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13"/>
  </p:notesMasterIdLst>
  <p:handoutMasterIdLst>
    <p:handoutMasterId r:id="rId14"/>
  </p:handoutMasterIdLst>
  <p:sldIdLst>
    <p:sldId id="414" r:id="rId3"/>
    <p:sldId id="417" r:id="rId4"/>
    <p:sldId id="418" r:id="rId5"/>
    <p:sldId id="421" r:id="rId6"/>
    <p:sldId id="420" r:id="rId7"/>
    <p:sldId id="422" r:id="rId8"/>
    <p:sldId id="415" r:id="rId9"/>
    <p:sldId id="419" r:id="rId10"/>
    <p:sldId id="423" r:id="rId11"/>
    <p:sldId id="416" r:id="rId12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FFCC99"/>
    <a:srgbClr val="CCFFFF"/>
    <a:srgbClr val="F79B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85" autoAdjust="0"/>
  </p:normalViewPr>
  <p:slideViewPr>
    <p:cSldViewPr>
      <p:cViewPr varScale="1">
        <p:scale>
          <a:sx n="82" d="100"/>
          <a:sy n="82" d="100"/>
        </p:scale>
        <p:origin x="-912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3B54D10-C5E3-4745-8CC1-BE57BEDD116E}" type="datetimeFigureOut">
              <a:rPr lang="en-US"/>
              <a:pPr>
                <a:defRPr/>
              </a:pPr>
              <a:t>6/20/2014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F244003-CBA1-4FB2-83C5-EF400A2D0B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7011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0EA0443-337E-4B18-BECF-8FD659A8657B}" type="datetimeFigureOut">
              <a:rPr lang="en-US"/>
              <a:pPr>
                <a:defRPr/>
              </a:pPr>
              <a:t>6/20/2014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58E7252F-4026-49C7-9D3D-92311CE86F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33128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BB7BC68-AF71-4F0F-9B4D-F415327AFA15}" type="slidenum">
              <a:rPr lang="en-US" altLang="en-US" smtClean="0">
                <a:latin typeface="Calibri" pitchFamily="34" charset="0"/>
              </a:rPr>
              <a:pPr/>
              <a:t>1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BB7BC68-AF71-4F0F-9B4D-F415327AFA15}" type="slidenum">
              <a:rPr lang="en-US" altLang="en-US">
                <a:solidFill>
                  <a:prstClr val="black"/>
                </a:solidFill>
                <a:latin typeface="Calibri" pitchFamily="34" charset="0"/>
              </a:rPr>
              <a:pPr/>
              <a:t>2</a:t>
            </a:fld>
            <a:endParaRPr lang="en-US" alt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6/25/2014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CD60B-A95E-40C1-9033-7424C09C6A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748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6/25/2014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A7C7C-4631-4C67-9735-D753320600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209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6/25/2014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76078-BF6D-4936-84E7-591B82EEA9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1772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28C8E-1AB0-46A8-8B39-2C6E60BCF11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8973-EDE1-4C92-88CF-750099FCA89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265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28C8E-1AB0-46A8-8B39-2C6E60BCF11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8973-EDE1-4C92-88CF-750099FCA89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1715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28C8E-1AB0-46A8-8B39-2C6E60BCF11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8973-EDE1-4C92-88CF-750099FCA89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891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28C8E-1AB0-46A8-8B39-2C6E60BCF11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8973-EDE1-4C92-88CF-750099FCA89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491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28C8E-1AB0-46A8-8B39-2C6E60BCF11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8973-EDE1-4C92-88CF-750099FCA89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3278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28C8E-1AB0-46A8-8B39-2C6E60BCF11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8973-EDE1-4C92-88CF-750099FCA89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41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28C8E-1AB0-46A8-8B39-2C6E60BCF11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8973-EDE1-4C92-88CF-750099FCA89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5256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28C8E-1AB0-46A8-8B39-2C6E60BCF11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8973-EDE1-4C92-88CF-750099FCA89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94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6/25/2014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2767A-F14B-47B9-AE39-83D8100DCE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54151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28C8E-1AB0-46A8-8B39-2C6E60BCF11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8973-EDE1-4C92-88CF-750099FCA89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825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28C8E-1AB0-46A8-8B39-2C6E60BCF11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8973-EDE1-4C92-88CF-750099FCA89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244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28C8E-1AB0-46A8-8B39-2C6E60BCF11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8973-EDE1-4C92-88CF-750099FCA89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208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6/25/2014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3C249-A5B8-45CB-87E0-30B3B37E0F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9042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6/25/2014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1C210-A07E-4A71-AFDA-CCD89D6269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9430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6/25/2014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072AF-1541-4FD2-A369-E086C148DB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682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6/25/2014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F9A53-1F75-48C4-BB8D-5254A44A04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2123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6/25/2014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DBF87-300E-4208-9653-CB2E6BF2DC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048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6/25/2014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CE5CA-03B4-4897-9269-DDA66F7F16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2669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6/25/2014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DC119-1C03-441A-9963-FDD5413FF4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8023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6/25/2014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45DB123D-9D4E-44E3-B764-82AA7AB8C9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4128C8E-1AB0-46A8-8B39-2C6E60BCF11C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6/20/2014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02A8973-EDE1-4C92-88CF-750099FCA89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5628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i="1" dirty="0" smtClean="0"/>
              <a:t>California Environmental Protection Agency</a:t>
            </a:r>
            <a:br>
              <a:rPr lang="en-US" altLang="en-US" sz="2800" i="1" dirty="0" smtClean="0"/>
            </a:br>
            <a:r>
              <a:rPr lang="en-US" altLang="en-US" sz="2800" i="1" dirty="0" smtClean="0"/>
              <a:t>Cal/EPA</a:t>
            </a:r>
          </a:p>
        </p:txBody>
      </p:sp>
      <p:sp>
        <p:nvSpPr>
          <p:cNvPr id="614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Tx/>
              <a:buChar char="•"/>
              <a:defRPr/>
            </a:pPr>
            <a:endParaRPr lang="en-US" sz="4000" b="1" kern="0" dirty="0" smtClean="0">
              <a:solidFill>
                <a:srgbClr val="000000"/>
              </a:solidFill>
              <a:latin typeface="Times New Roman"/>
            </a:endParaRPr>
          </a:p>
          <a:p>
            <a:pPr marL="457200" lvl="1" indent="0">
              <a:buNone/>
              <a:defRPr/>
            </a:pPr>
            <a:r>
              <a:rPr lang="en-US" sz="4000" b="1" kern="0" dirty="0" smtClean="0">
                <a:solidFill>
                  <a:srgbClr val="000000"/>
                </a:solidFill>
              </a:rPr>
              <a:t>Oil by Rail Risk and Response Map</a:t>
            </a:r>
          </a:p>
          <a:p>
            <a:pPr marL="457200" lvl="1" indent="0" algn="ctr">
              <a:buNone/>
              <a:defRPr/>
            </a:pPr>
            <a:r>
              <a:rPr lang="en-US" sz="2400" kern="0" dirty="0" smtClean="0">
                <a:solidFill>
                  <a:srgbClr val="000000"/>
                </a:solidFill>
              </a:rPr>
              <a:t>Gina Solomon, M.D., M.P.H.</a:t>
            </a:r>
          </a:p>
          <a:p>
            <a:pPr marL="457200" lvl="1" indent="0" algn="ctr">
              <a:buNone/>
              <a:defRPr/>
            </a:pPr>
            <a:r>
              <a:rPr lang="en-US" sz="2400" kern="0" dirty="0" smtClean="0">
                <a:solidFill>
                  <a:srgbClr val="000000"/>
                </a:solidFill>
              </a:rPr>
              <a:t>Deputy Secretary for Science and Health</a:t>
            </a:r>
          </a:p>
          <a:p>
            <a:pPr marL="457200" lvl="1" indent="0">
              <a:buNone/>
              <a:defRPr/>
            </a:pPr>
            <a:endParaRPr lang="en-US" sz="2200" kern="0" dirty="0" smtClean="0">
              <a:solidFill>
                <a:srgbClr val="000000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6/25/2014</a:t>
            </a:r>
          </a:p>
        </p:txBody>
      </p:sp>
      <p:sp>
        <p:nvSpPr>
          <p:cNvPr id="2053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ED0ECEA-E370-422E-BED0-A639C9195958}" type="slidenum"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pPr/>
              <a:t>1</a:t>
            </a:fld>
            <a:endParaRPr lang="en-US" altLang="en-US" smtClean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1600" y="6324600"/>
            <a:ext cx="6934200" cy="33855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600" dirty="0">
                <a:solidFill>
                  <a:schemeClr val="tx1">
                    <a:alpha val="68000"/>
                  </a:schemeClr>
                </a:solidFill>
              </a:rPr>
              <a:t>IEPR Workshop – Trends in Sources of Crude Oil</a:t>
            </a:r>
          </a:p>
        </p:txBody>
      </p:sp>
      <p:pic>
        <p:nvPicPr>
          <p:cNvPr id="2055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5257800"/>
            <a:ext cx="966788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5257800"/>
            <a:ext cx="9906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5181600"/>
            <a:ext cx="10080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5257800"/>
            <a:ext cx="83978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2" descr="H:\Removable Disk\Memory Stick\CEC Activities\CEC seal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90488"/>
            <a:ext cx="99060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1" descr="E:\Memory Stick\2014 IEPR\June 25 Workshop\Joint Agency Presentation\CalFire Logo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51816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E:\Memory Stick\2014 IEPR\June 25 Workshop\Joint Agency Presentation\SLC - 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5257800"/>
            <a:ext cx="7207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 descr="E:\Memory Stick\2014 IEPR\June 25 Workshop\Joint Agency Presentation\California Department of Conservation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51816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6" descr="E:\Memory Stick\2014 IEPR\June 25 Workshop\Joint Agency Presentation\carb_logo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334000"/>
            <a:ext cx="8858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 descr="E:\Memory Stick\2014 IEPR\June 25 Workshop\Joint Agency Presentation\California Seal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762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1"/>
          <a:stretch/>
        </p:blipFill>
        <p:spPr bwMode="auto">
          <a:xfrm>
            <a:off x="10707" y="0"/>
            <a:ext cx="913329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593" t="2155" r="14273" b="73370"/>
          <a:stretch/>
        </p:blipFill>
        <p:spPr bwMode="auto">
          <a:xfrm>
            <a:off x="6166908" y="2362200"/>
            <a:ext cx="294754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507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i="1" dirty="0" smtClean="0"/>
              <a:t>California Environmental Protection Agency</a:t>
            </a:r>
            <a:br>
              <a:rPr lang="en-US" altLang="en-US" sz="2800" i="1" dirty="0" smtClean="0"/>
            </a:br>
            <a:r>
              <a:rPr lang="en-US" altLang="en-US" sz="2800" i="1" dirty="0" smtClean="0"/>
              <a:t>Cal/EPA</a:t>
            </a:r>
          </a:p>
        </p:txBody>
      </p:sp>
      <p:sp>
        <p:nvSpPr>
          <p:cNvPr id="6147" name="Content Placeholder 6"/>
          <p:cNvSpPr>
            <a:spLocks noGrp="1"/>
          </p:cNvSpPr>
          <p:nvPr>
            <p:ph idx="1"/>
          </p:nvPr>
        </p:nvSpPr>
        <p:spPr>
          <a:xfrm>
            <a:off x="457199" y="1600200"/>
            <a:ext cx="8429625" cy="4525963"/>
          </a:xfrm>
        </p:spPr>
        <p:txBody>
          <a:bodyPr/>
          <a:lstStyle/>
          <a:p>
            <a:pPr marL="57150" indent="0">
              <a:buNone/>
              <a:defRPr/>
            </a:pPr>
            <a:r>
              <a:rPr lang="en-US" sz="2000" u="sng" kern="0" dirty="0" smtClean="0">
                <a:solidFill>
                  <a:srgbClr val="000000"/>
                </a:solidFill>
              </a:rPr>
              <a:t>Purpose: </a:t>
            </a:r>
          </a:p>
          <a:p>
            <a:pPr marL="514350" indent="-457200">
              <a:buFont typeface="+mj-lt"/>
              <a:buAutoNum type="arabicPeriod"/>
              <a:defRPr/>
            </a:pPr>
            <a:r>
              <a:rPr lang="en-US" sz="2000" kern="0" dirty="0" smtClean="0">
                <a:solidFill>
                  <a:srgbClr val="000000"/>
                </a:solidFill>
              </a:rPr>
              <a:t>Identify areas along rail routes with potential high vulnerability;</a:t>
            </a:r>
          </a:p>
          <a:p>
            <a:pPr marL="514350" indent="-457200">
              <a:buFont typeface="+mj-lt"/>
              <a:buAutoNum type="arabicPeriod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Identify the locations of emergency response teams relative to the vulnerable areas. </a:t>
            </a:r>
          </a:p>
          <a:p>
            <a:pPr marL="514350" indent="-457200">
              <a:buFont typeface="+mj-lt"/>
              <a:buAutoNum type="arabicPeriod"/>
              <a:defRPr/>
            </a:pPr>
            <a:endParaRPr lang="en-US" sz="2000" kern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57150" indent="0">
              <a:buNone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Rail Vulnerabilities: High Hazard Areas; Earthquake faults</a:t>
            </a:r>
          </a:p>
          <a:p>
            <a:pPr marL="57150" indent="0">
              <a:buNone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Human Vulnerabilities: Population; Schools; Hospitals</a:t>
            </a:r>
          </a:p>
          <a:p>
            <a:pPr marL="57150" indent="0">
              <a:buNone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Ecological Vulnerabilities: Water crossings; Sensitive species and habitats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6/25/2014</a:t>
            </a:r>
          </a:p>
        </p:txBody>
      </p:sp>
      <p:sp>
        <p:nvSpPr>
          <p:cNvPr id="2053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ED0ECEA-E370-422E-BED0-A639C9195958}" type="slidenum"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pPr/>
              <a:t>2</a:t>
            </a:fld>
            <a:endParaRPr lang="en-US" altLang="en-US" smtClean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1600" y="6324600"/>
            <a:ext cx="6934200" cy="33855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600" dirty="0">
                <a:solidFill>
                  <a:prstClr val="black">
                    <a:alpha val="68000"/>
                  </a:prstClr>
                </a:solidFill>
              </a:rPr>
              <a:t>IEPR Workshop – Trends in Sources of Crude Oil</a:t>
            </a:r>
          </a:p>
        </p:txBody>
      </p:sp>
      <p:pic>
        <p:nvPicPr>
          <p:cNvPr id="2055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5257800"/>
            <a:ext cx="966788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5257800"/>
            <a:ext cx="9906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5181600"/>
            <a:ext cx="10080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5257800"/>
            <a:ext cx="83978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2" descr="H:\Removable Disk\Memory Stick\CEC Activities\CEC seal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90488"/>
            <a:ext cx="99060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1" descr="E:\Memory Stick\2014 IEPR\June 25 Workshop\Joint Agency Presentation\CalFire Logo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51816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E:\Memory Stick\2014 IEPR\June 25 Workshop\Joint Agency Presentation\SLC - 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5257800"/>
            <a:ext cx="7207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 descr="E:\Memory Stick\2014 IEPR\June 25 Workshop\Joint Agency Presentation\California Department of Conservation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51816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6" descr="E:\Memory Stick\2014 IEPR\June 25 Workshop\Joint Agency Presentation\carb_logo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334000"/>
            <a:ext cx="8858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 descr="E:\Memory Stick\2014 IEPR\June 25 Workshop\Joint Agency Presentation\California Seal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762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766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6/25/2014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1DBF87-300E-4208-9653-CB2E6BF2DC25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2230" y="-38104"/>
            <a:ext cx="6553200" cy="689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27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6/25/2014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1DBF87-300E-4208-9653-CB2E6BF2DC25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565128" cy="6861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593" t="2155" r="14273" b="73370"/>
          <a:stretch/>
        </p:blipFill>
        <p:spPr bwMode="auto">
          <a:xfrm>
            <a:off x="6103110" y="76199"/>
            <a:ext cx="2947546" cy="2438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12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6/25/2014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1DBF87-300E-4208-9653-CB2E6BF2DC25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331" y="251909"/>
            <a:ext cx="9153331" cy="6377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593" t="2155" r="14273" b="73370"/>
          <a:stretch/>
        </p:blipFill>
        <p:spPr bwMode="auto">
          <a:xfrm>
            <a:off x="6096000" y="64769"/>
            <a:ext cx="2954655" cy="2444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552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6/25/2014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1DBF87-300E-4208-9653-CB2E6BF2DC25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593" t="2155" r="14273" b="73370"/>
          <a:stretch/>
        </p:blipFill>
        <p:spPr bwMode="auto">
          <a:xfrm>
            <a:off x="2133600" y="0"/>
            <a:ext cx="2667000" cy="2206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879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91" r="610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593" t="2155" r="14273" b="73370"/>
          <a:stretch/>
        </p:blipFill>
        <p:spPr bwMode="auto">
          <a:xfrm>
            <a:off x="152400" y="67880"/>
            <a:ext cx="2514600" cy="208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102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69"/>
          <a:stretch/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593" t="2155" r="14273" b="73370"/>
          <a:stretch/>
        </p:blipFill>
        <p:spPr bwMode="auto">
          <a:xfrm>
            <a:off x="4038600" y="4724400"/>
            <a:ext cx="2514600" cy="208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820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593" t="2155" r="14273" b="73370"/>
          <a:stretch/>
        </p:blipFill>
        <p:spPr bwMode="auto">
          <a:xfrm>
            <a:off x="152400" y="3886200"/>
            <a:ext cx="2895600" cy="239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883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12648</TotalTime>
  <Words>112</Words>
  <Application>Microsoft Office PowerPoint</Application>
  <PresentationFormat>On-screen Show (4:3)</PresentationFormat>
  <Paragraphs>29</Paragraphs>
  <Slides>10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Office Theme</vt:lpstr>
      <vt:lpstr>1_Office Theme</vt:lpstr>
      <vt:lpstr>California Environmental Protection Agency Cal/EPA</vt:lpstr>
      <vt:lpstr>California Environmental Protection Agency Cal/EPA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Gordon</dc:creator>
  <cp:lastModifiedBy>Imai, Randy@Wildlife</cp:lastModifiedBy>
  <cp:revision>882</cp:revision>
  <dcterms:created xsi:type="dcterms:W3CDTF">2010-09-06T21:52:40Z</dcterms:created>
  <dcterms:modified xsi:type="dcterms:W3CDTF">2014-06-20T21:41:47Z</dcterms:modified>
</cp:coreProperties>
</file>