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6"/>
  </p:notesMasterIdLst>
  <p:sldIdLst>
    <p:sldId id="256" r:id="rId2"/>
    <p:sldId id="296" r:id="rId3"/>
    <p:sldId id="297" r:id="rId4"/>
    <p:sldId id="282" r:id="rId5"/>
    <p:sldId id="308" r:id="rId6"/>
    <p:sldId id="333" r:id="rId7"/>
    <p:sldId id="307" r:id="rId8"/>
    <p:sldId id="325" r:id="rId9"/>
    <p:sldId id="299" r:id="rId10"/>
    <p:sldId id="305" r:id="rId11"/>
    <p:sldId id="301" r:id="rId12"/>
    <p:sldId id="304" r:id="rId13"/>
    <p:sldId id="306" r:id="rId14"/>
    <p:sldId id="310" r:id="rId15"/>
    <p:sldId id="311" r:id="rId16"/>
    <p:sldId id="315" r:id="rId17"/>
    <p:sldId id="316" r:id="rId18"/>
    <p:sldId id="318" r:id="rId19"/>
    <p:sldId id="319" r:id="rId20"/>
    <p:sldId id="320" r:id="rId21"/>
    <p:sldId id="322" r:id="rId22"/>
    <p:sldId id="326" r:id="rId23"/>
    <p:sldId id="328" r:id="rId24"/>
    <p:sldId id="329" r:id="rId25"/>
    <p:sldId id="317" r:id="rId26"/>
    <p:sldId id="324" r:id="rId27"/>
    <p:sldId id="277" r:id="rId28"/>
    <p:sldId id="323" r:id="rId29"/>
    <p:sldId id="270" r:id="rId30"/>
    <p:sldId id="285" r:id="rId31"/>
    <p:sldId id="334" r:id="rId32"/>
    <p:sldId id="284" r:id="rId33"/>
    <p:sldId id="335" r:id="rId34"/>
    <p:sldId id="275" r:id="rId35"/>
  </p:sldIdLst>
  <p:sldSz cx="9144000" cy="6858000" type="screen4x3"/>
  <p:notesSz cx="6954838"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9" autoAdjust="0"/>
    <p:restoredTop sz="86401" autoAdjust="0"/>
  </p:normalViewPr>
  <p:slideViewPr>
    <p:cSldViewPr>
      <p:cViewPr varScale="1">
        <p:scale>
          <a:sx n="74" d="100"/>
          <a:sy n="74" d="100"/>
        </p:scale>
        <p:origin x="-893" y="-77"/>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0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40175" y="0"/>
            <a:ext cx="3013075" cy="465138"/>
          </a:xfrm>
          <a:prstGeom prst="rect">
            <a:avLst/>
          </a:prstGeom>
        </p:spPr>
        <p:txBody>
          <a:bodyPr vert="horz" lIns="91440" tIns="45720" rIns="91440" bIns="45720" rtlCol="0"/>
          <a:lstStyle>
            <a:lvl1pPr algn="r">
              <a:defRPr sz="1200"/>
            </a:lvl1pPr>
          </a:lstStyle>
          <a:p>
            <a:fld id="{97E48A13-2A4E-4064-B48F-1EF3B82D55B5}" type="datetimeFigureOut">
              <a:rPr lang="en-US" smtClean="0"/>
              <a:t>6/9/2015</a:t>
            </a:fld>
            <a:endParaRPr lang="en-US"/>
          </a:p>
        </p:txBody>
      </p:sp>
      <p:sp>
        <p:nvSpPr>
          <p:cNvPr id="4" name="Slide Image Placeholder 3"/>
          <p:cNvSpPr>
            <a:spLocks noGrp="1" noRot="1" noChangeAspect="1"/>
          </p:cNvSpPr>
          <p:nvPr>
            <p:ph type="sldImg" idx="2"/>
          </p:nvPr>
        </p:nvSpPr>
        <p:spPr>
          <a:xfrm>
            <a:off x="1150938" y="698500"/>
            <a:ext cx="4652962" cy="349091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5325" y="4421188"/>
            <a:ext cx="5564188" cy="4189412"/>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375"/>
            <a:ext cx="30130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40175" y="8842375"/>
            <a:ext cx="3013075" cy="465138"/>
          </a:xfrm>
          <a:prstGeom prst="rect">
            <a:avLst/>
          </a:prstGeom>
        </p:spPr>
        <p:txBody>
          <a:bodyPr vert="horz" lIns="91440" tIns="45720" rIns="91440" bIns="45720" rtlCol="0" anchor="b"/>
          <a:lstStyle>
            <a:lvl1pPr algn="r">
              <a:defRPr sz="1200"/>
            </a:lvl1pPr>
          </a:lstStyle>
          <a:p>
            <a:fld id="{034D543F-07D9-47F6-B83E-84B124A5895A}" type="slidenum">
              <a:rPr lang="en-US" smtClean="0"/>
              <a:t>‹#›</a:t>
            </a:fld>
            <a:endParaRPr lang="en-US"/>
          </a:p>
        </p:txBody>
      </p:sp>
    </p:spTree>
    <p:extLst>
      <p:ext uri="{BB962C8B-B14F-4D97-AF65-F5344CB8AC3E}">
        <p14:creationId xmlns:p14="http://schemas.microsoft.com/office/powerpoint/2010/main" val="3976466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Initial</a:t>
            </a:r>
            <a:r>
              <a:rPr lang="en-US" baseline="0" dirty="0" smtClean="0"/>
              <a:t> ICP was located at the Santa Barbara County Fire Department Emergency Response Center.  The ICP was later moved to a leased building by the Santa Barbara Airport</a:t>
            </a:r>
            <a:endParaRPr lang="en-US" dirty="0"/>
          </a:p>
        </p:txBody>
      </p:sp>
      <p:sp>
        <p:nvSpPr>
          <p:cNvPr id="4" name="Slide Number Placeholder 3"/>
          <p:cNvSpPr>
            <a:spLocks noGrp="1"/>
          </p:cNvSpPr>
          <p:nvPr>
            <p:ph type="sldNum" sz="quarter" idx="10"/>
          </p:nvPr>
        </p:nvSpPr>
        <p:spPr/>
        <p:txBody>
          <a:bodyPr/>
          <a:lstStyle/>
          <a:p>
            <a:fld id="{034D543F-07D9-47F6-B83E-84B124A5895A}" type="slidenum">
              <a:rPr lang="en-US" smtClean="0"/>
              <a:t>29</a:t>
            </a:fld>
            <a:endParaRPr lang="en-US"/>
          </a:p>
        </p:txBody>
      </p:sp>
    </p:spTree>
    <p:extLst>
      <p:ext uri="{BB962C8B-B14F-4D97-AF65-F5344CB8AC3E}">
        <p14:creationId xmlns:p14="http://schemas.microsoft.com/office/powerpoint/2010/main" val="3186385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489E9E8-A6FD-465A-A9A3-840395BD0747}" type="datetimeFigureOut">
              <a:rPr lang="en-US" smtClean="0"/>
              <a:t>6/9/2015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97F3E-4CB5-4E1E-BE4C-CB17726A801A}"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89E9E8-A6FD-465A-A9A3-840395BD0747}" type="datetimeFigureOut">
              <a:rPr lang="en-US" smtClean="0"/>
              <a:t>6/9/2015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97F3E-4CB5-4E1E-BE4C-CB17726A801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89E9E8-A6FD-465A-A9A3-840395BD0747}" type="datetimeFigureOut">
              <a:rPr lang="en-US" smtClean="0"/>
              <a:t>6/9/2015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97F3E-4CB5-4E1E-BE4C-CB17726A801A}"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89E9E8-A6FD-465A-A9A3-840395BD0747}" type="datetimeFigureOut">
              <a:rPr lang="en-US" smtClean="0"/>
              <a:t>6/9/2015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97F3E-4CB5-4E1E-BE4C-CB17726A801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89E9E8-A6FD-465A-A9A3-840395BD0747}" type="datetimeFigureOut">
              <a:rPr lang="en-US" smtClean="0"/>
              <a:t>6/9/2015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97F3E-4CB5-4E1E-BE4C-CB17726A801A}"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489E9E8-A6FD-465A-A9A3-840395BD0747}" type="datetimeFigureOut">
              <a:rPr lang="en-US" smtClean="0"/>
              <a:t>6/9/2015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97F3E-4CB5-4E1E-BE4C-CB17726A801A}"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89E9E8-A6FD-465A-A9A3-840395BD0747}" type="datetimeFigureOut">
              <a:rPr lang="en-US" smtClean="0"/>
              <a:t>6/9/2015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197F3E-4CB5-4E1E-BE4C-CB17726A801A}"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89E9E8-A6FD-465A-A9A3-840395BD0747}" type="datetimeFigureOut">
              <a:rPr lang="en-US" smtClean="0"/>
              <a:t>6/9/2015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197F3E-4CB5-4E1E-BE4C-CB17726A801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89E9E8-A6FD-465A-A9A3-840395BD0747}" type="datetimeFigureOut">
              <a:rPr lang="en-US" smtClean="0"/>
              <a:t>6/9/2015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197F3E-4CB5-4E1E-BE4C-CB17726A801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89E9E8-A6FD-465A-A9A3-840395BD0747}" type="datetimeFigureOut">
              <a:rPr lang="en-US" smtClean="0"/>
              <a:t>6/9/2015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97F3E-4CB5-4E1E-BE4C-CB17726A801A}" type="slidenum">
              <a:rPr lang="en-US" smtClean="0"/>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6489E9E8-A6FD-465A-A9A3-840395BD0747}" type="datetimeFigureOut">
              <a:rPr lang="en-US" smtClean="0"/>
              <a:t>6/9/2015</a:t>
            </a:fld>
            <a:endParaRPr lang="en-US"/>
          </a:p>
        </p:txBody>
      </p:sp>
      <p:sp>
        <p:nvSpPr>
          <p:cNvPr id="9" name="Slide Number Placeholder 8"/>
          <p:cNvSpPr>
            <a:spLocks noGrp="1"/>
          </p:cNvSpPr>
          <p:nvPr>
            <p:ph type="sldNum" sz="quarter" idx="11"/>
          </p:nvPr>
        </p:nvSpPr>
        <p:spPr/>
        <p:txBody>
          <a:bodyPr/>
          <a:lstStyle/>
          <a:p>
            <a:fld id="{84197F3E-4CB5-4E1E-BE4C-CB17726A801A}"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84197F3E-4CB5-4E1E-BE4C-CB17726A801A}" type="slidenum">
              <a:rPr lang="en-US" smtClean="0"/>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6489E9E8-A6FD-465A-A9A3-840395BD0747}" type="datetimeFigureOut">
              <a:rPr lang="en-US" smtClean="0"/>
              <a:t>6/9/2015</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533400" y="1524000"/>
            <a:ext cx="7543800" cy="2593975"/>
          </a:xfrm>
        </p:spPr>
        <p:txBody>
          <a:bodyPr/>
          <a:lstStyle/>
          <a:p>
            <a:r>
              <a:rPr lang="en-US" dirty="0" smtClean="0">
                <a:solidFill>
                  <a:schemeClr val="tx1"/>
                </a:solidFill>
                <a:latin typeface="Arial" panose="020B0604020202020204" pitchFamily="34" charset="0"/>
                <a:cs typeface="Arial" panose="020B0604020202020204" pitchFamily="34" charset="0"/>
              </a:rPr>
              <a:t>Refugio Oil Spill Response &amp; Recovery</a:t>
            </a:r>
            <a:endParaRPr lang="en-US" dirty="0">
              <a:solidFill>
                <a:schemeClr val="tx1"/>
              </a:solidFill>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533400" y="4267200"/>
            <a:ext cx="6461760" cy="1066800"/>
          </a:xfrm>
        </p:spPr>
        <p:txBody>
          <a:bodyPr/>
          <a:lstStyle/>
          <a:p>
            <a:r>
              <a:rPr lang="en-US" dirty="0" smtClean="0">
                <a:solidFill>
                  <a:schemeClr val="tx1"/>
                </a:solidFill>
                <a:latin typeface="Arial" panose="020B0604020202020204" pitchFamily="34" charset="0"/>
                <a:cs typeface="Arial" panose="020B0604020202020204" pitchFamily="34" charset="0"/>
              </a:rPr>
              <a:t>California Coastal Commission </a:t>
            </a:r>
          </a:p>
          <a:p>
            <a:r>
              <a:rPr lang="en-US" dirty="0" smtClean="0">
                <a:solidFill>
                  <a:schemeClr val="tx1"/>
                </a:solidFill>
                <a:latin typeface="Arial" panose="020B0604020202020204" pitchFamily="34" charset="0"/>
                <a:cs typeface="Arial" panose="020B0604020202020204" pitchFamily="34" charset="0"/>
              </a:rPr>
              <a:t>June 10, 2015</a:t>
            </a:r>
            <a:endParaRPr lang="en-US" dirty="0">
              <a:solidFill>
                <a:schemeClr val="tx1"/>
              </a:solidFill>
              <a:latin typeface="Arial" panose="020B0604020202020204" pitchFamily="34" charset="0"/>
              <a:cs typeface="Arial" panose="020B0604020202020204" pitchFamily="34" charset="0"/>
            </a:endParaRPr>
          </a:p>
        </p:txBody>
      </p:sp>
      <p:sp>
        <p:nvSpPr>
          <p:cNvPr id="4" name="AutoShape 2" descr="https://responselink.orr.noaa.gov/hotline/attachments/8934/22542/Refugio_NOAA_Overflight_2015_0603_IMG_2913_tag.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https://responselink.orr.noaa.gov/hotline/attachments/8934/22542/Refugio_NOAA_Overflight_2015_0603_IMG_2913_tag.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4906758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 name="Title 1"/>
          <p:cNvSpPr txBox="1">
            <a:spLocks/>
          </p:cNvSpPr>
          <p:nvPr/>
        </p:nvSpPr>
        <p:spPr>
          <a:xfrm>
            <a:off x="152400" y="228600"/>
            <a:ext cx="6602556" cy="773113"/>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4000" b="1" dirty="0" smtClean="0">
                <a:solidFill>
                  <a:schemeClr val="bg1"/>
                </a:solidFill>
                <a:latin typeface="Arial" panose="020B0604020202020204" pitchFamily="34" charset="0"/>
                <a:cs typeface="Arial" panose="020B0604020202020204" pitchFamily="34" charset="0"/>
              </a:rPr>
              <a:t>Contaminated Soil Removal</a:t>
            </a:r>
            <a:endParaRPr lang="en-US" sz="2400" b="1" dirty="0" smtClean="0">
              <a:solidFill>
                <a:schemeClr val="bg1"/>
              </a:solidFill>
              <a:latin typeface="Arial" panose="020B0604020202020204" pitchFamily="34" charset="0"/>
              <a:cs typeface="Arial" panose="020B0604020202020204" pitchFamily="34" charset="0"/>
            </a:endParaRPr>
          </a:p>
          <a:p>
            <a:r>
              <a:rPr lang="en-US" sz="2400" b="1" dirty="0" smtClean="0">
                <a:solidFill>
                  <a:schemeClr val="bg1"/>
                </a:solidFill>
                <a:latin typeface="Arial" panose="020B0604020202020204" pitchFamily="34" charset="0"/>
                <a:cs typeface="Arial" panose="020B0604020202020204" pitchFamily="34" charset="0"/>
              </a:rPr>
              <a:t>(Estimated dimensions:  250’ x 10’-50’ x 2’)</a:t>
            </a:r>
            <a:endParaRPr lang="en-US" sz="40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39160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itle 1"/>
          <p:cNvSpPr txBox="1">
            <a:spLocks/>
          </p:cNvSpPr>
          <p:nvPr/>
        </p:nvSpPr>
        <p:spPr>
          <a:xfrm>
            <a:off x="152400" y="5867400"/>
            <a:ext cx="6602556" cy="773113"/>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4000" b="1" dirty="0" smtClean="0">
                <a:solidFill>
                  <a:schemeClr val="bg1"/>
                </a:solidFill>
                <a:latin typeface="Arial" panose="020B0604020202020204" pitchFamily="34" charset="0"/>
                <a:cs typeface="Arial" panose="020B0604020202020204" pitchFamily="34" charset="0"/>
              </a:rPr>
              <a:t>Location of Release</a:t>
            </a:r>
            <a:endParaRPr lang="en-US" sz="2400" b="1" dirty="0" smtClean="0">
              <a:solidFill>
                <a:schemeClr val="bg1"/>
              </a:solidFill>
              <a:latin typeface="Arial" panose="020B0604020202020204" pitchFamily="34" charset="0"/>
              <a:cs typeface="Arial" panose="020B0604020202020204" pitchFamily="34" charset="0"/>
            </a:endParaRPr>
          </a:p>
          <a:p>
            <a:r>
              <a:rPr lang="en-US" sz="2400" b="1" dirty="0" smtClean="0">
                <a:solidFill>
                  <a:schemeClr val="bg1"/>
                </a:solidFill>
                <a:latin typeface="Arial" panose="020B0604020202020204" pitchFamily="34" charset="0"/>
                <a:cs typeface="Arial" panose="020B0604020202020204" pitchFamily="34" charset="0"/>
              </a:rPr>
              <a:t>(below </a:t>
            </a:r>
            <a:r>
              <a:rPr lang="en-US" sz="2400" b="1" dirty="0" err="1" smtClean="0">
                <a:solidFill>
                  <a:schemeClr val="bg1"/>
                </a:solidFill>
                <a:latin typeface="Arial" panose="020B0604020202020204" pitchFamily="34" charset="0"/>
                <a:cs typeface="Arial" panose="020B0604020202020204" pitchFamily="34" charset="0"/>
              </a:rPr>
              <a:t>RxR</a:t>
            </a:r>
            <a:r>
              <a:rPr lang="en-US" sz="2400" b="1" dirty="0" smtClean="0">
                <a:solidFill>
                  <a:schemeClr val="bg1"/>
                </a:solidFill>
                <a:latin typeface="Arial" panose="020B0604020202020204" pitchFamily="34" charset="0"/>
                <a:cs typeface="Arial" panose="020B0604020202020204" pitchFamily="34" charset="0"/>
              </a:rPr>
              <a:t> line)</a:t>
            </a:r>
            <a:endParaRPr lang="en-US" sz="4000" b="1" dirty="0" smtClean="0">
              <a:solidFill>
                <a:schemeClr val="bg1"/>
              </a:solidFill>
              <a:latin typeface="Arial" panose="020B0604020202020204" pitchFamily="34" charset="0"/>
              <a:cs typeface="Arial" panose="020B0604020202020204" pitchFamily="34" charset="0"/>
            </a:endParaRPr>
          </a:p>
        </p:txBody>
      </p:sp>
      <p:sp>
        <p:nvSpPr>
          <p:cNvPr id="4" name="TextBox 3"/>
          <p:cNvSpPr txBox="1"/>
          <p:nvPr/>
        </p:nvSpPr>
        <p:spPr>
          <a:xfrm>
            <a:off x="5947917" y="6294365"/>
            <a:ext cx="3070777" cy="369332"/>
          </a:xfrm>
          <a:prstGeom prst="rect">
            <a:avLst/>
          </a:prstGeom>
          <a:noFill/>
        </p:spPr>
        <p:txBody>
          <a:bodyPr wrap="none" rtlCol="0">
            <a:spAutoFit/>
          </a:bodyPr>
          <a:lstStyle/>
          <a:p>
            <a:r>
              <a:rPr lang="en-US" dirty="0" smtClean="0">
                <a:solidFill>
                  <a:schemeClr val="bg1"/>
                </a:solidFill>
              </a:rPr>
              <a:t>Photo Courtesy of CDFW-OSPR</a:t>
            </a:r>
            <a:endParaRPr lang="en-US" dirty="0">
              <a:solidFill>
                <a:schemeClr val="bg1"/>
              </a:solidFill>
            </a:endParaRPr>
          </a:p>
        </p:txBody>
      </p:sp>
    </p:spTree>
    <p:extLst>
      <p:ext uri="{BB962C8B-B14F-4D97-AF65-F5344CB8AC3E}">
        <p14:creationId xmlns:p14="http://schemas.microsoft.com/office/powerpoint/2010/main" val="40183639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0" y="-4281"/>
            <a:ext cx="9144000" cy="6858000"/>
          </a:xfrm>
          <a:prstGeom prst="rect">
            <a:avLst/>
          </a:prstGeom>
        </p:spPr>
      </p:pic>
      <p:sp>
        <p:nvSpPr>
          <p:cNvPr id="6" name="Title 1"/>
          <p:cNvSpPr txBox="1">
            <a:spLocks/>
          </p:cNvSpPr>
          <p:nvPr/>
        </p:nvSpPr>
        <p:spPr>
          <a:xfrm>
            <a:off x="4800600" y="5777500"/>
            <a:ext cx="3962400" cy="773113"/>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4000" b="1" dirty="0" smtClean="0">
                <a:solidFill>
                  <a:schemeClr val="tx1"/>
                </a:solidFill>
                <a:latin typeface="Arial" panose="020B0604020202020204" pitchFamily="34" charset="0"/>
                <a:cs typeface="Arial" panose="020B0604020202020204" pitchFamily="34" charset="0"/>
              </a:rPr>
              <a:t>Contaminated </a:t>
            </a:r>
          </a:p>
          <a:p>
            <a:r>
              <a:rPr lang="en-US" sz="4000" b="1" dirty="0" smtClean="0">
                <a:solidFill>
                  <a:schemeClr val="tx1"/>
                </a:solidFill>
                <a:latin typeface="Arial" panose="020B0604020202020204" pitchFamily="34" charset="0"/>
                <a:cs typeface="Arial" panose="020B0604020202020204" pitchFamily="34" charset="0"/>
              </a:rPr>
              <a:t>Soil Removal</a:t>
            </a:r>
          </a:p>
        </p:txBody>
      </p:sp>
      <p:sp>
        <p:nvSpPr>
          <p:cNvPr id="7" name="TextBox 6"/>
          <p:cNvSpPr txBox="1"/>
          <p:nvPr/>
        </p:nvSpPr>
        <p:spPr>
          <a:xfrm>
            <a:off x="18836" y="6365947"/>
            <a:ext cx="3070777" cy="369332"/>
          </a:xfrm>
          <a:prstGeom prst="rect">
            <a:avLst/>
          </a:prstGeom>
          <a:noFill/>
        </p:spPr>
        <p:txBody>
          <a:bodyPr wrap="none" rtlCol="0">
            <a:spAutoFit/>
          </a:bodyPr>
          <a:lstStyle/>
          <a:p>
            <a:r>
              <a:rPr lang="en-US" dirty="0" smtClean="0">
                <a:solidFill>
                  <a:schemeClr val="bg1"/>
                </a:solidFill>
              </a:rPr>
              <a:t>Photo Courtesy of CDFW-OSPR</a:t>
            </a:r>
            <a:endParaRPr lang="en-US" dirty="0">
              <a:solidFill>
                <a:schemeClr val="bg1"/>
              </a:solidFill>
            </a:endParaRPr>
          </a:p>
        </p:txBody>
      </p:sp>
    </p:spTree>
    <p:extLst>
      <p:ext uri="{BB962C8B-B14F-4D97-AF65-F5344CB8AC3E}">
        <p14:creationId xmlns:p14="http://schemas.microsoft.com/office/powerpoint/2010/main" val="1286887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1600200"/>
            <a:ext cx="8153400" cy="4093428"/>
          </a:xfrm>
          <a:prstGeom prst="rect">
            <a:avLst/>
          </a:prstGeom>
        </p:spPr>
        <p:txBody>
          <a:bodyPr wrap="square">
            <a:spAutoFit/>
          </a:bodyPr>
          <a:lstStyle/>
          <a:p>
            <a:pPr marL="342900" lvl="0" indent="-342900">
              <a:spcAft>
                <a:spcPts val="1200"/>
              </a:spcAft>
              <a:buFont typeface="Arial" panose="020B0604020202020204" pitchFamily="34" charset="0"/>
              <a:buChar char="•"/>
            </a:pPr>
            <a:r>
              <a:rPr lang="en-US" sz="2400" dirty="0">
                <a:latin typeface="Arial" panose="020B0604020202020204" pitchFamily="34" charset="0"/>
                <a:cs typeface="Arial" panose="020B0604020202020204" pitchFamily="34" charset="0"/>
              </a:rPr>
              <a:t>Crane </a:t>
            </a:r>
            <a:r>
              <a:rPr lang="en-US" sz="2400" dirty="0" smtClean="0">
                <a:latin typeface="Arial" panose="020B0604020202020204" pitchFamily="34" charset="0"/>
                <a:cs typeface="Arial" panose="020B0604020202020204" pitchFamily="34" charset="0"/>
              </a:rPr>
              <a:t>by the Hwy 1 / 101 will to lift </a:t>
            </a:r>
            <a:r>
              <a:rPr lang="en-US" sz="2400" dirty="0">
                <a:latin typeface="Arial" panose="020B0604020202020204" pitchFamily="34" charset="0"/>
                <a:cs typeface="Arial" panose="020B0604020202020204" pitchFamily="34" charset="0"/>
              </a:rPr>
              <a:t>dirt bins from excavation area to a staging area so they can be trucked away.</a:t>
            </a:r>
          </a:p>
          <a:p>
            <a:pPr marL="342900" lvl="0" indent="-342900">
              <a:spcAft>
                <a:spcPts val="1200"/>
              </a:spcAft>
              <a:buFont typeface="Arial" panose="020B0604020202020204" pitchFamily="34" charset="0"/>
              <a:buChar char="•"/>
            </a:pPr>
            <a:r>
              <a:rPr lang="en-US" sz="2400" dirty="0">
                <a:latin typeface="Arial" panose="020B0604020202020204" pitchFamily="34" charset="0"/>
                <a:cs typeface="Arial" panose="020B0604020202020204" pitchFamily="34" charset="0"/>
              </a:rPr>
              <a:t>On the bluff, </a:t>
            </a:r>
            <a:r>
              <a:rPr lang="en-US" sz="2400" dirty="0" smtClean="0">
                <a:latin typeface="Arial" panose="020B0604020202020204" pitchFamily="34" charset="0"/>
                <a:cs typeface="Arial" panose="020B0604020202020204" pitchFamily="34" charset="0"/>
              </a:rPr>
              <a:t>in addition to hand crews, a </a:t>
            </a:r>
            <a:r>
              <a:rPr lang="en-US" sz="2400" dirty="0">
                <a:latin typeface="Arial" panose="020B0604020202020204" pitchFamily="34" charset="0"/>
                <a:cs typeface="Arial" panose="020B0604020202020204" pitchFamily="34" charset="0"/>
              </a:rPr>
              <a:t>mini excavator and skid steer are being used to excavate about 2 feet of contaminated soil (area is 260x10-50 </a:t>
            </a:r>
            <a:r>
              <a:rPr lang="en-US" sz="2400" dirty="0" err="1">
                <a:latin typeface="Arial" panose="020B0604020202020204" pitchFamily="34" charset="0"/>
                <a:cs typeface="Arial" panose="020B0604020202020204" pitchFamily="34" charset="0"/>
              </a:rPr>
              <a:t>ft</a:t>
            </a:r>
            <a:r>
              <a:rPr lang="en-US" sz="2400" dirty="0">
                <a:latin typeface="Arial" panose="020B0604020202020204" pitchFamily="34" charset="0"/>
                <a:cs typeface="Arial" panose="020B0604020202020204" pitchFamily="34" charset="0"/>
              </a:rPr>
              <a:t> in dimension and about 500 cubic </a:t>
            </a:r>
            <a:r>
              <a:rPr lang="en-US" sz="2400" dirty="0" smtClean="0">
                <a:latin typeface="Arial" panose="020B0604020202020204" pitchFamily="34" charset="0"/>
                <a:cs typeface="Arial" panose="020B0604020202020204" pitchFamily="34" charset="0"/>
              </a:rPr>
              <a:t>yards</a:t>
            </a:r>
            <a:r>
              <a:rPr lang="en-US" sz="2400" dirty="0" smtClean="0">
                <a:latin typeface="Arial" panose="020B0604020202020204" pitchFamily="34" charset="0"/>
                <a:cs typeface="Arial" panose="020B0604020202020204" pitchFamily="34" charset="0"/>
              </a:rPr>
              <a:t>)</a:t>
            </a:r>
          </a:p>
          <a:p>
            <a:pPr marL="342900" lvl="0" indent="-342900">
              <a:spcAft>
                <a:spcPts val="1200"/>
              </a:spcAft>
              <a:buFont typeface="Arial" panose="020B0604020202020204" pitchFamily="34" charset="0"/>
              <a:buChar char="•"/>
            </a:pPr>
            <a:r>
              <a:rPr lang="en-US" sz="2400" dirty="0" smtClean="0">
                <a:latin typeface="Arial" panose="020B0604020202020204" pitchFamily="34" charset="0"/>
                <a:cs typeface="Arial" panose="020B0604020202020204" pitchFamily="34" charset="0"/>
              </a:rPr>
              <a:t>The operations are being monitored by </a:t>
            </a:r>
            <a:r>
              <a:rPr lang="en-US" sz="2400" dirty="0" smtClean="0">
                <a:latin typeface="Arial" panose="020B0604020202020204" pitchFamily="34" charset="0"/>
                <a:cs typeface="Arial" panose="020B0604020202020204" pitchFamily="34" charset="0"/>
              </a:rPr>
              <a:t>US EPA, State Parks, Central Coast RWQCB, Santa Barbara County  </a:t>
            </a:r>
            <a:r>
              <a:rPr lang="en-US" sz="2400" dirty="0" smtClean="0">
                <a:latin typeface="Arial" panose="020B0604020202020204" pitchFamily="34" charset="0"/>
                <a:cs typeface="Arial" panose="020B0604020202020204" pitchFamily="34" charset="0"/>
              </a:rPr>
              <a:t>and cultural/tribal monitors</a:t>
            </a:r>
            <a:endParaRPr lang="en-US" sz="2400" dirty="0">
              <a:latin typeface="Arial" panose="020B0604020202020204" pitchFamily="34" charset="0"/>
              <a:cs typeface="Arial" panose="020B0604020202020204" pitchFamily="34" charset="0"/>
            </a:endParaRPr>
          </a:p>
        </p:txBody>
      </p:sp>
      <p:sp>
        <p:nvSpPr>
          <p:cNvPr id="5" name="Title 1"/>
          <p:cNvSpPr txBox="1">
            <a:spLocks/>
          </p:cNvSpPr>
          <p:nvPr/>
        </p:nvSpPr>
        <p:spPr>
          <a:xfrm>
            <a:off x="152400" y="152400"/>
            <a:ext cx="8534400" cy="10668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4000" b="1" dirty="0" smtClean="0">
                <a:solidFill>
                  <a:schemeClr val="tx1"/>
                </a:solidFill>
                <a:latin typeface="Arial" panose="020B0604020202020204" pitchFamily="34" charset="0"/>
                <a:cs typeface="Arial" panose="020B0604020202020204" pitchFamily="34" charset="0"/>
              </a:rPr>
              <a:t>Current Operations:</a:t>
            </a:r>
          </a:p>
        </p:txBody>
      </p:sp>
    </p:spTree>
    <p:extLst>
      <p:ext uri="{BB962C8B-B14F-4D97-AF65-F5344CB8AC3E}">
        <p14:creationId xmlns:p14="http://schemas.microsoft.com/office/powerpoint/2010/main" val="362183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itle 1"/>
          <p:cNvSpPr txBox="1">
            <a:spLocks/>
          </p:cNvSpPr>
          <p:nvPr/>
        </p:nvSpPr>
        <p:spPr>
          <a:xfrm>
            <a:off x="5838290" y="4854539"/>
            <a:ext cx="3276600" cy="19812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4000" dirty="0" smtClean="0">
                <a:solidFill>
                  <a:schemeClr val="bg1"/>
                </a:solidFill>
                <a:latin typeface="Arial" panose="020B0604020202020204" pitchFamily="34" charset="0"/>
                <a:cs typeface="Arial" panose="020B0604020202020204" pitchFamily="34" charset="0"/>
              </a:rPr>
              <a:t>Slough area below the terrace</a:t>
            </a:r>
          </a:p>
        </p:txBody>
      </p:sp>
      <p:sp>
        <p:nvSpPr>
          <p:cNvPr id="4" name="TextBox 3"/>
          <p:cNvSpPr txBox="1"/>
          <p:nvPr/>
        </p:nvSpPr>
        <p:spPr>
          <a:xfrm>
            <a:off x="31679" y="6466407"/>
            <a:ext cx="3070777" cy="369332"/>
          </a:xfrm>
          <a:prstGeom prst="rect">
            <a:avLst/>
          </a:prstGeom>
          <a:noFill/>
        </p:spPr>
        <p:txBody>
          <a:bodyPr wrap="none" rtlCol="0">
            <a:spAutoFit/>
          </a:bodyPr>
          <a:lstStyle/>
          <a:p>
            <a:r>
              <a:rPr lang="en-US" dirty="0" smtClean="0">
                <a:solidFill>
                  <a:schemeClr val="bg1"/>
                </a:solidFill>
              </a:rPr>
              <a:t>Photo Courtesy of CDFW-OSPR</a:t>
            </a:r>
            <a:endParaRPr lang="en-US" dirty="0">
              <a:solidFill>
                <a:schemeClr val="bg1"/>
              </a:solidFill>
            </a:endParaRPr>
          </a:p>
        </p:txBody>
      </p:sp>
    </p:spTree>
    <p:extLst>
      <p:ext uri="{BB962C8B-B14F-4D97-AF65-F5344CB8AC3E}">
        <p14:creationId xmlns:p14="http://schemas.microsoft.com/office/powerpoint/2010/main" val="21960464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itle 1"/>
          <p:cNvSpPr txBox="1">
            <a:spLocks/>
          </p:cNvSpPr>
          <p:nvPr/>
        </p:nvSpPr>
        <p:spPr>
          <a:xfrm>
            <a:off x="228600" y="838200"/>
            <a:ext cx="3276600" cy="19812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4000" dirty="0" smtClean="0">
                <a:solidFill>
                  <a:schemeClr val="bg1"/>
                </a:solidFill>
                <a:latin typeface="Arial" panose="020B0604020202020204" pitchFamily="34" charset="0"/>
                <a:cs typeface="Arial" panose="020B0604020202020204" pitchFamily="34" charset="0"/>
              </a:rPr>
              <a:t>Cliff area below the terrace</a:t>
            </a:r>
          </a:p>
        </p:txBody>
      </p:sp>
      <p:sp>
        <p:nvSpPr>
          <p:cNvPr id="4" name="TextBox 3"/>
          <p:cNvSpPr txBox="1"/>
          <p:nvPr/>
        </p:nvSpPr>
        <p:spPr>
          <a:xfrm>
            <a:off x="5947917" y="6294365"/>
            <a:ext cx="3070777" cy="369332"/>
          </a:xfrm>
          <a:prstGeom prst="rect">
            <a:avLst/>
          </a:prstGeom>
          <a:noFill/>
        </p:spPr>
        <p:txBody>
          <a:bodyPr wrap="none" rtlCol="0">
            <a:spAutoFit/>
          </a:bodyPr>
          <a:lstStyle/>
          <a:p>
            <a:r>
              <a:rPr lang="en-US" dirty="0" smtClean="0">
                <a:solidFill>
                  <a:schemeClr val="bg1"/>
                </a:solidFill>
              </a:rPr>
              <a:t>Photo Courtesy of CDFW-OSPR</a:t>
            </a:r>
            <a:endParaRPr lang="en-US" dirty="0">
              <a:solidFill>
                <a:schemeClr val="bg1"/>
              </a:solidFill>
            </a:endParaRPr>
          </a:p>
        </p:txBody>
      </p:sp>
    </p:spTree>
    <p:extLst>
      <p:ext uri="{BB962C8B-B14F-4D97-AF65-F5344CB8AC3E}">
        <p14:creationId xmlns:p14="http://schemas.microsoft.com/office/powerpoint/2010/main" val="21960464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Rectangle 2"/>
          <p:cNvSpPr/>
          <p:nvPr/>
        </p:nvSpPr>
        <p:spPr>
          <a:xfrm>
            <a:off x="5715000" y="4766608"/>
            <a:ext cx="3733800" cy="1938992"/>
          </a:xfrm>
          <a:prstGeom prst="rect">
            <a:avLst/>
          </a:prstGeom>
        </p:spPr>
        <p:txBody>
          <a:bodyPr wrap="square">
            <a:spAutoFit/>
          </a:bodyPr>
          <a:lstStyle/>
          <a:p>
            <a:r>
              <a:rPr lang="en-US" sz="4000" dirty="0" smtClean="0">
                <a:latin typeface="Arial" panose="020B0604020202020204" pitchFamily="34" charset="0"/>
                <a:cs typeface="Arial" panose="020B0604020202020204" pitchFamily="34" charset="0"/>
              </a:rPr>
              <a:t>Cliff face and </a:t>
            </a:r>
          </a:p>
          <a:p>
            <a:r>
              <a:rPr lang="en-US" sz="4000" dirty="0" smtClean="0">
                <a:latin typeface="Arial" panose="020B0604020202020204" pitchFamily="34" charset="0"/>
                <a:cs typeface="Arial" panose="020B0604020202020204" pitchFamily="34" charset="0"/>
              </a:rPr>
              <a:t>upper </a:t>
            </a:r>
            <a:r>
              <a:rPr lang="en-US" sz="4000" dirty="0">
                <a:latin typeface="Arial" panose="020B0604020202020204" pitchFamily="34" charset="0"/>
                <a:cs typeface="Arial" panose="020B0604020202020204" pitchFamily="34" charset="0"/>
              </a:rPr>
              <a:t>intertidal area</a:t>
            </a:r>
          </a:p>
        </p:txBody>
      </p:sp>
      <p:sp>
        <p:nvSpPr>
          <p:cNvPr id="4" name="TextBox 3"/>
          <p:cNvSpPr txBox="1"/>
          <p:nvPr/>
        </p:nvSpPr>
        <p:spPr>
          <a:xfrm>
            <a:off x="5867400" y="6520934"/>
            <a:ext cx="3070777" cy="369332"/>
          </a:xfrm>
          <a:prstGeom prst="rect">
            <a:avLst/>
          </a:prstGeom>
          <a:noFill/>
        </p:spPr>
        <p:txBody>
          <a:bodyPr wrap="none" rtlCol="0">
            <a:spAutoFit/>
          </a:bodyPr>
          <a:lstStyle/>
          <a:p>
            <a:r>
              <a:rPr lang="en-US" dirty="0" smtClean="0">
                <a:solidFill>
                  <a:schemeClr val="bg1"/>
                </a:solidFill>
              </a:rPr>
              <a:t>Photo Courtesy of CDFW-OSPR</a:t>
            </a:r>
            <a:endParaRPr lang="en-US" dirty="0">
              <a:solidFill>
                <a:schemeClr val="bg1"/>
              </a:solidFill>
            </a:endParaRPr>
          </a:p>
        </p:txBody>
      </p:sp>
    </p:spTree>
    <p:extLst>
      <p:ext uri="{BB962C8B-B14F-4D97-AF65-F5344CB8AC3E}">
        <p14:creationId xmlns:p14="http://schemas.microsoft.com/office/powerpoint/2010/main" val="39138773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Rectangle 2"/>
          <p:cNvSpPr/>
          <p:nvPr/>
        </p:nvSpPr>
        <p:spPr>
          <a:xfrm>
            <a:off x="228600" y="152400"/>
            <a:ext cx="3733800" cy="1323439"/>
          </a:xfrm>
          <a:prstGeom prst="rect">
            <a:avLst/>
          </a:prstGeom>
        </p:spPr>
        <p:txBody>
          <a:bodyPr wrap="square">
            <a:spAutoFit/>
          </a:bodyPr>
          <a:lstStyle/>
          <a:p>
            <a:r>
              <a:rPr lang="en-US" sz="4000" dirty="0" smtClean="0">
                <a:latin typeface="Arial" panose="020B0604020202020204" pitchFamily="34" charset="0"/>
                <a:cs typeface="Arial" panose="020B0604020202020204" pitchFamily="34" charset="0"/>
              </a:rPr>
              <a:t>Shoreline below the cliff</a:t>
            </a:r>
            <a:endParaRPr lang="en-US" sz="4000" dirty="0">
              <a:latin typeface="Arial" panose="020B0604020202020204" pitchFamily="34" charset="0"/>
              <a:cs typeface="Arial" panose="020B0604020202020204" pitchFamily="34" charset="0"/>
            </a:endParaRPr>
          </a:p>
        </p:txBody>
      </p:sp>
      <p:sp>
        <p:nvSpPr>
          <p:cNvPr id="4" name="TextBox 3"/>
          <p:cNvSpPr txBox="1"/>
          <p:nvPr/>
        </p:nvSpPr>
        <p:spPr>
          <a:xfrm>
            <a:off x="5947917" y="6294365"/>
            <a:ext cx="3070777" cy="369332"/>
          </a:xfrm>
          <a:prstGeom prst="rect">
            <a:avLst/>
          </a:prstGeom>
          <a:noFill/>
        </p:spPr>
        <p:txBody>
          <a:bodyPr wrap="none" rtlCol="0">
            <a:spAutoFit/>
          </a:bodyPr>
          <a:lstStyle/>
          <a:p>
            <a:r>
              <a:rPr lang="en-US" dirty="0" smtClean="0">
                <a:solidFill>
                  <a:schemeClr val="bg1"/>
                </a:solidFill>
              </a:rPr>
              <a:t>Photo Courtesy of CDFW-OSPR</a:t>
            </a:r>
            <a:endParaRPr lang="en-US" dirty="0">
              <a:solidFill>
                <a:schemeClr val="bg1"/>
              </a:solidFill>
            </a:endParaRPr>
          </a:p>
        </p:txBody>
      </p:sp>
    </p:spTree>
    <p:extLst>
      <p:ext uri="{BB962C8B-B14F-4D97-AF65-F5344CB8AC3E}">
        <p14:creationId xmlns:p14="http://schemas.microsoft.com/office/powerpoint/2010/main" val="39138773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960" y="18836"/>
            <a:ext cx="9179960" cy="6858000"/>
          </a:xfrm>
          <a:prstGeom prst="rect">
            <a:avLst/>
          </a:prstGeom>
        </p:spPr>
      </p:pic>
      <p:sp>
        <p:nvSpPr>
          <p:cNvPr id="4" name="Rectangle 3"/>
          <p:cNvSpPr/>
          <p:nvPr/>
        </p:nvSpPr>
        <p:spPr>
          <a:xfrm>
            <a:off x="152400" y="5943600"/>
            <a:ext cx="6019800" cy="707886"/>
          </a:xfrm>
          <a:prstGeom prst="rect">
            <a:avLst/>
          </a:prstGeom>
        </p:spPr>
        <p:txBody>
          <a:bodyPr wrap="square">
            <a:spAutoFit/>
          </a:bodyPr>
          <a:lstStyle/>
          <a:p>
            <a:r>
              <a:rPr lang="en-US" sz="4000" dirty="0" smtClean="0">
                <a:solidFill>
                  <a:schemeClr val="bg1"/>
                </a:solidFill>
                <a:latin typeface="Arial" panose="020B0604020202020204" pitchFamily="34" charset="0"/>
                <a:cs typeface="Arial" panose="020B0604020202020204" pitchFamily="34" charset="0"/>
              </a:rPr>
              <a:t>Other Shoreline Impacts</a:t>
            </a:r>
            <a:endParaRPr lang="en-US" sz="4000" dirty="0">
              <a:solidFill>
                <a:schemeClr val="bg1"/>
              </a:solidFill>
              <a:latin typeface="Arial" panose="020B0604020202020204" pitchFamily="34" charset="0"/>
              <a:cs typeface="Arial" panose="020B0604020202020204" pitchFamily="34" charset="0"/>
            </a:endParaRPr>
          </a:p>
        </p:txBody>
      </p:sp>
      <p:sp>
        <p:nvSpPr>
          <p:cNvPr id="12" name="TextBox 11"/>
          <p:cNvSpPr txBox="1"/>
          <p:nvPr/>
        </p:nvSpPr>
        <p:spPr>
          <a:xfrm>
            <a:off x="6248400" y="6096000"/>
            <a:ext cx="2486322" cy="369332"/>
          </a:xfrm>
          <a:prstGeom prst="rect">
            <a:avLst/>
          </a:prstGeom>
          <a:noFill/>
        </p:spPr>
        <p:txBody>
          <a:bodyPr wrap="none" rtlCol="0">
            <a:spAutoFit/>
          </a:bodyPr>
          <a:lstStyle/>
          <a:p>
            <a:r>
              <a:rPr lang="en-US" dirty="0" smtClean="0">
                <a:solidFill>
                  <a:schemeClr val="bg1"/>
                </a:solidFill>
              </a:rPr>
              <a:t>Photo Courtesy of NOAA</a:t>
            </a:r>
            <a:endParaRPr lang="en-US" dirty="0">
              <a:solidFill>
                <a:schemeClr val="bg1"/>
              </a:solidFill>
            </a:endParaRPr>
          </a:p>
        </p:txBody>
      </p:sp>
    </p:spTree>
    <p:extLst>
      <p:ext uri="{BB962C8B-B14F-4D97-AF65-F5344CB8AC3E}">
        <p14:creationId xmlns:p14="http://schemas.microsoft.com/office/powerpoint/2010/main" val="18070107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00250" y="0"/>
            <a:ext cx="5143500" cy="6858000"/>
          </a:xfrm>
          <a:prstGeom prst="rect">
            <a:avLst/>
          </a:prstGeom>
        </p:spPr>
      </p:pic>
      <p:sp>
        <p:nvSpPr>
          <p:cNvPr id="4" name="TextBox 3"/>
          <p:cNvSpPr txBox="1"/>
          <p:nvPr/>
        </p:nvSpPr>
        <p:spPr>
          <a:xfrm>
            <a:off x="2136003" y="6465332"/>
            <a:ext cx="2486322" cy="369332"/>
          </a:xfrm>
          <a:prstGeom prst="rect">
            <a:avLst/>
          </a:prstGeom>
          <a:noFill/>
        </p:spPr>
        <p:txBody>
          <a:bodyPr wrap="none" rtlCol="0">
            <a:spAutoFit/>
          </a:bodyPr>
          <a:lstStyle/>
          <a:p>
            <a:r>
              <a:rPr lang="en-US" dirty="0" smtClean="0">
                <a:solidFill>
                  <a:schemeClr val="bg1"/>
                </a:solidFill>
              </a:rPr>
              <a:t>Photo Courtesy of NOAA</a:t>
            </a:r>
            <a:endParaRPr lang="en-US" dirty="0">
              <a:solidFill>
                <a:schemeClr val="bg1"/>
              </a:solidFill>
            </a:endParaRPr>
          </a:p>
        </p:txBody>
      </p:sp>
    </p:spTree>
    <p:extLst>
      <p:ext uri="{BB962C8B-B14F-4D97-AF65-F5344CB8AC3E}">
        <p14:creationId xmlns:p14="http://schemas.microsoft.com/office/powerpoint/2010/main" val="10806494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AutoShape 2" descr="https://responselink.orr.noaa.gov/hotline/attachments/8934/22542/Refugio_NOAA_Overflight_2015_0603_IMG_2913_tag.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https://responselink.orr.noaa.gov/hotline/attachments/8934/22542/Refugio_NOAA_Overflight_2015_0603_IMG_2913_tag.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Rectangle 7"/>
          <p:cNvSpPr/>
          <p:nvPr/>
        </p:nvSpPr>
        <p:spPr>
          <a:xfrm>
            <a:off x="307975" y="1219200"/>
            <a:ext cx="8378825" cy="4985980"/>
          </a:xfrm>
          <a:prstGeom prst="rect">
            <a:avLst/>
          </a:prstGeom>
        </p:spPr>
        <p:txBody>
          <a:bodyPr wrap="square">
            <a:spAutoFit/>
          </a:bodyPr>
          <a:lstStyle/>
          <a:p>
            <a:pPr marL="285750" indent="-285750">
              <a:spcAft>
                <a:spcPts val="1200"/>
              </a:spcAft>
              <a:buFont typeface="Arial" panose="020B0604020202020204" pitchFamily="34" charset="0"/>
              <a:buChar char="•"/>
            </a:pPr>
            <a:r>
              <a:rPr lang="en-US" sz="2400" dirty="0" smtClean="0">
                <a:latin typeface="Arial" panose="020B0604020202020204" pitchFamily="34" charset="0"/>
                <a:cs typeface="Arial" panose="020B0604020202020204" pitchFamily="34" charset="0"/>
              </a:rPr>
              <a:t>On 19 May 2015 at 1243, a Hazardous Materials Spill Report was submitted to the Governor’s Office of Emergency Services</a:t>
            </a:r>
          </a:p>
          <a:p>
            <a:pPr marL="285750" indent="-285750">
              <a:spcAft>
                <a:spcPts val="1200"/>
              </a:spcAft>
              <a:buFont typeface="Arial" panose="020B0604020202020204" pitchFamily="34" charset="0"/>
              <a:buChar char="•"/>
            </a:pPr>
            <a:r>
              <a:rPr lang="en-US" sz="2400" dirty="0" smtClean="0">
                <a:latin typeface="Arial" panose="020B0604020202020204" pitchFamily="34" charset="0"/>
                <a:cs typeface="Arial" panose="020B0604020202020204" pitchFamily="34" charset="0"/>
              </a:rPr>
              <a:t>The report indicated a </a:t>
            </a:r>
            <a:r>
              <a:rPr lang="en-US" sz="2400" dirty="0">
                <a:latin typeface="Arial" panose="020B0604020202020204" pitchFamily="34" charset="0"/>
                <a:cs typeface="Arial" panose="020B0604020202020204" pitchFamily="34" charset="0"/>
              </a:rPr>
              <a:t>24-inch pipeline rupture that </a:t>
            </a:r>
            <a:r>
              <a:rPr lang="en-US" sz="2400" dirty="0" smtClean="0">
                <a:latin typeface="Arial" panose="020B0604020202020204" pitchFamily="34" charset="0"/>
                <a:cs typeface="Arial" panose="020B0604020202020204" pitchFamily="34" charset="0"/>
              </a:rPr>
              <a:t>occurred near </a:t>
            </a:r>
            <a:r>
              <a:rPr lang="en-US" sz="2400" dirty="0">
                <a:latin typeface="Arial" panose="020B0604020202020204" pitchFamily="34" charset="0"/>
                <a:cs typeface="Arial" panose="020B0604020202020204" pitchFamily="34" charset="0"/>
              </a:rPr>
              <a:t>Refugio State Beach in Santa Barbara County, </a:t>
            </a:r>
            <a:r>
              <a:rPr lang="en-US" sz="2400" dirty="0" smtClean="0">
                <a:latin typeface="Arial" panose="020B0604020202020204" pitchFamily="34" charset="0"/>
                <a:cs typeface="Arial" panose="020B0604020202020204" pitchFamily="34" charset="0"/>
              </a:rPr>
              <a:t>CA</a:t>
            </a:r>
          </a:p>
          <a:p>
            <a:pPr marL="285750" indent="-285750">
              <a:spcAft>
                <a:spcPts val="1200"/>
              </a:spcAft>
              <a:buFont typeface="Arial" panose="020B0604020202020204" pitchFamily="34" charset="0"/>
              <a:buChar char="•"/>
            </a:pPr>
            <a:r>
              <a:rPr lang="en-US" sz="2400" dirty="0" smtClean="0">
                <a:latin typeface="Arial" panose="020B0604020202020204" pitchFamily="34" charset="0"/>
                <a:cs typeface="Arial" panose="020B0604020202020204" pitchFamily="34" charset="0"/>
              </a:rPr>
              <a:t>The </a:t>
            </a:r>
            <a:r>
              <a:rPr lang="en-US" sz="2400" dirty="0">
                <a:latin typeface="Arial" panose="020B0604020202020204" pitchFamily="34" charset="0"/>
                <a:cs typeface="Arial" panose="020B0604020202020204" pitchFamily="34" charset="0"/>
              </a:rPr>
              <a:t>responsible party </a:t>
            </a:r>
            <a:r>
              <a:rPr lang="en-US" sz="2400" dirty="0" smtClean="0">
                <a:latin typeface="Arial" panose="020B0604020202020204" pitchFamily="34" charset="0"/>
                <a:cs typeface="Arial" panose="020B0604020202020204" pitchFamily="34" charset="0"/>
              </a:rPr>
              <a:t>(Plains All American Pipeline) estimated </a:t>
            </a:r>
            <a:r>
              <a:rPr lang="en-US" sz="2400" dirty="0">
                <a:latin typeface="Arial" panose="020B0604020202020204" pitchFamily="34" charset="0"/>
                <a:cs typeface="Arial" panose="020B0604020202020204" pitchFamily="34" charset="0"/>
              </a:rPr>
              <a:t>the total release at 500 barrels (21,000 gallons) of crude oil on the </a:t>
            </a:r>
            <a:r>
              <a:rPr lang="en-US" sz="2400" dirty="0" err="1">
                <a:latin typeface="Arial" panose="020B0604020202020204" pitchFamily="34" charset="0"/>
                <a:cs typeface="Arial" panose="020B0604020202020204" pitchFamily="34" charset="0"/>
              </a:rPr>
              <a:t>shoreside</a:t>
            </a:r>
            <a:r>
              <a:rPr lang="en-US" sz="2400" dirty="0">
                <a:latin typeface="Arial" panose="020B0604020202020204" pitchFamily="34" charset="0"/>
                <a:cs typeface="Arial" panose="020B0604020202020204" pitchFamily="34" charset="0"/>
              </a:rPr>
              <a:t> of Hwy 101 which then flowed into the Pacific </a:t>
            </a:r>
            <a:r>
              <a:rPr lang="en-US" sz="2400" dirty="0" smtClean="0">
                <a:latin typeface="Arial" panose="020B0604020202020204" pitchFamily="34" charset="0"/>
                <a:cs typeface="Arial" panose="020B0604020202020204" pitchFamily="34" charset="0"/>
              </a:rPr>
              <a:t>Ocean</a:t>
            </a:r>
          </a:p>
          <a:p>
            <a:pPr marL="285750" indent="-285750">
              <a:spcAft>
                <a:spcPts val="1200"/>
              </a:spcAft>
              <a:buFont typeface="Arial" panose="020B0604020202020204" pitchFamily="34" charset="0"/>
              <a:buChar char="•"/>
            </a:pPr>
            <a:r>
              <a:rPr lang="en-US" sz="2400" dirty="0" smtClean="0">
                <a:latin typeface="Arial" panose="020B0604020202020204" pitchFamily="34" charset="0"/>
                <a:cs typeface="Arial" panose="020B0604020202020204" pitchFamily="34" charset="0"/>
              </a:rPr>
              <a:t>Initial reports estimated a sheen </a:t>
            </a:r>
            <a:r>
              <a:rPr lang="en-US" sz="2400" dirty="0">
                <a:latin typeface="Arial" panose="020B0604020202020204" pitchFamily="34" charset="0"/>
                <a:cs typeface="Arial" panose="020B0604020202020204" pitchFamily="34" charset="0"/>
              </a:rPr>
              <a:t>to be 3.5 NM along the beach and 50-100 yards into the </a:t>
            </a:r>
            <a:r>
              <a:rPr lang="en-US" sz="2400" dirty="0" smtClean="0">
                <a:latin typeface="Arial" panose="020B0604020202020204" pitchFamily="34" charset="0"/>
                <a:cs typeface="Arial" panose="020B0604020202020204" pitchFamily="34" charset="0"/>
              </a:rPr>
              <a:t>water</a:t>
            </a:r>
            <a:endParaRPr lang="en-US" sz="2400" dirty="0">
              <a:latin typeface="Arial" panose="020B0604020202020204" pitchFamily="34" charset="0"/>
              <a:cs typeface="Arial" panose="020B0604020202020204" pitchFamily="34" charset="0"/>
            </a:endParaRPr>
          </a:p>
        </p:txBody>
      </p:sp>
      <p:sp>
        <p:nvSpPr>
          <p:cNvPr id="10" name="Title 1"/>
          <p:cNvSpPr>
            <a:spLocks noGrp="1"/>
          </p:cNvSpPr>
          <p:nvPr>
            <p:ph type="ctrTitle"/>
          </p:nvPr>
        </p:nvSpPr>
        <p:spPr>
          <a:xfrm>
            <a:off x="162424" y="152400"/>
            <a:ext cx="7543800" cy="773113"/>
          </a:xfrm>
        </p:spPr>
        <p:txBody>
          <a:bodyPr/>
          <a:lstStyle/>
          <a:p>
            <a:r>
              <a:rPr lang="en-US" sz="4000" b="1" dirty="0">
                <a:solidFill>
                  <a:schemeClr val="tx1"/>
                </a:solidFill>
                <a:latin typeface="Arial" panose="020B0604020202020204" pitchFamily="34" charset="0"/>
                <a:cs typeface="Arial" panose="020B0604020202020204" pitchFamily="34" charset="0"/>
              </a:rPr>
              <a:t>I</a:t>
            </a:r>
            <a:r>
              <a:rPr lang="en-US" sz="4000" b="1" dirty="0" smtClean="0">
                <a:solidFill>
                  <a:schemeClr val="tx1"/>
                </a:solidFill>
                <a:latin typeface="Arial" panose="020B0604020202020204" pitchFamily="34" charset="0"/>
                <a:cs typeface="Arial" panose="020B0604020202020204" pitchFamily="34" charset="0"/>
              </a:rPr>
              <a:t>ncident Summary</a:t>
            </a:r>
            <a:endParaRPr lang="en-US" sz="40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75947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137"/>
            <a:ext cx="9144000" cy="6858000"/>
          </a:xfrm>
          <a:prstGeom prst="rect">
            <a:avLst/>
          </a:prstGeom>
        </p:spPr>
      </p:pic>
      <p:sp>
        <p:nvSpPr>
          <p:cNvPr id="3" name="TextBox 2"/>
          <p:cNvSpPr txBox="1"/>
          <p:nvPr/>
        </p:nvSpPr>
        <p:spPr>
          <a:xfrm>
            <a:off x="6248400" y="6096000"/>
            <a:ext cx="2486322" cy="646331"/>
          </a:xfrm>
          <a:prstGeom prst="rect">
            <a:avLst/>
          </a:prstGeom>
          <a:noFill/>
        </p:spPr>
        <p:txBody>
          <a:bodyPr wrap="none" rtlCol="0">
            <a:spAutoFit/>
          </a:bodyPr>
          <a:lstStyle/>
          <a:p>
            <a:r>
              <a:rPr lang="en-US" dirty="0" smtClean="0">
                <a:solidFill>
                  <a:schemeClr val="bg1"/>
                </a:solidFill>
              </a:rPr>
              <a:t>Refugio State Beach</a:t>
            </a:r>
          </a:p>
          <a:p>
            <a:r>
              <a:rPr lang="en-US" dirty="0" smtClean="0">
                <a:solidFill>
                  <a:schemeClr val="bg1"/>
                </a:solidFill>
              </a:rPr>
              <a:t>Photo </a:t>
            </a:r>
            <a:r>
              <a:rPr lang="en-US" dirty="0" smtClean="0">
                <a:solidFill>
                  <a:schemeClr val="bg1"/>
                </a:solidFill>
              </a:rPr>
              <a:t>Courtesy of NOAA</a:t>
            </a:r>
            <a:endParaRPr lang="en-US" dirty="0">
              <a:solidFill>
                <a:schemeClr val="bg1"/>
              </a:solidFill>
            </a:endParaRPr>
          </a:p>
        </p:txBody>
      </p:sp>
    </p:spTree>
    <p:extLst>
      <p:ext uri="{BB962C8B-B14F-4D97-AF65-F5344CB8AC3E}">
        <p14:creationId xmlns:p14="http://schemas.microsoft.com/office/powerpoint/2010/main" val="10806494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200" y="0"/>
            <a:ext cx="9220200" cy="6858000"/>
          </a:xfrm>
          <a:prstGeom prst="rect">
            <a:avLst/>
          </a:prstGeom>
        </p:spPr>
      </p:pic>
      <p:sp>
        <p:nvSpPr>
          <p:cNvPr id="4" name="TextBox 3"/>
          <p:cNvSpPr txBox="1"/>
          <p:nvPr/>
        </p:nvSpPr>
        <p:spPr>
          <a:xfrm>
            <a:off x="6553200" y="152400"/>
            <a:ext cx="2486322" cy="646331"/>
          </a:xfrm>
          <a:prstGeom prst="rect">
            <a:avLst/>
          </a:prstGeom>
          <a:noFill/>
        </p:spPr>
        <p:txBody>
          <a:bodyPr wrap="none" rtlCol="0">
            <a:spAutoFit/>
          </a:bodyPr>
          <a:lstStyle/>
          <a:p>
            <a:r>
              <a:rPr lang="en-US" dirty="0" smtClean="0">
                <a:solidFill>
                  <a:schemeClr val="bg1"/>
                </a:solidFill>
              </a:rPr>
              <a:t>Refugio State Beach</a:t>
            </a:r>
          </a:p>
          <a:p>
            <a:r>
              <a:rPr lang="en-US" dirty="0" smtClean="0">
                <a:solidFill>
                  <a:schemeClr val="bg1"/>
                </a:solidFill>
              </a:rPr>
              <a:t>Photo </a:t>
            </a:r>
            <a:r>
              <a:rPr lang="en-US" dirty="0" smtClean="0">
                <a:solidFill>
                  <a:schemeClr val="bg1"/>
                </a:solidFill>
              </a:rPr>
              <a:t>Courtesy of NOAA</a:t>
            </a:r>
            <a:endParaRPr lang="en-US" dirty="0">
              <a:solidFill>
                <a:schemeClr val="bg1"/>
              </a:solidFill>
            </a:endParaRPr>
          </a:p>
        </p:txBody>
      </p:sp>
    </p:spTree>
    <p:extLst>
      <p:ext uri="{BB962C8B-B14F-4D97-AF65-F5344CB8AC3E}">
        <p14:creationId xmlns:p14="http://schemas.microsoft.com/office/powerpoint/2010/main" val="10806494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Rectangle 2"/>
          <p:cNvSpPr/>
          <p:nvPr/>
        </p:nvSpPr>
        <p:spPr>
          <a:xfrm>
            <a:off x="126715" y="152400"/>
            <a:ext cx="6019800" cy="707886"/>
          </a:xfrm>
          <a:prstGeom prst="rect">
            <a:avLst/>
          </a:prstGeom>
        </p:spPr>
        <p:txBody>
          <a:bodyPr wrap="square">
            <a:spAutoFit/>
          </a:bodyPr>
          <a:lstStyle/>
          <a:p>
            <a:r>
              <a:rPr lang="en-US" sz="4000" dirty="0" smtClean="0">
                <a:solidFill>
                  <a:schemeClr val="bg1"/>
                </a:solidFill>
                <a:latin typeface="Arial" panose="020B0604020202020204" pitchFamily="34" charset="0"/>
                <a:cs typeface="Arial" panose="020B0604020202020204" pitchFamily="34" charset="0"/>
              </a:rPr>
              <a:t>On-Water Operations</a:t>
            </a:r>
            <a:endParaRPr lang="en-US" sz="4000" dirty="0">
              <a:solidFill>
                <a:schemeClr val="bg1"/>
              </a:solidFill>
              <a:latin typeface="Arial" panose="020B0604020202020204" pitchFamily="34" charset="0"/>
              <a:cs typeface="Arial" panose="020B0604020202020204" pitchFamily="34" charset="0"/>
            </a:endParaRPr>
          </a:p>
        </p:txBody>
      </p:sp>
      <p:sp>
        <p:nvSpPr>
          <p:cNvPr id="4" name="TextBox 3"/>
          <p:cNvSpPr txBox="1"/>
          <p:nvPr/>
        </p:nvSpPr>
        <p:spPr>
          <a:xfrm>
            <a:off x="5947917" y="6294365"/>
            <a:ext cx="3070777" cy="369332"/>
          </a:xfrm>
          <a:prstGeom prst="rect">
            <a:avLst/>
          </a:prstGeom>
          <a:noFill/>
        </p:spPr>
        <p:txBody>
          <a:bodyPr wrap="none" rtlCol="0">
            <a:spAutoFit/>
          </a:bodyPr>
          <a:lstStyle/>
          <a:p>
            <a:r>
              <a:rPr lang="en-US" dirty="0" smtClean="0">
                <a:solidFill>
                  <a:schemeClr val="bg1"/>
                </a:solidFill>
              </a:rPr>
              <a:t>Photo Courtesy of CDFW-OSPR</a:t>
            </a:r>
            <a:endParaRPr lang="en-US" dirty="0">
              <a:solidFill>
                <a:schemeClr val="bg1"/>
              </a:solidFill>
            </a:endParaRPr>
          </a:p>
        </p:txBody>
      </p:sp>
    </p:spTree>
    <p:extLst>
      <p:ext uri="{BB962C8B-B14F-4D97-AF65-F5344CB8AC3E}">
        <p14:creationId xmlns:p14="http://schemas.microsoft.com/office/powerpoint/2010/main" val="23191921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extBox 3"/>
          <p:cNvSpPr txBox="1"/>
          <p:nvPr/>
        </p:nvSpPr>
        <p:spPr>
          <a:xfrm>
            <a:off x="5947917" y="6294365"/>
            <a:ext cx="3070777" cy="369332"/>
          </a:xfrm>
          <a:prstGeom prst="rect">
            <a:avLst/>
          </a:prstGeom>
          <a:noFill/>
        </p:spPr>
        <p:txBody>
          <a:bodyPr wrap="none" rtlCol="0">
            <a:spAutoFit/>
          </a:bodyPr>
          <a:lstStyle/>
          <a:p>
            <a:r>
              <a:rPr lang="en-US" dirty="0" smtClean="0">
                <a:solidFill>
                  <a:schemeClr val="bg1"/>
                </a:solidFill>
              </a:rPr>
              <a:t>Photo Courtesy of CDFW-OSPR</a:t>
            </a:r>
            <a:endParaRPr lang="en-US" dirty="0">
              <a:solidFill>
                <a:schemeClr val="bg1"/>
              </a:solidFill>
            </a:endParaRPr>
          </a:p>
        </p:txBody>
      </p:sp>
    </p:spTree>
    <p:extLst>
      <p:ext uri="{BB962C8B-B14F-4D97-AF65-F5344CB8AC3E}">
        <p14:creationId xmlns:p14="http://schemas.microsoft.com/office/powerpoint/2010/main" val="38105836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836" y="0"/>
            <a:ext cx="9144000" cy="6858000"/>
          </a:xfrm>
          <a:prstGeom prst="rect">
            <a:avLst/>
          </a:prstGeom>
        </p:spPr>
      </p:pic>
      <p:sp>
        <p:nvSpPr>
          <p:cNvPr id="3" name="TextBox 2"/>
          <p:cNvSpPr txBox="1"/>
          <p:nvPr/>
        </p:nvSpPr>
        <p:spPr>
          <a:xfrm>
            <a:off x="152400" y="6294365"/>
            <a:ext cx="3070777" cy="369332"/>
          </a:xfrm>
          <a:prstGeom prst="rect">
            <a:avLst/>
          </a:prstGeom>
          <a:noFill/>
        </p:spPr>
        <p:txBody>
          <a:bodyPr wrap="none" rtlCol="0">
            <a:spAutoFit/>
          </a:bodyPr>
          <a:lstStyle/>
          <a:p>
            <a:r>
              <a:rPr lang="en-US" dirty="0" smtClean="0">
                <a:solidFill>
                  <a:schemeClr val="bg1"/>
                </a:solidFill>
              </a:rPr>
              <a:t>Photo Courtesy of CDFW-OSPR</a:t>
            </a:r>
            <a:endParaRPr lang="en-US" dirty="0">
              <a:solidFill>
                <a:schemeClr val="bg1"/>
              </a:solidFill>
            </a:endParaRPr>
          </a:p>
        </p:txBody>
      </p:sp>
    </p:spTree>
    <p:extLst>
      <p:ext uri="{BB962C8B-B14F-4D97-AF65-F5344CB8AC3E}">
        <p14:creationId xmlns:p14="http://schemas.microsoft.com/office/powerpoint/2010/main" val="38105836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845" y="0"/>
            <a:ext cx="9221451" cy="6858000"/>
          </a:xfrm>
          <a:prstGeom prst="rect">
            <a:avLst/>
          </a:prstGeom>
        </p:spPr>
      </p:pic>
      <p:sp>
        <p:nvSpPr>
          <p:cNvPr id="3" name="Rectangle 2"/>
          <p:cNvSpPr/>
          <p:nvPr/>
        </p:nvSpPr>
        <p:spPr>
          <a:xfrm>
            <a:off x="228600" y="152400"/>
            <a:ext cx="3733800" cy="707886"/>
          </a:xfrm>
          <a:prstGeom prst="rect">
            <a:avLst/>
          </a:prstGeom>
        </p:spPr>
        <p:txBody>
          <a:bodyPr wrap="square">
            <a:spAutoFit/>
          </a:bodyPr>
          <a:lstStyle/>
          <a:p>
            <a:r>
              <a:rPr lang="en-US" sz="4000" dirty="0" smtClean="0">
                <a:latin typeface="Arial" panose="020B0604020202020204" pitchFamily="34" charset="0"/>
                <a:cs typeface="Arial" panose="020B0604020202020204" pitchFamily="34" charset="0"/>
              </a:rPr>
              <a:t>Volunteers</a:t>
            </a:r>
            <a:endParaRPr lang="en-US" sz="4000" dirty="0">
              <a:latin typeface="Arial" panose="020B0604020202020204" pitchFamily="34" charset="0"/>
              <a:cs typeface="Arial" panose="020B0604020202020204" pitchFamily="34" charset="0"/>
            </a:endParaRPr>
          </a:p>
        </p:txBody>
      </p:sp>
      <p:sp>
        <p:nvSpPr>
          <p:cNvPr id="5" name="Rectangle 4"/>
          <p:cNvSpPr/>
          <p:nvPr/>
        </p:nvSpPr>
        <p:spPr>
          <a:xfrm>
            <a:off x="152400" y="5305961"/>
            <a:ext cx="5562600" cy="1323439"/>
          </a:xfrm>
          <a:prstGeom prst="rect">
            <a:avLst/>
          </a:prstGeom>
        </p:spPr>
        <p:txBody>
          <a:bodyPr wrap="square">
            <a:spAutoFit/>
          </a:bodyPr>
          <a:lstStyle/>
          <a:p>
            <a:r>
              <a:rPr lang="en-US" sz="4000" dirty="0" smtClean="0">
                <a:latin typeface="Arial" panose="020B0604020202020204" pitchFamily="34" charset="0"/>
                <a:cs typeface="Arial" panose="020B0604020202020204" pitchFamily="34" charset="0"/>
              </a:rPr>
              <a:t>Over 400 volunteers registered and trained</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38773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2857500" cy="3810000"/>
          </a:xfrm>
          <a:prstGeom prst="rect">
            <a:avLst/>
          </a:prstGeom>
        </p:spPr>
      </p:pic>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057650"/>
            <a:ext cx="3733800" cy="2800350"/>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10200" y="4057650"/>
            <a:ext cx="3597096" cy="2697822"/>
          </a:xfrm>
          <a:prstGeom prst="rect">
            <a:avLst/>
          </a:prstGeom>
        </p:spPr>
      </p:pic>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84800" y="0"/>
            <a:ext cx="3759200" cy="2819400"/>
          </a:xfrm>
          <a:prstGeom prst="rect">
            <a:avLst/>
          </a:prstGeom>
        </p:spPr>
      </p:pic>
      <p:pic>
        <p:nvPicPr>
          <p:cNvPr id="5" name="Picture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68916" y="1524000"/>
            <a:ext cx="3276600" cy="3276600"/>
          </a:xfrm>
          <a:prstGeom prst="rect">
            <a:avLst/>
          </a:prstGeom>
        </p:spPr>
      </p:pic>
    </p:spTree>
    <p:extLst>
      <p:ext uri="{BB962C8B-B14F-4D97-AF65-F5344CB8AC3E}">
        <p14:creationId xmlns:p14="http://schemas.microsoft.com/office/powerpoint/2010/main" val="10806494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p:spPr>
      </p:pic>
      <p:sp>
        <p:nvSpPr>
          <p:cNvPr id="5" name="Title 4"/>
          <p:cNvSpPr>
            <a:spLocks noGrp="1"/>
          </p:cNvSpPr>
          <p:nvPr>
            <p:ph type="title"/>
          </p:nvPr>
        </p:nvSpPr>
        <p:spPr>
          <a:xfrm>
            <a:off x="2514600" y="990600"/>
            <a:ext cx="6477000" cy="1143000"/>
          </a:xfrm>
        </p:spPr>
        <p:txBody>
          <a:bodyPr/>
          <a:lstStyle/>
          <a:p>
            <a:r>
              <a:rPr lang="en-US" sz="3200" dirty="0" smtClean="0">
                <a:solidFill>
                  <a:schemeClr val="bg1"/>
                </a:solidFill>
                <a:latin typeface="Arial" panose="020B0604020202020204" pitchFamily="34" charset="0"/>
                <a:cs typeface="Arial" panose="020B0604020202020204" pitchFamily="34" charset="0"/>
              </a:rPr>
              <a:t>Shoreline</a:t>
            </a:r>
            <a:r>
              <a:rPr lang="en-US" sz="3200" baseline="0" dirty="0" smtClean="0">
                <a:solidFill>
                  <a:schemeClr val="bg1"/>
                </a:solidFill>
                <a:latin typeface="Arial" panose="020B0604020202020204" pitchFamily="34" charset="0"/>
                <a:cs typeface="Arial" panose="020B0604020202020204" pitchFamily="34" charset="0"/>
              </a:rPr>
              <a:t> Cleanup </a:t>
            </a:r>
            <a:r>
              <a:rPr lang="en-US" sz="3200" baseline="0" dirty="0" smtClean="0">
                <a:solidFill>
                  <a:schemeClr val="bg1"/>
                </a:solidFill>
                <a:latin typeface="Arial" panose="020B0604020202020204" pitchFamily="34" charset="0"/>
                <a:cs typeface="Arial" panose="020B0604020202020204" pitchFamily="34" charset="0"/>
              </a:rPr>
              <a:t>Assessment  Techniques (SCAT) Team</a:t>
            </a:r>
            <a:endParaRPr lang="en-US" sz="3200" dirty="0">
              <a:solidFill>
                <a:schemeClr val="bg1"/>
              </a:solidFill>
              <a:latin typeface="Arial" panose="020B0604020202020204" pitchFamily="34" charset="0"/>
              <a:cs typeface="Arial" panose="020B0604020202020204" pitchFamily="34" charset="0"/>
            </a:endParaRPr>
          </a:p>
        </p:txBody>
      </p:sp>
      <p:pic>
        <p:nvPicPr>
          <p:cNvPr id="5122" name="Picture 2" descr="Members from the Refugio Oil Spill Response shoreline cleanup and assessment team survey a beach line in the vicinity of Goleta Beach, which was impacted by the Refugio Oil spill near Santa Barbara, Calif., June 6, 2015. These teams are trained in how to evaluate oil conditions, determine means for cleanup, identify sensitive resources as well as place constraints on cleanup if necessary, due to ecological, economic, or cultural concerns. (U.S. Coast Guard photo by Petty Officer 3rd Class Jonathan Klingenber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3138" y="3429000"/>
            <a:ext cx="4286250" cy="3057526"/>
          </a:xfrm>
          <a:prstGeom prst="rect">
            <a:avLst/>
          </a:prstGeom>
          <a:noFill/>
          <a:extLst>
            <a:ext uri="{909E8E84-426E-40DD-AFC4-6F175D3DCCD1}">
              <a14:hiddenFill xmlns:a14="http://schemas.microsoft.com/office/drawing/2010/main">
                <a:solidFill>
                  <a:srgbClr val="FFFFFF"/>
                </a:solidFill>
              </a14:hiddenFill>
            </a:ext>
          </a:extLst>
        </p:spPr>
      </p:pic>
      <p:sp>
        <p:nvSpPr>
          <p:cNvPr id="6" name="Title 4"/>
          <p:cNvSpPr txBox="1">
            <a:spLocks/>
          </p:cNvSpPr>
          <p:nvPr/>
        </p:nvSpPr>
        <p:spPr>
          <a:xfrm>
            <a:off x="4483138" y="4800600"/>
            <a:ext cx="4519095"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2400" dirty="0" smtClean="0">
                <a:solidFill>
                  <a:schemeClr val="bg1"/>
                </a:solidFill>
                <a:latin typeface="Arial" panose="020B0604020202020204" pitchFamily="34" charset="0"/>
                <a:cs typeface="Arial" panose="020B0604020202020204" pitchFamily="34" charset="0"/>
              </a:rPr>
              <a:t>Scat Teams are responsible for documenting the extent and degree of oiling</a:t>
            </a:r>
            <a:endParaRPr lang="en-US"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13131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3536"/>
            <a:ext cx="5316923" cy="6880098"/>
          </a:xfrm>
          <a:prstGeom prst="rect">
            <a:avLst/>
          </a:prstGeom>
        </p:spPr>
      </p:pic>
      <p:sp>
        <p:nvSpPr>
          <p:cNvPr id="3" name="AutoShape 2" descr="Image result for refugio oil spill open hous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16922" y="-22885"/>
            <a:ext cx="3827077" cy="3275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16922" y="3252967"/>
            <a:ext cx="3827077" cy="2546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16924" y="5244236"/>
            <a:ext cx="3827076" cy="1599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06494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https://pbs.twimg.com/media/CFgcPJjUMAA8hoi.jpg:large"/>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6200" y="5562600"/>
            <a:ext cx="7620000" cy="1143000"/>
          </a:xfrm>
        </p:spPr>
        <p:txBody>
          <a:bodyPr/>
          <a:lstStyle/>
          <a:p>
            <a:r>
              <a:rPr lang="en-US" sz="4000" dirty="0" smtClean="0">
                <a:solidFill>
                  <a:schemeClr val="bg1"/>
                </a:solidFill>
                <a:latin typeface="Arial" panose="020B0604020202020204" pitchFamily="34" charset="0"/>
                <a:cs typeface="Arial" panose="020B0604020202020204" pitchFamily="34" charset="0"/>
              </a:rPr>
              <a:t>Incident Command Post (ICP)</a:t>
            </a:r>
            <a:endParaRPr lang="en-US" sz="4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51161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6848"/>
            <a:ext cx="9180931" cy="6851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txBox="1">
            <a:spLocks/>
          </p:cNvSpPr>
          <p:nvPr/>
        </p:nvSpPr>
        <p:spPr>
          <a:xfrm>
            <a:off x="162424" y="457200"/>
            <a:ext cx="8905376" cy="773113"/>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4000" b="1" dirty="0" smtClean="0">
                <a:solidFill>
                  <a:schemeClr val="tx1"/>
                </a:solidFill>
                <a:latin typeface="Arial" panose="020B0604020202020204" pitchFamily="34" charset="0"/>
                <a:cs typeface="Arial" panose="020B0604020202020204" pitchFamily="34" charset="0"/>
              </a:rPr>
              <a:t>Location of Incident</a:t>
            </a:r>
          </a:p>
          <a:p>
            <a:r>
              <a:rPr lang="en-US" sz="2400" b="1" dirty="0" smtClean="0">
                <a:solidFill>
                  <a:schemeClr val="tx1"/>
                </a:solidFill>
                <a:latin typeface="Arial" panose="020B0604020202020204" pitchFamily="34" charset="0"/>
                <a:cs typeface="Arial" panose="020B0604020202020204" pitchFamily="34" charset="0"/>
              </a:rPr>
              <a:t>(Approximately 25 miles west of Santa Barbara)</a:t>
            </a:r>
            <a:endParaRPr lang="en-US" sz="24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26903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AutoShape 2" descr="https://responselink.orr.noaa.gov/hotline/attachments/8934/22543/Venadito_cobble_relocation.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https://responselink.orr.noaa.gov/hotline/attachments/8934/22543/Venadito_cobble_relocation.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itle 1"/>
          <p:cNvSpPr txBox="1">
            <a:spLocks/>
          </p:cNvSpPr>
          <p:nvPr/>
        </p:nvSpPr>
        <p:spPr>
          <a:xfrm>
            <a:off x="152400" y="152400"/>
            <a:ext cx="8534400" cy="10668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4000" b="1" dirty="0" smtClean="0">
                <a:solidFill>
                  <a:schemeClr val="tx1"/>
                </a:solidFill>
                <a:latin typeface="Arial" panose="020B0604020202020204" pitchFamily="34" charset="0"/>
                <a:cs typeface="Arial" panose="020B0604020202020204" pitchFamily="34" charset="0"/>
              </a:rPr>
              <a:t>Other Activities</a:t>
            </a:r>
            <a:r>
              <a:rPr lang="en-US" sz="4000" b="1" dirty="0" smtClean="0">
                <a:solidFill>
                  <a:schemeClr val="tx1"/>
                </a:solidFill>
                <a:latin typeface="Arial" panose="020B0604020202020204" pitchFamily="34" charset="0"/>
                <a:cs typeface="Arial" panose="020B0604020202020204" pitchFamily="34" charset="0"/>
              </a:rPr>
              <a:t>:</a:t>
            </a:r>
            <a:endParaRPr lang="en-US" sz="4000" b="1" dirty="0" smtClean="0">
              <a:solidFill>
                <a:schemeClr val="tx1"/>
              </a:solidFill>
              <a:latin typeface="Arial" panose="020B0604020202020204" pitchFamily="34" charset="0"/>
              <a:cs typeface="Arial" panose="020B0604020202020204" pitchFamily="34" charset="0"/>
            </a:endParaRPr>
          </a:p>
        </p:txBody>
      </p:sp>
      <p:sp>
        <p:nvSpPr>
          <p:cNvPr id="7" name="Content Placeholder 2"/>
          <p:cNvSpPr>
            <a:spLocks noGrp="1"/>
          </p:cNvSpPr>
          <p:nvPr>
            <p:ph idx="1"/>
          </p:nvPr>
        </p:nvSpPr>
        <p:spPr>
          <a:xfrm>
            <a:off x="460375" y="1181528"/>
            <a:ext cx="7620000" cy="4800600"/>
          </a:xfrm>
        </p:spPr>
        <p:txBody>
          <a:bodyPr>
            <a:noAutofit/>
          </a:bodyPr>
          <a:lstStyle/>
          <a:p>
            <a:pPr marL="461963" lvl="1" indent="-225425">
              <a:spcBef>
                <a:spcPts val="0"/>
              </a:spcBef>
              <a:spcAft>
                <a:spcPts val="1200"/>
              </a:spcAft>
              <a:buClrTx/>
            </a:pPr>
            <a:r>
              <a:rPr lang="en-US" sz="2400" dirty="0" smtClean="0">
                <a:latin typeface="Arial" panose="020B0604020202020204" pitchFamily="34" charset="0"/>
                <a:cs typeface="Arial" panose="020B0604020202020204" pitchFamily="34" charset="0"/>
              </a:rPr>
              <a:t>41 separate response plans have been approved by the Unified Command </a:t>
            </a:r>
            <a:r>
              <a:rPr lang="en-US" sz="2400" dirty="0" smtClean="0">
                <a:latin typeface="Arial" panose="020B0604020202020204" pitchFamily="34" charset="0"/>
                <a:cs typeface="Arial" panose="020B0604020202020204" pitchFamily="34" charset="0"/>
              </a:rPr>
              <a:t>for the Refugio Incident </a:t>
            </a:r>
          </a:p>
          <a:p>
            <a:pPr marL="461963" indent="-225425">
              <a:spcBef>
                <a:spcPts val="0"/>
              </a:spcBef>
              <a:spcAft>
                <a:spcPts val="1200"/>
              </a:spcAft>
              <a:buClrTx/>
            </a:pPr>
            <a:r>
              <a:rPr lang="en-US" sz="2400" dirty="0" smtClean="0">
                <a:latin typeface="Arial" panose="020B0604020202020204" pitchFamily="34" charset="0"/>
                <a:cs typeface="Arial" panose="020B0604020202020204" pitchFamily="34" charset="0"/>
              </a:rPr>
              <a:t>Submerged oil surveys i</a:t>
            </a:r>
            <a:r>
              <a:rPr lang="en-US" sz="2400" dirty="0" smtClean="0">
                <a:latin typeface="Arial" panose="020B0604020202020204" pitchFamily="34" charset="0"/>
                <a:cs typeface="Arial" panose="020B0604020202020204" pitchFamily="34" charset="0"/>
              </a:rPr>
              <a:t>n geographic areas </a:t>
            </a:r>
            <a:r>
              <a:rPr lang="en-US" sz="2400" dirty="0">
                <a:latin typeface="Arial" panose="020B0604020202020204" pitchFamily="34" charset="0"/>
                <a:cs typeface="Arial" panose="020B0604020202020204" pitchFamily="34" charset="0"/>
              </a:rPr>
              <a:t>with the highest probability of encountering Refugio Incident </a:t>
            </a:r>
            <a:r>
              <a:rPr lang="en-US" sz="2400" dirty="0" smtClean="0">
                <a:latin typeface="Arial" panose="020B0604020202020204" pitchFamily="34" charset="0"/>
                <a:cs typeface="Arial" panose="020B0604020202020204" pitchFamily="34" charset="0"/>
              </a:rPr>
              <a:t>oil were conducted using </a:t>
            </a:r>
            <a:r>
              <a:rPr lang="en-US" sz="2400" dirty="0">
                <a:latin typeface="Arial" panose="020B0604020202020204" pitchFamily="34" charset="0"/>
                <a:cs typeface="Arial" panose="020B0604020202020204" pitchFamily="34" charset="0"/>
              </a:rPr>
              <a:t>multi-beam </a:t>
            </a:r>
            <a:r>
              <a:rPr lang="en-US" sz="2400" dirty="0" smtClean="0">
                <a:latin typeface="Arial" panose="020B0604020202020204" pitchFamily="34" charset="0"/>
                <a:cs typeface="Arial" panose="020B0604020202020204" pitchFamily="34" charset="0"/>
              </a:rPr>
              <a:t>sonar, side scan sonar, </a:t>
            </a:r>
            <a:r>
              <a:rPr lang="en-US" sz="2400" dirty="0">
                <a:latin typeface="Arial" panose="020B0604020202020204" pitchFamily="34" charset="0"/>
                <a:cs typeface="Arial" panose="020B0604020202020204" pitchFamily="34" charset="0"/>
              </a:rPr>
              <a:t>ROV </a:t>
            </a:r>
            <a:r>
              <a:rPr lang="en-US" sz="2400" dirty="0" smtClean="0">
                <a:latin typeface="Arial" panose="020B0604020202020204" pitchFamily="34" charset="0"/>
                <a:cs typeface="Arial" panose="020B0604020202020204" pitchFamily="34" charset="0"/>
              </a:rPr>
              <a:t>deployment and finally ground-</a:t>
            </a:r>
            <a:r>
              <a:rPr lang="en-US" sz="2400" dirty="0" err="1" smtClean="0">
                <a:latin typeface="Arial" panose="020B0604020202020204" pitchFamily="34" charset="0"/>
                <a:cs typeface="Arial" panose="020B0604020202020204" pitchFamily="34" charset="0"/>
              </a:rPr>
              <a:t>truthing</a:t>
            </a:r>
            <a:r>
              <a:rPr lang="en-US" sz="2400" dirty="0" smtClean="0">
                <a:latin typeface="Arial" panose="020B0604020202020204" pitchFamily="34" charset="0"/>
                <a:cs typeface="Arial" panose="020B0604020202020204" pitchFamily="34" charset="0"/>
              </a:rPr>
              <a:t> by divers.  For </a:t>
            </a:r>
            <a:r>
              <a:rPr lang="en-US" sz="2400" dirty="0">
                <a:latin typeface="Arial" panose="020B0604020202020204" pitchFamily="34" charset="0"/>
                <a:cs typeface="Arial" panose="020B0604020202020204" pitchFamily="34" charset="0"/>
              </a:rPr>
              <a:t>all the </a:t>
            </a:r>
            <a:r>
              <a:rPr lang="en-US" sz="2400" dirty="0" smtClean="0">
                <a:latin typeface="Arial" panose="020B0604020202020204" pitchFamily="34" charset="0"/>
                <a:cs typeface="Arial" panose="020B0604020202020204" pitchFamily="34" charset="0"/>
              </a:rPr>
              <a:t>surveys, </a:t>
            </a:r>
            <a:r>
              <a:rPr lang="en-US" sz="2400" dirty="0">
                <a:latin typeface="Arial" panose="020B0604020202020204" pitchFamily="34" charset="0"/>
                <a:cs typeface="Arial" panose="020B0604020202020204" pitchFamily="34" charset="0"/>
              </a:rPr>
              <a:t>no sunken or suspended oil was observed </a:t>
            </a:r>
            <a:r>
              <a:rPr lang="en-US" sz="2400" dirty="0" smtClean="0">
                <a:latin typeface="Arial" panose="020B0604020202020204" pitchFamily="34" charset="0"/>
                <a:cs typeface="Arial" panose="020B0604020202020204" pitchFamily="34" charset="0"/>
              </a:rPr>
              <a:t>with </a:t>
            </a:r>
            <a:r>
              <a:rPr lang="en-US" sz="2400" dirty="0">
                <a:latin typeface="Arial" panose="020B0604020202020204" pitchFamily="34" charset="0"/>
                <a:cs typeface="Arial" panose="020B0604020202020204" pitchFamily="34" charset="0"/>
              </a:rPr>
              <a:t>the exception of the possibility of pea-sized </a:t>
            </a:r>
            <a:r>
              <a:rPr lang="en-US" sz="2400" dirty="0" err="1">
                <a:latin typeface="Arial" panose="020B0604020202020204" pitchFamily="34" charset="0"/>
                <a:cs typeface="Arial" panose="020B0604020202020204" pitchFamily="34" charset="0"/>
              </a:rPr>
              <a:t>tarballs</a:t>
            </a:r>
            <a:r>
              <a:rPr lang="en-US" sz="2400" dirty="0">
                <a:latin typeface="Arial" panose="020B0604020202020204" pitchFamily="34" charset="0"/>
                <a:cs typeface="Arial" panose="020B0604020202020204" pitchFamily="34" charset="0"/>
              </a:rPr>
              <a:t> rolling in the surf 4-6’ of water offshore of El Capitan</a:t>
            </a:r>
          </a:p>
          <a:p>
            <a:pPr marL="411480" lvl="1"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43150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ttps://responselink.orr.noaa.gov/hotline/attachments/8934/22543/Venadito_cobble_relocation.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https://responselink.orr.noaa.gov/hotline/attachments/8934/22543/Venadito_cobble_relocation.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itle 1"/>
          <p:cNvSpPr txBox="1">
            <a:spLocks/>
          </p:cNvSpPr>
          <p:nvPr/>
        </p:nvSpPr>
        <p:spPr>
          <a:xfrm>
            <a:off x="152400" y="152400"/>
            <a:ext cx="8534400" cy="10668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4000" b="1" dirty="0" smtClean="0">
                <a:solidFill>
                  <a:schemeClr val="tx1"/>
                </a:solidFill>
                <a:latin typeface="Arial" panose="020B0604020202020204" pitchFamily="34" charset="0"/>
                <a:cs typeface="Arial" panose="020B0604020202020204" pitchFamily="34" charset="0"/>
              </a:rPr>
              <a:t>Other Activities (continued)</a:t>
            </a:r>
            <a:r>
              <a:rPr lang="en-US" sz="4000" b="1" dirty="0" smtClean="0">
                <a:solidFill>
                  <a:schemeClr val="tx1"/>
                </a:solidFill>
                <a:latin typeface="Arial" panose="020B0604020202020204" pitchFamily="34" charset="0"/>
                <a:cs typeface="Arial" panose="020B0604020202020204" pitchFamily="34" charset="0"/>
              </a:rPr>
              <a:t>:</a:t>
            </a:r>
            <a:endParaRPr lang="en-US" sz="4000" b="1" dirty="0" smtClean="0">
              <a:solidFill>
                <a:schemeClr val="tx1"/>
              </a:solidFill>
              <a:latin typeface="Arial" panose="020B0604020202020204" pitchFamily="34" charset="0"/>
              <a:cs typeface="Arial" panose="020B0604020202020204" pitchFamily="34" charset="0"/>
            </a:endParaRPr>
          </a:p>
        </p:txBody>
      </p:sp>
      <p:sp>
        <p:nvSpPr>
          <p:cNvPr id="7" name="Content Placeholder 2"/>
          <p:cNvSpPr>
            <a:spLocks noGrp="1"/>
          </p:cNvSpPr>
          <p:nvPr>
            <p:ph idx="1"/>
          </p:nvPr>
        </p:nvSpPr>
        <p:spPr>
          <a:xfrm>
            <a:off x="460375" y="1181528"/>
            <a:ext cx="7620000" cy="4800600"/>
          </a:xfrm>
        </p:spPr>
        <p:txBody>
          <a:bodyPr>
            <a:noAutofit/>
          </a:bodyPr>
          <a:lstStyle/>
          <a:p>
            <a:pPr marL="461963" lvl="1" indent="-225425">
              <a:spcBef>
                <a:spcPts val="0"/>
              </a:spcBef>
              <a:spcAft>
                <a:spcPts val="1200"/>
              </a:spcAft>
              <a:buClrTx/>
            </a:pPr>
            <a:r>
              <a:rPr lang="en-US" sz="2400" dirty="0" smtClean="0">
                <a:latin typeface="Arial" panose="020B0604020202020204" pitchFamily="34" charset="0"/>
                <a:cs typeface="Arial" panose="020B0604020202020204" pitchFamily="34" charset="0"/>
              </a:rPr>
              <a:t>Cobble </a:t>
            </a:r>
            <a:r>
              <a:rPr lang="en-US" sz="2400" dirty="0">
                <a:latin typeface="Arial" panose="020B0604020202020204" pitchFamily="34" charset="0"/>
                <a:cs typeface="Arial" panose="020B0604020202020204" pitchFamily="34" charset="0"/>
              </a:rPr>
              <a:t>r</a:t>
            </a:r>
            <a:r>
              <a:rPr lang="en-US" sz="2400" dirty="0" smtClean="0">
                <a:latin typeface="Arial" panose="020B0604020202020204" pitchFamily="34" charset="0"/>
                <a:cs typeface="Arial" panose="020B0604020202020204" pitchFamily="34" charset="0"/>
              </a:rPr>
              <a:t>elocation treatment test – Cobbles of varying sizes were placed in the surf zone to test for mobility and natural cleaning (results pending)</a:t>
            </a:r>
          </a:p>
          <a:p>
            <a:pPr marL="411480" lvl="1" indent="0">
              <a:buNone/>
            </a:pPr>
            <a:endParaRPr lang="en-US" sz="2400" dirty="0">
              <a:latin typeface="Arial" panose="020B0604020202020204" pitchFamily="34" charset="0"/>
              <a:cs typeface="Arial" panose="020B0604020202020204" pitchFamily="34" charset="0"/>
            </a:endParaRPr>
          </a:p>
        </p:txBody>
      </p:sp>
      <p:pic>
        <p:nvPicPr>
          <p:cNvPr id="8"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743200" y="2381250"/>
            <a:ext cx="6423061" cy="447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04781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AutoShape 2" descr="https://responselink.orr.noaa.gov/hotline/attachments/8934/22543/Venadito_cobble_relocation.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https://responselink.orr.noaa.gov/hotline/attachments/8934/22543/Venadito_cobble_relocation.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itle 1"/>
          <p:cNvSpPr txBox="1">
            <a:spLocks/>
          </p:cNvSpPr>
          <p:nvPr/>
        </p:nvSpPr>
        <p:spPr>
          <a:xfrm>
            <a:off x="152400" y="152400"/>
            <a:ext cx="8534400" cy="10668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4000" b="1" dirty="0" smtClean="0">
                <a:solidFill>
                  <a:schemeClr val="tx1"/>
                </a:solidFill>
                <a:latin typeface="Arial" panose="020B0604020202020204" pitchFamily="34" charset="0"/>
                <a:cs typeface="Arial" panose="020B0604020202020204" pitchFamily="34" charset="0"/>
              </a:rPr>
              <a:t>Other Activities (continued)</a:t>
            </a:r>
            <a:r>
              <a:rPr lang="en-US" sz="4000" b="1" dirty="0" smtClean="0">
                <a:solidFill>
                  <a:schemeClr val="tx1"/>
                </a:solidFill>
                <a:latin typeface="Arial" panose="020B0604020202020204" pitchFamily="34" charset="0"/>
                <a:cs typeface="Arial" panose="020B0604020202020204" pitchFamily="34" charset="0"/>
              </a:rPr>
              <a:t>:</a:t>
            </a:r>
            <a:endParaRPr lang="en-US" sz="4000" b="1" dirty="0" smtClean="0">
              <a:solidFill>
                <a:schemeClr val="tx1"/>
              </a:solidFill>
              <a:latin typeface="Arial" panose="020B0604020202020204" pitchFamily="34" charset="0"/>
              <a:cs typeface="Arial" panose="020B0604020202020204" pitchFamily="34" charset="0"/>
            </a:endParaRPr>
          </a:p>
        </p:txBody>
      </p:sp>
      <p:sp>
        <p:nvSpPr>
          <p:cNvPr id="7" name="Content Placeholder 2"/>
          <p:cNvSpPr>
            <a:spLocks noGrp="1"/>
          </p:cNvSpPr>
          <p:nvPr>
            <p:ph idx="1"/>
          </p:nvPr>
        </p:nvSpPr>
        <p:spPr>
          <a:xfrm>
            <a:off x="307976" y="1181528"/>
            <a:ext cx="8607424" cy="4800600"/>
          </a:xfrm>
        </p:spPr>
        <p:txBody>
          <a:bodyPr>
            <a:noAutofit/>
          </a:bodyPr>
          <a:lstStyle/>
          <a:p>
            <a:pPr marL="339725" lvl="1" indent="-225425">
              <a:spcBef>
                <a:spcPts val="0"/>
              </a:spcBef>
              <a:spcAft>
                <a:spcPts val="1200"/>
              </a:spcAft>
              <a:buClrTx/>
            </a:pPr>
            <a:r>
              <a:rPr lang="en-US" sz="2400" dirty="0" smtClean="0">
                <a:latin typeface="Arial" panose="020B0604020202020204" pitchFamily="34" charset="0"/>
                <a:cs typeface="Arial" panose="020B0604020202020204" pitchFamily="34" charset="0"/>
              </a:rPr>
              <a:t>Sediment washing using a cement mixer - </a:t>
            </a:r>
            <a:r>
              <a:rPr lang="en-US" sz="2400" dirty="0">
                <a:latin typeface="Arial" panose="020B0604020202020204" pitchFamily="34" charset="0"/>
                <a:cs typeface="Arial" panose="020B0604020202020204" pitchFamily="34" charset="0"/>
              </a:rPr>
              <a:t>Oiled cobble from Refugio Beach State Park was tumbled in a small electric cement mixer with course sand in a test </a:t>
            </a:r>
            <a:r>
              <a:rPr lang="en-US" sz="2400" dirty="0" smtClean="0">
                <a:latin typeface="Arial" panose="020B0604020202020204" pitchFamily="34" charset="0"/>
                <a:cs typeface="Arial" panose="020B0604020202020204" pitchFamily="34" charset="0"/>
              </a:rPr>
              <a:t>to see if this was a viable option. Approximately </a:t>
            </a:r>
            <a:r>
              <a:rPr lang="en-US" sz="2400" dirty="0">
                <a:latin typeface="Arial" panose="020B0604020202020204" pitchFamily="34" charset="0"/>
                <a:cs typeface="Arial" panose="020B0604020202020204" pitchFamily="34" charset="0"/>
              </a:rPr>
              <a:t>15-20 cobbles from 3 to 6 inches in diameter with up to 30% oil coat were tumbled in the mixer with sand and examined at 5 minute intervals for a 30 minute treatment period.  After the first 5 minutes, the soft oil coat was much reduced to oil stain with some small patches of oil coat remaining, however there was little further improvement after the 30 minute treatment.  The consensus was that the cobble tumbling test did not produce an acceptable level of oil removal from the cobble and use of this technique to treat the oiled cobble at Refugio Beach State Park was rejected. </a:t>
            </a:r>
            <a:endParaRPr lang="en-US" sz="2400" dirty="0" smtClean="0">
              <a:latin typeface="Arial" panose="020B0604020202020204" pitchFamily="34" charset="0"/>
              <a:cs typeface="Arial" panose="020B0604020202020204" pitchFamily="34" charset="0"/>
            </a:endParaRPr>
          </a:p>
          <a:p>
            <a:pPr marL="411480" lvl="1"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24761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ttps://responselink.orr.noaa.gov/hotline/attachments/8934/22543/Venadito_cobble_relocation.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https://responselink.orr.noaa.gov/hotline/attachments/8934/22543/Venadito_cobble_relocation.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itle 1"/>
          <p:cNvSpPr txBox="1">
            <a:spLocks/>
          </p:cNvSpPr>
          <p:nvPr/>
        </p:nvSpPr>
        <p:spPr>
          <a:xfrm>
            <a:off x="152400" y="152400"/>
            <a:ext cx="8534400" cy="10668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4000" b="1" dirty="0" smtClean="0">
                <a:solidFill>
                  <a:schemeClr val="tx1"/>
                </a:solidFill>
                <a:latin typeface="Arial" panose="020B0604020202020204" pitchFamily="34" charset="0"/>
                <a:cs typeface="Arial" panose="020B0604020202020204" pitchFamily="34" charset="0"/>
              </a:rPr>
              <a:t>Other Activities (continued)</a:t>
            </a:r>
            <a:r>
              <a:rPr lang="en-US" sz="4000" b="1" dirty="0" smtClean="0">
                <a:solidFill>
                  <a:schemeClr val="tx1"/>
                </a:solidFill>
                <a:latin typeface="Arial" panose="020B0604020202020204" pitchFamily="34" charset="0"/>
                <a:cs typeface="Arial" panose="020B0604020202020204" pitchFamily="34" charset="0"/>
              </a:rPr>
              <a:t>:</a:t>
            </a:r>
            <a:endParaRPr lang="en-US" sz="4000" b="1" dirty="0" smtClean="0">
              <a:solidFill>
                <a:schemeClr val="tx1"/>
              </a:solidFill>
              <a:latin typeface="Arial" panose="020B0604020202020204" pitchFamily="34" charset="0"/>
              <a:cs typeface="Arial" panose="020B0604020202020204" pitchFamily="34" charset="0"/>
            </a:endParaRPr>
          </a:p>
        </p:txBody>
      </p:sp>
      <p:sp>
        <p:nvSpPr>
          <p:cNvPr id="7" name="Content Placeholder 2"/>
          <p:cNvSpPr>
            <a:spLocks noGrp="1"/>
          </p:cNvSpPr>
          <p:nvPr>
            <p:ph idx="1"/>
          </p:nvPr>
        </p:nvSpPr>
        <p:spPr>
          <a:xfrm>
            <a:off x="307976" y="1181528"/>
            <a:ext cx="8607424" cy="4800600"/>
          </a:xfrm>
        </p:spPr>
        <p:txBody>
          <a:bodyPr>
            <a:noAutofit/>
          </a:bodyPr>
          <a:lstStyle/>
          <a:p>
            <a:pPr marL="339725" lvl="1" indent="-225425">
              <a:spcBef>
                <a:spcPts val="0"/>
              </a:spcBef>
              <a:spcAft>
                <a:spcPts val="1200"/>
              </a:spcAft>
              <a:buClrTx/>
            </a:pPr>
            <a:r>
              <a:rPr lang="en-US" sz="2400" dirty="0" smtClean="0">
                <a:latin typeface="Arial" panose="020B0604020202020204" pitchFamily="34" charset="0"/>
                <a:cs typeface="Arial" panose="020B0604020202020204" pitchFamily="34" charset="0"/>
              </a:rPr>
              <a:t>Wire brushing test - Boulders </a:t>
            </a:r>
            <a:r>
              <a:rPr lang="en-US" sz="2400" dirty="0">
                <a:latin typeface="Arial" panose="020B0604020202020204" pitchFamily="34" charset="0"/>
                <a:cs typeface="Arial" panose="020B0604020202020204" pitchFamily="34" charset="0"/>
              </a:rPr>
              <a:t>and bedrock surfaces were first scraped with a shovel to remove as much of the thick oil coat as possible.  This was followed by the use of a wire brush to remove remaining oil from these solid surfaces.  The observer reported that wire brush treatment scattered bits of removed oil over a wide area making containment and collection difficult.  Furthermore, wire brushing actually spread the oil onto un-oiled areas of the rock surface making a small patch of oil into a much larger stain.  For these reasons, use of wire brushes to remove oil from the surfaces of bedrock and boulders was rejected.</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42328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 Questions?</a:t>
            </a:r>
            <a:endParaRPr lang="en-US" dirty="0"/>
          </a:p>
        </p:txBody>
      </p:sp>
    </p:spTree>
    <p:extLst>
      <p:ext uri="{BB962C8B-B14F-4D97-AF65-F5344CB8AC3E}">
        <p14:creationId xmlns:p14="http://schemas.microsoft.com/office/powerpoint/2010/main" val="16230339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28599"/>
            <a:ext cx="9160147" cy="6019801"/>
          </a:xfrm>
          <a:prstGeom prst="rect">
            <a:avLst/>
          </a:prstGeom>
        </p:spPr>
      </p:pic>
    </p:spTree>
    <p:extLst>
      <p:ext uri="{BB962C8B-B14F-4D97-AF65-F5344CB8AC3E}">
        <p14:creationId xmlns:p14="http://schemas.microsoft.com/office/powerpoint/2010/main" val="9076465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7981" y="0"/>
            <a:ext cx="9165689" cy="6874267"/>
          </a:xfrm>
        </p:spPr>
      </p:pic>
      <p:sp>
        <p:nvSpPr>
          <p:cNvPr id="5" name="TextBox 4"/>
          <p:cNvSpPr txBox="1"/>
          <p:nvPr/>
        </p:nvSpPr>
        <p:spPr>
          <a:xfrm>
            <a:off x="6248400" y="6096000"/>
            <a:ext cx="2486322" cy="369332"/>
          </a:xfrm>
          <a:prstGeom prst="rect">
            <a:avLst/>
          </a:prstGeom>
          <a:noFill/>
        </p:spPr>
        <p:txBody>
          <a:bodyPr wrap="none" rtlCol="0">
            <a:spAutoFit/>
          </a:bodyPr>
          <a:lstStyle/>
          <a:p>
            <a:r>
              <a:rPr lang="en-US" dirty="0" smtClean="0">
                <a:solidFill>
                  <a:schemeClr val="bg1"/>
                </a:solidFill>
              </a:rPr>
              <a:t>Photo Courtesy of NOAA</a:t>
            </a:r>
            <a:endParaRPr lang="en-US" dirty="0">
              <a:solidFill>
                <a:schemeClr val="bg1"/>
              </a:solidFill>
            </a:endParaRPr>
          </a:p>
        </p:txBody>
      </p:sp>
      <p:sp>
        <p:nvSpPr>
          <p:cNvPr id="6" name="Title 1"/>
          <p:cNvSpPr txBox="1">
            <a:spLocks/>
          </p:cNvSpPr>
          <p:nvPr/>
        </p:nvSpPr>
        <p:spPr>
          <a:xfrm>
            <a:off x="103044" y="979487"/>
            <a:ext cx="8905376" cy="773113"/>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4000" b="1" dirty="0" smtClean="0">
                <a:solidFill>
                  <a:schemeClr val="bg1"/>
                </a:solidFill>
                <a:latin typeface="Arial" panose="020B0604020202020204" pitchFamily="34" charset="0"/>
                <a:cs typeface="Arial" panose="020B0604020202020204" pitchFamily="34" charset="0"/>
              </a:rPr>
              <a:t>Release Site</a:t>
            </a:r>
          </a:p>
          <a:p>
            <a:r>
              <a:rPr lang="en-US" sz="2400" b="1" dirty="0">
                <a:solidFill>
                  <a:schemeClr val="bg1"/>
                </a:solidFill>
                <a:latin typeface="Arial" panose="020B0604020202020204" pitchFamily="34" charset="0"/>
                <a:cs typeface="Arial" panose="020B0604020202020204" pitchFamily="34" charset="0"/>
              </a:rPr>
              <a:t>(Replaced pipeline above Hwy 1 / 101)</a:t>
            </a:r>
          </a:p>
          <a:p>
            <a:r>
              <a:rPr lang="en-US" sz="4000" b="1" dirty="0" smtClean="0">
                <a:solidFill>
                  <a:schemeClr val="bg1"/>
                </a:solidFill>
                <a:latin typeface="Arial" panose="020B0604020202020204" pitchFamily="34" charset="0"/>
                <a:cs typeface="Arial" panose="020B0604020202020204" pitchFamily="34" charset="0"/>
              </a:rPr>
              <a:t> </a:t>
            </a:r>
            <a:endParaRPr lang="en-US" sz="24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76226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9637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47293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00250" y="0"/>
            <a:ext cx="5143500" cy="6858000"/>
          </a:xfrm>
          <a:prstGeom prst="rect">
            <a:avLst/>
          </a:prstGeom>
        </p:spPr>
      </p:pic>
      <p:sp>
        <p:nvSpPr>
          <p:cNvPr id="5" name="TextBox 4"/>
          <p:cNvSpPr txBox="1"/>
          <p:nvPr/>
        </p:nvSpPr>
        <p:spPr>
          <a:xfrm>
            <a:off x="6553200" y="6447671"/>
            <a:ext cx="2486322" cy="369332"/>
          </a:xfrm>
          <a:prstGeom prst="rect">
            <a:avLst/>
          </a:prstGeom>
          <a:noFill/>
        </p:spPr>
        <p:txBody>
          <a:bodyPr wrap="none" rtlCol="0">
            <a:spAutoFit/>
          </a:bodyPr>
          <a:lstStyle/>
          <a:p>
            <a:r>
              <a:rPr lang="en-US" dirty="0" smtClean="0">
                <a:solidFill>
                  <a:schemeClr val="bg1"/>
                </a:solidFill>
              </a:rPr>
              <a:t>Photo Courtesy of NOAA</a:t>
            </a:r>
            <a:endParaRPr lang="en-US" dirty="0">
              <a:solidFill>
                <a:schemeClr val="bg1"/>
              </a:solidFill>
            </a:endParaRPr>
          </a:p>
        </p:txBody>
      </p:sp>
    </p:spTree>
    <p:extLst>
      <p:ext uri="{BB962C8B-B14F-4D97-AF65-F5344CB8AC3E}">
        <p14:creationId xmlns:p14="http://schemas.microsoft.com/office/powerpoint/2010/main" val="22191510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0" y="17124"/>
            <a:ext cx="91440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947917" y="6294365"/>
            <a:ext cx="2875403" cy="369332"/>
          </a:xfrm>
          <a:prstGeom prst="rect">
            <a:avLst/>
          </a:prstGeom>
          <a:noFill/>
        </p:spPr>
        <p:txBody>
          <a:bodyPr wrap="none" rtlCol="0">
            <a:spAutoFit/>
          </a:bodyPr>
          <a:lstStyle/>
          <a:p>
            <a:r>
              <a:rPr lang="en-US" dirty="0" smtClean="0">
                <a:solidFill>
                  <a:schemeClr val="bg1"/>
                </a:solidFill>
              </a:rPr>
              <a:t>Photo Courtesy of </a:t>
            </a:r>
            <a:r>
              <a:rPr lang="en-US" dirty="0" err="1" smtClean="0">
                <a:solidFill>
                  <a:schemeClr val="bg1"/>
                </a:solidFill>
              </a:rPr>
              <a:t>noozhawk</a:t>
            </a:r>
            <a:endParaRPr lang="en-US" dirty="0">
              <a:solidFill>
                <a:schemeClr val="bg1"/>
              </a:solidFill>
            </a:endParaRPr>
          </a:p>
        </p:txBody>
      </p:sp>
    </p:spTree>
    <p:extLst>
      <p:ext uri="{BB962C8B-B14F-4D97-AF65-F5344CB8AC3E}">
        <p14:creationId xmlns:p14="http://schemas.microsoft.com/office/powerpoint/2010/main" val="13078875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gradFill>
          <a:gsLst>
            <a:gs pos="39000">
              <a:schemeClr val="tx1"/>
            </a:gs>
            <a:gs pos="100000">
              <a:srgbClr val="0000FF"/>
            </a:gs>
          </a:gsLst>
          <a:lin ang="5400000" scaled="1"/>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1129303" y="-1142999"/>
            <a:ext cx="6858000" cy="9144001"/>
          </a:xfrm>
          <a:prstGeom prst="rect">
            <a:avLst/>
          </a:prstGeom>
        </p:spPr>
      </p:pic>
      <p:sp>
        <p:nvSpPr>
          <p:cNvPr id="5" name="Title 1"/>
          <p:cNvSpPr txBox="1">
            <a:spLocks/>
          </p:cNvSpPr>
          <p:nvPr/>
        </p:nvSpPr>
        <p:spPr>
          <a:xfrm>
            <a:off x="103044" y="5582728"/>
            <a:ext cx="8905376" cy="773113"/>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4000" b="1" dirty="0" smtClean="0">
                <a:solidFill>
                  <a:schemeClr val="bg1"/>
                </a:solidFill>
                <a:latin typeface="Arial" panose="020B0604020202020204" pitchFamily="34" charset="0"/>
                <a:cs typeface="Arial" panose="020B0604020202020204" pitchFamily="34" charset="0"/>
              </a:rPr>
              <a:t>Pipeline Replacement</a:t>
            </a:r>
          </a:p>
        </p:txBody>
      </p:sp>
      <p:sp>
        <p:nvSpPr>
          <p:cNvPr id="6" name="TextBox 5"/>
          <p:cNvSpPr txBox="1"/>
          <p:nvPr/>
        </p:nvSpPr>
        <p:spPr>
          <a:xfrm>
            <a:off x="5947917" y="6294365"/>
            <a:ext cx="3070777" cy="369332"/>
          </a:xfrm>
          <a:prstGeom prst="rect">
            <a:avLst/>
          </a:prstGeom>
          <a:noFill/>
        </p:spPr>
        <p:txBody>
          <a:bodyPr wrap="none" rtlCol="0">
            <a:spAutoFit/>
          </a:bodyPr>
          <a:lstStyle/>
          <a:p>
            <a:r>
              <a:rPr lang="en-US" dirty="0" smtClean="0">
                <a:solidFill>
                  <a:schemeClr val="bg1"/>
                </a:solidFill>
              </a:rPr>
              <a:t>Photo Courtesy of CDFW-OSPR</a:t>
            </a:r>
            <a:endParaRPr lang="en-US" dirty="0">
              <a:solidFill>
                <a:schemeClr val="bg1"/>
              </a:solidFill>
            </a:endParaRPr>
          </a:p>
        </p:txBody>
      </p:sp>
    </p:spTree>
    <p:extLst>
      <p:ext uri="{BB962C8B-B14F-4D97-AF65-F5344CB8AC3E}">
        <p14:creationId xmlns:p14="http://schemas.microsoft.com/office/powerpoint/2010/main" val="59835510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855</TotalTime>
  <Words>646</Words>
  <Application>Microsoft Office PowerPoint</Application>
  <PresentationFormat>On-screen Show (4:3)</PresentationFormat>
  <Paragraphs>67</Paragraphs>
  <Slides>34</Slides>
  <Notes>1</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Adjacency</vt:lpstr>
      <vt:lpstr>Refugio Oil Spill Response &amp; Recovery</vt:lpstr>
      <vt:lpstr>Incident 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Shoreline Cleanup Assessment  Techniques (SCAT) Team</vt:lpstr>
      <vt:lpstr>PowerPoint Presentation</vt:lpstr>
      <vt:lpstr>Incident Command Post (ICP)</vt:lpstr>
      <vt:lpstr>PowerPoint Presentation</vt:lpstr>
      <vt:lpstr>PowerPoint Presentation</vt:lpstr>
      <vt:lpstr>PowerPoint Presentation</vt:lpstr>
      <vt:lpstr>PowerPoint Presentation</vt:lpstr>
      <vt:lpstr>Thank you. Questions?</vt:lpstr>
    </vt:vector>
  </TitlesOfParts>
  <Company>SBC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Maus-Nisich, Terri</dc:creator>
  <cp:lastModifiedBy>Imai, Randy@Wildlife</cp:lastModifiedBy>
  <cp:revision>77</cp:revision>
  <cp:lastPrinted>2015-05-25T22:06:40Z</cp:lastPrinted>
  <dcterms:created xsi:type="dcterms:W3CDTF">2015-05-25T21:12:30Z</dcterms:created>
  <dcterms:modified xsi:type="dcterms:W3CDTF">2015-06-09T16:50:48Z</dcterms:modified>
</cp:coreProperties>
</file>