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1"/>
  </p:sldMasterIdLst>
  <p:notesMasterIdLst>
    <p:notesMasterId r:id="rId52"/>
  </p:notesMasterIdLst>
  <p:handoutMasterIdLst>
    <p:handoutMasterId r:id="rId53"/>
  </p:handoutMasterIdLst>
  <p:sldIdLst>
    <p:sldId id="475" r:id="rId2"/>
    <p:sldId id="506" r:id="rId3"/>
    <p:sldId id="476" r:id="rId4"/>
    <p:sldId id="536" r:id="rId5"/>
    <p:sldId id="456" r:id="rId6"/>
    <p:sldId id="507" r:id="rId7"/>
    <p:sldId id="374" r:id="rId8"/>
    <p:sldId id="535" r:id="rId9"/>
    <p:sldId id="385" r:id="rId10"/>
    <p:sldId id="480" r:id="rId11"/>
    <p:sldId id="554" r:id="rId12"/>
    <p:sldId id="407" r:id="rId13"/>
    <p:sldId id="470" r:id="rId14"/>
    <p:sldId id="469" r:id="rId15"/>
    <p:sldId id="393" r:id="rId16"/>
    <p:sldId id="435" r:id="rId17"/>
    <p:sldId id="427" r:id="rId18"/>
    <p:sldId id="553" r:id="rId19"/>
    <p:sldId id="564" r:id="rId20"/>
    <p:sldId id="565" r:id="rId21"/>
    <p:sldId id="566" r:id="rId22"/>
    <p:sldId id="567" r:id="rId23"/>
    <p:sldId id="568" r:id="rId24"/>
    <p:sldId id="569" r:id="rId25"/>
    <p:sldId id="570" r:id="rId26"/>
    <p:sldId id="508" r:id="rId27"/>
    <p:sldId id="534" r:id="rId28"/>
    <p:sldId id="463" r:id="rId29"/>
    <p:sldId id="465" r:id="rId30"/>
    <p:sldId id="509" r:id="rId31"/>
    <p:sldId id="537" r:id="rId32"/>
    <p:sldId id="538" r:id="rId33"/>
    <p:sldId id="555" r:id="rId34"/>
    <p:sldId id="513" r:id="rId35"/>
    <p:sldId id="514" r:id="rId36"/>
    <p:sldId id="519" r:id="rId37"/>
    <p:sldId id="542" r:id="rId38"/>
    <p:sldId id="543" r:id="rId39"/>
    <p:sldId id="544" r:id="rId40"/>
    <p:sldId id="522" r:id="rId41"/>
    <p:sldId id="540" r:id="rId42"/>
    <p:sldId id="541" r:id="rId43"/>
    <p:sldId id="562" r:id="rId44"/>
    <p:sldId id="559" r:id="rId45"/>
    <p:sldId id="556" r:id="rId46"/>
    <p:sldId id="563" r:id="rId47"/>
    <p:sldId id="560" r:id="rId48"/>
    <p:sldId id="561" r:id="rId49"/>
    <p:sldId id="558" r:id="rId50"/>
    <p:sldId id="493" r:id="rId5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CC"/>
    <a:srgbClr val="00EAEA"/>
    <a:srgbClr val="5AFFFF"/>
    <a:srgbClr val="000099"/>
    <a:srgbClr val="008000"/>
    <a:srgbClr val="CC3300"/>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61" autoAdjust="0"/>
    <p:restoredTop sz="92090" autoAdjust="0"/>
  </p:normalViewPr>
  <p:slideViewPr>
    <p:cSldViewPr snapToGrid="0">
      <p:cViewPr varScale="1">
        <p:scale>
          <a:sx n="104" d="100"/>
          <a:sy n="104" d="100"/>
        </p:scale>
        <p:origin x="-142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00" d="100"/>
        <a:sy n="100" d="100"/>
      </p:scale>
      <p:origin x="0" y="0"/>
    </p:cViewPr>
  </p:notesTextViewPr>
  <p:sorterViewPr>
    <p:cViewPr>
      <p:scale>
        <a:sx n="58" d="100"/>
        <a:sy n="58" d="100"/>
      </p:scale>
      <p:origin x="0" y="0"/>
    </p:cViewPr>
  </p:sorterViewPr>
  <p:notesViewPr>
    <p:cSldViewPr snapToGrid="0">
      <p:cViewPr>
        <p:scale>
          <a:sx n="75" d="100"/>
          <a:sy n="75" d="100"/>
        </p:scale>
        <p:origin x="-1404" y="49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23.xml"/><Relationship Id="rId3" Type="http://schemas.openxmlformats.org/officeDocument/2006/relationships/slide" Target="slides/slide7.xml"/><Relationship Id="rId7" Type="http://schemas.openxmlformats.org/officeDocument/2006/relationships/slide" Target="slides/slide22.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21.xml"/><Relationship Id="rId11" Type="http://schemas.openxmlformats.org/officeDocument/2006/relationships/slide" Target="slides/slide27.xml"/><Relationship Id="rId5" Type="http://schemas.openxmlformats.org/officeDocument/2006/relationships/slide" Target="slides/slide20.xml"/><Relationship Id="rId10" Type="http://schemas.openxmlformats.org/officeDocument/2006/relationships/slide" Target="slides/slide25.xml"/><Relationship Id="rId4" Type="http://schemas.openxmlformats.org/officeDocument/2006/relationships/slide" Target="slides/slide8.xml"/><Relationship Id="rId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59113"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41" tIns="45921" rIns="91841" bIns="45921" numCol="1" anchor="t" anchorCtr="0" compatLnSpc="1">
            <a:prstTxWarp prst="textNoShape">
              <a:avLst/>
            </a:prstTxWarp>
          </a:bodyPr>
          <a:lstStyle>
            <a:lvl1pPr defTabSz="917575">
              <a:defRPr sz="1300">
                <a:latin typeface="Book Antiqua" pitchFamily="18" charset="0"/>
              </a:defRPr>
            </a:lvl1pPr>
          </a:lstStyle>
          <a:p>
            <a:pPr>
              <a:defRPr/>
            </a:pPr>
            <a:endParaRPr lang="en-US"/>
          </a:p>
        </p:txBody>
      </p:sp>
      <p:sp>
        <p:nvSpPr>
          <p:cNvPr id="97283" name="Rectangle 3"/>
          <p:cNvSpPr>
            <a:spLocks noGrp="1" noChangeArrowheads="1"/>
          </p:cNvSpPr>
          <p:nvPr>
            <p:ph type="dt" sz="quarter" idx="1"/>
          </p:nvPr>
        </p:nvSpPr>
        <p:spPr bwMode="auto">
          <a:xfrm>
            <a:off x="3975100" y="0"/>
            <a:ext cx="3060700"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41" tIns="45921" rIns="91841" bIns="45921" numCol="1" anchor="t" anchorCtr="0" compatLnSpc="1">
            <a:prstTxWarp prst="textNoShape">
              <a:avLst/>
            </a:prstTxWarp>
          </a:bodyPr>
          <a:lstStyle>
            <a:lvl1pPr algn="r" defTabSz="917575">
              <a:defRPr sz="1300">
                <a:latin typeface="Book Antiqua" pitchFamily="18" charset="0"/>
              </a:defRPr>
            </a:lvl1pPr>
          </a:lstStyle>
          <a:p>
            <a:pPr>
              <a:defRPr/>
            </a:pPr>
            <a:endParaRPr lang="en-US"/>
          </a:p>
        </p:txBody>
      </p:sp>
      <p:sp>
        <p:nvSpPr>
          <p:cNvPr id="97284" name="Rectangle 4"/>
          <p:cNvSpPr>
            <a:spLocks noGrp="1" noChangeArrowheads="1"/>
          </p:cNvSpPr>
          <p:nvPr>
            <p:ph type="ftr" sz="quarter" idx="2"/>
          </p:nvPr>
        </p:nvSpPr>
        <p:spPr bwMode="auto">
          <a:xfrm>
            <a:off x="0" y="8853488"/>
            <a:ext cx="3059113"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41" tIns="45921" rIns="91841" bIns="45921" numCol="1" anchor="b" anchorCtr="0" compatLnSpc="1">
            <a:prstTxWarp prst="textNoShape">
              <a:avLst/>
            </a:prstTxWarp>
          </a:bodyPr>
          <a:lstStyle>
            <a:lvl1pPr defTabSz="917575">
              <a:defRPr sz="1300">
                <a:latin typeface="Book Antiqua" pitchFamily="18" charset="0"/>
              </a:defRPr>
            </a:lvl1pPr>
          </a:lstStyle>
          <a:p>
            <a:pPr>
              <a:defRPr/>
            </a:pPr>
            <a:endParaRPr lang="en-US"/>
          </a:p>
        </p:txBody>
      </p:sp>
      <p:sp>
        <p:nvSpPr>
          <p:cNvPr id="97285" name="Rectangle 5"/>
          <p:cNvSpPr>
            <a:spLocks noGrp="1" noChangeArrowheads="1"/>
          </p:cNvSpPr>
          <p:nvPr>
            <p:ph type="sldNum" sz="quarter" idx="3"/>
          </p:nvPr>
        </p:nvSpPr>
        <p:spPr bwMode="auto">
          <a:xfrm>
            <a:off x="3975100" y="8853488"/>
            <a:ext cx="306070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41" tIns="45921" rIns="91841" bIns="45921" numCol="1" anchor="b" anchorCtr="0" compatLnSpc="1">
            <a:prstTxWarp prst="textNoShape">
              <a:avLst/>
            </a:prstTxWarp>
          </a:bodyPr>
          <a:lstStyle>
            <a:lvl1pPr algn="r" defTabSz="917575">
              <a:defRPr sz="1300">
                <a:latin typeface="Book Antiqua" pitchFamily="18" charset="0"/>
              </a:defRPr>
            </a:lvl1pPr>
          </a:lstStyle>
          <a:p>
            <a:pPr>
              <a:defRPr/>
            </a:pPr>
            <a:fld id="{D5CB2D9E-FFA8-438C-85C2-9DAA776429AA}" type="slidenum">
              <a:rPr lang="en-US"/>
              <a:pPr>
                <a:defRPr/>
              </a:pPr>
              <a:t>‹#›</a:t>
            </a:fld>
            <a:endParaRPr lang="en-US"/>
          </a:p>
        </p:txBody>
      </p:sp>
    </p:spTree>
    <p:extLst>
      <p:ext uri="{BB962C8B-B14F-4D97-AF65-F5344CB8AC3E}">
        <p14:creationId xmlns:p14="http://schemas.microsoft.com/office/powerpoint/2010/main" val="972122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85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1139825" y="687388"/>
            <a:ext cx="4678363" cy="35083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7" name="Rectangle 3"/>
          <p:cNvSpPr>
            <a:spLocks noGrp="1" noChangeArrowheads="1"/>
          </p:cNvSpPr>
          <p:nvPr>
            <p:ph type="body" idx="1"/>
          </p:nvPr>
        </p:nvSpPr>
        <p:spPr bwMode="auto">
          <a:xfrm>
            <a:off x="917575" y="4425950"/>
            <a:ext cx="5124450" cy="41989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41" tIns="45921" rIns="91841" bIns="45921"/>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3"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Map of Sample locations</a:t>
            </a:r>
          </a:p>
          <a:p>
            <a:r>
              <a:rPr lang="en-US" altLang="en-US" smtClean="0"/>
              <a:t>Groundwater monitoring wells at Suisun Marsh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246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smtClean="0"/>
              <a:t>Roles and Responsibilities</a:t>
            </a:r>
            <a:r>
              <a:rPr lang="en-US" altLang="en-US" smtClean="0"/>
              <a:t>:</a:t>
            </a:r>
          </a:p>
          <a:p>
            <a:pPr>
              <a:buFontTx/>
              <a:buChar char="•"/>
            </a:pPr>
            <a:r>
              <a:rPr lang="en-US" altLang="en-US" smtClean="0"/>
              <a:t>GIS Specialist is responsible for compiling updated spill information and providing various map products for the incident.</a:t>
            </a:r>
          </a:p>
          <a:p>
            <a:pPr>
              <a:buFontTx/>
              <a:buChar char="•"/>
            </a:pPr>
            <a:r>
              <a:rPr lang="en-US" altLang="en-US" smtClean="0"/>
              <a:t>The GIS team works for the Situation Unit Leader to ensure accurate and rapid dissemination of oil spill information to the ICS.</a:t>
            </a:r>
            <a:endParaRPr lang="en-US" altLang="en-US" b="1" smtClean="0"/>
          </a:p>
          <a:p>
            <a:r>
              <a:rPr lang="en-US" altLang="en-US" b="1" smtClean="0"/>
              <a:t>Special Request Maps</a:t>
            </a:r>
          </a:p>
          <a:p>
            <a:pPr>
              <a:buFontTx/>
              <a:buChar char="•"/>
            </a:pPr>
            <a:r>
              <a:rPr lang="en-US" altLang="en-US" smtClean="0"/>
              <a:t>Various maps can be created to assist all disciplines within the UC. This map was created using waypoints collected by field staff.</a:t>
            </a:r>
          </a:p>
          <a:p>
            <a:pPr lvl="1">
              <a:buFontTx/>
              <a:buChar char="•"/>
            </a:pPr>
            <a:r>
              <a:rPr lang="en-US" altLang="en-US" smtClean="0"/>
              <a:t>Cleanup status maps</a:t>
            </a:r>
          </a:p>
          <a:p>
            <a:pPr lvl="1">
              <a:buFontTx/>
              <a:buChar char="•"/>
            </a:pPr>
            <a:r>
              <a:rPr lang="en-US" altLang="en-US" smtClean="0"/>
              <a:t>Field base maps</a:t>
            </a:r>
          </a:p>
          <a:p>
            <a:pPr lvl="1">
              <a:buFontTx/>
              <a:buChar char="•"/>
            </a:pPr>
            <a:r>
              <a:rPr lang="en-US" altLang="en-US" smtClean="0"/>
              <a:t>Resources at Risk</a:t>
            </a:r>
          </a:p>
          <a:p>
            <a:pPr lvl="1">
              <a:buFontTx/>
              <a:buChar char="•"/>
            </a:pPr>
            <a:r>
              <a:rPr lang="en-US" altLang="en-US" smtClean="0"/>
              <a:t>Other ad hoc requests</a:t>
            </a:r>
          </a:p>
          <a:p>
            <a:pPr lvl="1">
              <a:buFontTx/>
              <a:buChar char="•"/>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811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1" name="Rectangle 3"/>
          <p:cNvSpPr>
            <a:spLocks noGrp="1" noChangeArrowheads="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18" tIns="47909" rIns="95818" bIns="47909"/>
          <a:lstStyle/>
          <a:p>
            <a:r>
              <a:rPr lang="en-US" altLang="en-US" b="1" smtClean="0"/>
              <a:t>Resources</a:t>
            </a:r>
            <a:endParaRPr lang="en-US" altLang="en-US" smtClean="0"/>
          </a:p>
          <a:p>
            <a:r>
              <a:rPr lang="en-US" altLang="en-US" smtClean="0"/>
              <a:t>Various electronic tools and resources are employed to capture field data and document the pollution incident</a:t>
            </a:r>
            <a:endParaRPr lang="en-US" altLang="en-US" b="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64515"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pPr marL="228600" indent="-228600"/>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3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GPS Satellite constellation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563"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First </a:t>
            </a:r>
          </a:p>
          <a:p>
            <a:r>
              <a:rPr lang="en-US" altLang="en-US" smtClean="0"/>
              <a:t>GPS receiver searches for GPS radio signals</a:t>
            </a:r>
          </a:p>
          <a:p>
            <a:r>
              <a:rPr lang="en-US" altLang="en-US" smtClean="0"/>
              <a:t>Synchronizes clock to GPS time (not ZULU) and downloads current almanac</a:t>
            </a:r>
          </a:p>
          <a:p>
            <a:r>
              <a:rPr lang="en-US" altLang="en-US" smtClean="0"/>
              <a:t>Locates all other available satellites</a:t>
            </a:r>
          </a:p>
          <a:p>
            <a:endParaRPr lang="en-US" altLang="en-US" smtClean="0"/>
          </a:p>
          <a:p>
            <a:endParaRPr lang="en-US" altLang="en-US" smtClean="0"/>
          </a:p>
          <a:p>
            <a:r>
              <a:rPr lang="en-US" altLang="en-US" smtClean="0"/>
              <a:t>Receiver calculates it’s position based on the time/location information contained in the radio pulses</a:t>
            </a:r>
          </a:p>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1139825" y="687388"/>
            <a:ext cx="4678363" cy="35083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7" name="Rectangle 3"/>
          <p:cNvSpPr>
            <a:spLocks noGrp="1" noChangeArrowheads="1"/>
          </p:cNvSpPr>
          <p:nvPr>
            <p:ph type="body" idx="1"/>
          </p:nvPr>
        </p:nvSpPr>
        <p:spPr bwMode="auto">
          <a:xfrm>
            <a:off x="917575" y="4425950"/>
            <a:ext cx="5124450" cy="41989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41" tIns="45921" rIns="91841" bIns="45921"/>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8611"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Track lines as well as individual observations recorded with GPS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5"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Track lines, observation waypoints and filled grid cells overlain on satellite image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4755"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1182688" y="700088"/>
            <a:ext cx="4646612" cy="34845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1" name="Rectangle 3"/>
          <p:cNvSpPr>
            <a:spLocks noGrp="1" noChangeArrowheads="1"/>
          </p:cNvSpPr>
          <p:nvPr>
            <p:ph type="body" idx="1"/>
          </p:nvPr>
        </p:nvSpPr>
        <p:spPr bwMode="auto">
          <a:xfrm>
            <a:off x="933450" y="4416425"/>
            <a:ext cx="5143500" cy="41798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358" tIns="46678" rIns="93358" bIns="46678"/>
          <a:lstStyle/>
          <a:p>
            <a:pPr>
              <a:spcBef>
                <a:spcPct val="0"/>
              </a:spcBef>
            </a:pPr>
            <a:r>
              <a:rPr lang="en-US" altLang="en-US" smtClean="0">
                <a:solidFill>
                  <a:schemeClr val="hlink"/>
                </a:solidFill>
              </a:rPr>
              <a:t>GIS is a system of computer software, hardware, data, and personnel to help manipulate, analyze and present information that is tied to a spatial location</a:t>
            </a:r>
          </a:p>
          <a:p>
            <a:r>
              <a:rPr lang="en-US" altLang="en-US" sz="1000" b="1" smtClean="0"/>
              <a:t>Roles and Responsibilities</a:t>
            </a:r>
            <a:r>
              <a:rPr lang="en-US" altLang="en-US" sz="1000" smtClean="0"/>
              <a:t>:</a:t>
            </a:r>
          </a:p>
          <a:p>
            <a:pPr>
              <a:buFontTx/>
              <a:buChar char="•"/>
            </a:pPr>
            <a:r>
              <a:rPr lang="en-US" altLang="en-US" sz="1000" smtClean="0"/>
              <a:t>GIS Specialist is responsible for compiling updated spill information and providing various map products for the incident.</a:t>
            </a:r>
          </a:p>
          <a:p>
            <a:pPr>
              <a:buFontTx/>
              <a:buChar char="•"/>
            </a:pPr>
            <a:r>
              <a:rPr lang="en-US" altLang="en-US" sz="1000" smtClean="0"/>
              <a:t>The GIS team works for the Situation Unit Leader to ensure accurate and rapid dissemination of oil spill information to the ICS</a:t>
            </a:r>
            <a:endParaRPr lang="en-US" altLang="en-US" smtClean="0">
              <a:solidFill>
                <a:schemeClr val="hlink"/>
              </a:solidFill>
            </a:endParaRPr>
          </a:p>
          <a:p>
            <a:pPr>
              <a:spcBef>
                <a:spcPct val="0"/>
              </a:spcBef>
            </a:pPr>
            <a:endParaRPr lang="en-US" altLang="en-US" sz="1000" smtClean="0">
              <a:solidFill>
                <a:schemeClr val="hlink"/>
              </a:solidFill>
              <a:latin typeface="Taffy" pitchFamily="66" charset="0"/>
            </a:endParaRPr>
          </a:p>
          <a:p>
            <a:pPr>
              <a:buFontTx/>
              <a:buChar char="•"/>
            </a:pPr>
            <a:r>
              <a:rPr lang="en-US" altLang="en-US" sz="1000" smtClean="0">
                <a:solidFill>
                  <a:schemeClr val="hlink"/>
                </a:solidFill>
                <a:latin typeface="Taffy" pitchFamily="66" charset="0"/>
              </a:rPr>
              <a:t>Cosco Busan command post. Six GIS specialists on-site (three DFG, one NOAA, one O’Brians, 1 Contractor), two GIS specialists at remote locations (1 @ OSPR HQ, 1 @ NOAA/NRDA).</a:t>
            </a:r>
          </a:p>
          <a:p>
            <a:pPr>
              <a:buFontTx/>
              <a:buChar char="•"/>
            </a:pPr>
            <a:endParaRPr lang="en-US" altLang="en-US" sz="1000" smtClean="0">
              <a:solidFill>
                <a:schemeClr val="hlink"/>
              </a:solidFill>
              <a:latin typeface="Taffy" pitchFamily="66" charset="0"/>
            </a:endParaRPr>
          </a:p>
          <a:p>
            <a:r>
              <a:rPr lang="en-US" altLang="en-US" sz="1000" smtClean="0"/>
              <a:t>.</a:t>
            </a:r>
            <a:endParaRPr lang="en-US" altLang="en-US" sz="1000" b="1" smtClean="0"/>
          </a:p>
          <a:p>
            <a:r>
              <a:rPr lang="en-US" altLang="en-US" sz="1000" b="1" smtClean="0"/>
              <a:t>Special Request Maps</a:t>
            </a:r>
          </a:p>
          <a:p>
            <a:pPr>
              <a:buFontTx/>
              <a:buChar char="•"/>
            </a:pPr>
            <a:r>
              <a:rPr lang="en-US" altLang="en-US" sz="1000" smtClean="0"/>
              <a:t>Various maps can be created to assist all disciplines within the UC. This map was created using waypoints collected by field staff.</a:t>
            </a:r>
          </a:p>
          <a:p>
            <a:pPr lvl="1">
              <a:buFontTx/>
              <a:buChar char="•"/>
            </a:pPr>
            <a:r>
              <a:rPr lang="en-US" altLang="en-US" sz="1000" smtClean="0"/>
              <a:t>Cleanup status maps</a:t>
            </a:r>
          </a:p>
          <a:p>
            <a:pPr lvl="1">
              <a:buFontTx/>
              <a:buChar char="•"/>
            </a:pPr>
            <a:r>
              <a:rPr lang="en-US" altLang="en-US" sz="1000" smtClean="0"/>
              <a:t>Field base maps</a:t>
            </a:r>
          </a:p>
          <a:p>
            <a:pPr lvl="1">
              <a:buFontTx/>
              <a:buChar char="•"/>
            </a:pPr>
            <a:r>
              <a:rPr lang="en-US" altLang="en-US" sz="1000" smtClean="0"/>
              <a:t>Resources at Risk</a:t>
            </a:r>
          </a:p>
          <a:p>
            <a:pPr lvl="1">
              <a:buFontTx/>
              <a:buChar char="•"/>
            </a:pPr>
            <a:r>
              <a:rPr lang="en-US" altLang="en-US" sz="1000" smtClean="0"/>
              <a:t>Other ad hoc requests</a:t>
            </a:r>
          </a:p>
          <a:p>
            <a:pPr>
              <a:buFontTx/>
              <a:buChar char="•"/>
            </a:pPr>
            <a:endParaRPr lang="en-US" altLang="en-US" sz="1000" smtClean="0">
              <a:solidFill>
                <a:schemeClr val="hlink"/>
              </a:solidFill>
              <a:latin typeface="Taffy" pitchFamily="66"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Tree>
    <p:extLst>
      <p:ext uri="{BB962C8B-B14F-4D97-AF65-F5344CB8AC3E}">
        <p14:creationId xmlns:p14="http://schemas.microsoft.com/office/powerpoint/2010/main" val="926191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defTabSz="931774" eaLnBrk="1" fontAlgn="auto" hangingPunct="1">
              <a:spcBef>
                <a:spcPts val="0"/>
              </a:spcBef>
              <a:spcAft>
                <a:spcPts val="0"/>
              </a:spcAft>
              <a:defRPr/>
            </a:pPr>
            <a:r>
              <a:rPr lang="en-US" dirty="0">
                <a:solidFill>
                  <a:srgbClr val="FFC000"/>
                </a:solidFill>
                <a:latin typeface="Arial" panose="020B0604020202020204" pitchFamily="34" charset="0"/>
                <a:cs typeface="Arial" panose="020B0604020202020204" pitchFamily="34" charset="0"/>
              </a:rPr>
              <a:t>This figure diagrams the flow of information from the field through the Planning and Operations Sections to the Situation Unit.  There the field data is verified, processed and digitally archived by the GIS Unit. The data/information is then posted to the COP for dissemination to responders and displayed in the ICP for situational awareness.</a:t>
            </a:r>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8010C42-22E5-43C0-A0FF-A56BFD77CB87}" type="slidenum">
              <a:rPr lang="en-US" smtClean="0"/>
              <a:t>49</a:t>
            </a:fld>
            <a:endParaRPr lang="en-US"/>
          </a:p>
        </p:txBody>
      </p:sp>
    </p:spTree>
    <p:extLst>
      <p:ext uri="{BB962C8B-B14F-4D97-AF65-F5344CB8AC3E}">
        <p14:creationId xmlns:p14="http://schemas.microsoft.com/office/powerpoint/2010/main" val="2248630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78851"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529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mtClean="0"/>
              <a:t>Simple GIS map</a:t>
            </a:r>
          </a:p>
          <a:p>
            <a:r>
              <a:rPr lang="en-US" altLang="en-US" smtClean="0"/>
              <a:t>	map composed of linear, polygonal and point elements</a:t>
            </a:r>
          </a:p>
          <a:p>
            <a:r>
              <a:rPr lang="en-US" altLang="en-US" smtClean="0"/>
              <a:t>	individual map elements correspond to a database record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3"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b="1" smtClean="0"/>
              <a:t>Why Use GIS</a:t>
            </a:r>
            <a:endParaRPr lang="en-US" altLang="en-US" smtClean="0"/>
          </a:p>
          <a:p>
            <a:pPr lvl="1">
              <a:buFontTx/>
              <a:buChar char="•"/>
            </a:pPr>
            <a:r>
              <a:rPr lang="en-US" altLang="en-US" smtClean="0"/>
              <a:t>Data management tool</a:t>
            </a:r>
          </a:p>
          <a:p>
            <a:pPr lvl="2">
              <a:buFontTx/>
              <a:buChar char="•"/>
            </a:pPr>
            <a:r>
              <a:rPr lang="en-US" altLang="en-US" smtClean="0"/>
              <a:t>Organize</a:t>
            </a:r>
          </a:p>
          <a:p>
            <a:pPr lvl="2">
              <a:buFontTx/>
              <a:buChar char="•"/>
            </a:pPr>
            <a:r>
              <a:rPr lang="en-US" altLang="en-US" smtClean="0"/>
              <a:t>Visualize</a:t>
            </a:r>
          </a:p>
          <a:p>
            <a:pPr lvl="2">
              <a:buFontTx/>
              <a:buChar char="•"/>
            </a:pPr>
            <a:r>
              <a:rPr lang="en-US" altLang="en-US" smtClean="0"/>
              <a:t>Overlay</a:t>
            </a:r>
          </a:p>
          <a:p>
            <a:pPr lvl="2">
              <a:buFontTx/>
              <a:buChar char="•"/>
            </a:pPr>
            <a:r>
              <a:rPr lang="en-US" altLang="en-US" smtClean="0"/>
              <a:t>Analyze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139825" y="687388"/>
            <a:ext cx="4678363" cy="35083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7" name="Rectangle 3"/>
          <p:cNvSpPr>
            <a:spLocks noGrp="1" noChangeArrowheads="1"/>
          </p:cNvSpPr>
          <p:nvPr>
            <p:ph type="body" idx="1"/>
          </p:nvPr>
        </p:nvSpPr>
        <p:spPr bwMode="auto">
          <a:xfrm>
            <a:off x="917575" y="4425950"/>
            <a:ext cx="5124450" cy="41989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41" tIns="45921" rIns="91841" bIns="45921"/>
          <a:lstStyle/>
          <a:p>
            <a:r>
              <a:rPr lang="en-US" altLang="en-US" smtClean="0"/>
              <a:t>Org Chart from current Department of Homeland Security, USCG incident management handbook</a:t>
            </a:r>
          </a:p>
          <a:p>
            <a:endParaRPr lang="en-US" altLang="en-US" smtClean="0"/>
          </a:p>
          <a:p>
            <a:r>
              <a:rPr lang="en-US" altLang="en-US" smtClean="0"/>
              <a:t>Situation Unit or Environmental Unit ---- GIS Unit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1139825" y="687388"/>
            <a:ext cx="4678363" cy="350837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8371" name="Rectangle 3"/>
          <p:cNvSpPr>
            <a:spLocks noGrp="1" noChangeArrowheads="1"/>
          </p:cNvSpPr>
          <p:nvPr>
            <p:ph type="body" idx="1"/>
          </p:nvPr>
        </p:nvSpPr>
        <p:spPr bwMode="auto">
          <a:xfrm>
            <a:off x="917575" y="4425950"/>
            <a:ext cx="5124450" cy="419893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841" tIns="45921" rIns="91841" bIns="45921"/>
          <a:lstStyle/>
          <a:p>
            <a:r>
              <a:rPr lang="en-US" altLang="en-US" smtClean="0"/>
              <a:t>Org Chart from current Department of Homeland Security, USCG incident management handbook</a:t>
            </a:r>
          </a:p>
          <a:p>
            <a:endParaRPr lang="en-US" altLang="en-US" smtClean="0"/>
          </a:p>
          <a:p>
            <a:r>
              <a:rPr lang="en-US" altLang="en-US" smtClean="0"/>
              <a:t>Situation Unit or Environmental Unit ---- GIS Unit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811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9395" name="Rectangle 3"/>
          <p:cNvSpPr>
            <a:spLocks noGrp="1" noChangeArrowheads="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18" tIns="47909" rIns="95818" bIns="47909"/>
          <a:lstStyle/>
          <a:p>
            <a:r>
              <a:rPr lang="en-US" altLang="en-US" b="1" smtClean="0">
                <a:solidFill>
                  <a:schemeClr val="hlink"/>
                </a:solidFill>
              </a:rPr>
              <a:t>Incident Specific Data Library</a:t>
            </a:r>
          </a:p>
          <a:p>
            <a:pPr lvl="1">
              <a:buFontTx/>
              <a:buChar char="•"/>
            </a:pPr>
            <a:r>
              <a:rPr lang="en-US" altLang="en-US" smtClean="0">
                <a:solidFill>
                  <a:schemeClr val="hlink"/>
                </a:solidFill>
              </a:rPr>
              <a:t>Data sets that are developed at the time of the incident</a:t>
            </a:r>
          </a:p>
          <a:p>
            <a:pPr lvl="1">
              <a:buFontTx/>
              <a:buChar char="•"/>
            </a:pPr>
            <a:r>
              <a:rPr lang="en-US" altLang="en-US" smtClean="0">
                <a:solidFill>
                  <a:schemeClr val="hlink"/>
                </a:solidFill>
              </a:rPr>
              <a:t>Extent and degree of oiling</a:t>
            </a:r>
          </a:p>
          <a:p>
            <a:pPr lvl="1">
              <a:buFontTx/>
              <a:buChar char="•"/>
            </a:pPr>
            <a:r>
              <a:rPr lang="en-US" altLang="en-US" smtClean="0">
                <a:solidFill>
                  <a:schemeClr val="hlink"/>
                </a:solidFill>
              </a:rPr>
              <a:t>Location of live/dead wildlife</a:t>
            </a:r>
          </a:p>
          <a:p>
            <a:pPr lvl="1">
              <a:buFontTx/>
              <a:buChar char="•"/>
            </a:pPr>
            <a:r>
              <a:rPr lang="en-US" altLang="en-US" smtClean="0">
                <a:solidFill>
                  <a:schemeClr val="hlink"/>
                </a:solidFill>
              </a:rPr>
              <a:t>Location of samples</a:t>
            </a:r>
          </a:p>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1181100" y="698500"/>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0419" name="Rectangle 3"/>
          <p:cNvSpPr>
            <a:spLocks noGrp="1" noChangeArrowheads="1"/>
          </p:cNvSpPr>
          <p:nvPr>
            <p:ph type="body" idx="1"/>
          </p:nvPr>
        </p:nvSpPr>
        <p:spPr bwMode="auto">
          <a:xfrm>
            <a:off x="701675" y="4416425"/>
            <a:ext cx="5607050" cy="418147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818" tIns="47909" rIns="95818" bIns="47909"/>
          <a:lstStyle/>
          <a:p>
            <a:r>
              <a:rPr lang="en-US" altLang="en-US" b="1" smtClean="0"/>
              <a:t>Wildlife Impact Maps</a:t>
            </a:r>
          </a:p>
          <a:p>
            <a:pPr lvl="1">
              <a:buFontTx/>
              <a:buChar char="•"/>
            </a:pPr>
            <a:r>
              <a:rPr lang="en-US" altLang="en-US" smtClean="0"/>
              <a:t>Recovery teams capture live and dead wildlife</a:t>
            </a:r>
          </a:p>
          <a:p>
            <a:pPr lvl="1">
              <a:buFontTx/>
              <a:buChar char="•"/>
            </a:pPr>
            <a:r>
              <a:rPr lang="en-US" altLang="en-US" smtClean="0"/>
              <a:t>The location of captures are documented using GPS or by descriptive text (Clam beach)</a:t>
            </a:r>
          </a:p>
          <a:p>
            <a:pPr lvl="1">
              <a:buFontTx/>
              <a:buChar char="•"/>
            </a:pPr>
            <a:r>
              <a:rPr lang="en-US" altLang="en-US" smtClean="0"/>
              <a:t>Data is integrated into the GIS electronically or manually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4929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665350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959516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5544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185D7947-8E98-4608-A059-A098D1BDE93B}" type="slidenum">
              <a:rPr lang="en-US"/>
              <a:pPr>
                <a:defRPr/>
              </a:pPr>
              <a:t>‹#›</a:t>
            </a:fld>
            <a:endParaRPr lang="en-US"/>
          </a:p>
        </p:txBody>
      </p:sp>
    </p:spTree>
    <p:extLst>
      <p:ext uri="{BB962C8B-B14F-4D97-AF65-F5344CB8AC3E}">
        <p14:creationId xmlns:p14="http://schemas.microsoft.com/office/powerpoint/2010/main" val="127094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16734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587158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6001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28789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704034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1508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1785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237765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sz="4400" i="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Monotype Sorts" pitchFamily="2" charset="2"/>
        <a:buChar char="u"/>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65000"/>
        <a:buFont typeface="Monotype Sorts" pitchFamily="2" charset="2"/>
        <a:buChar char="u"/>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http://www.disasterrelief.org/Disasters/010717GPS/Images/satellite.jpg"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0"/>
            <a:ext cx="91440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5400" b="1" dirty="0">
                <a:solidFill>
                  <a:schemeClr val="hlin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Geographic Information Systems</a:t>
            </a:r>
            <a:r>
              <a:rPr lang="en-US" altLang="en-US" sz="4000" b="1" dirty="0">
                <a:solidFill>
                  <a:schemeClr val="hlin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600" dirty="0">
              <a:solidFill>
                <a:schemeClr val="hlin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altLang="en-US" sz="2400" dirty="0">
                <a:solidFill>
                  <a:schemeClr val="hlin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(Including GPS and Remote Sensing)</a:t>
            </a:r>
          </a:p>
          <a:p>
            <a:pPr algn="ctr"/>
            <a:r>
              <a:rPr lang="en-US" altLang="en-US" sz="3600" dirty="0">
                <a:solidFill>
                  <a:schemeClr val="hlin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Applications in Oil Spill Response</a:t>
            </a:r>
          </a:p>
        </p:txBody>
      </p:sp>
      <p:sp>
        <p:nvSpPr>
          <p:cNvPr id="2051" name="Text Box 3"/>
          <p:cNvSpPr txBox="1">
            <a:spLocks noChangeArrowheads="1"/>
          </p:cNvSpPr>
          <p:nvPr/>
        </p:nvSpPr>
        <p:spPr bwMode="auto">
          <a:xfrm>
            <a:off x="2759075" y="4038600"/>
            <a:ext cx="34956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buClr>
                <a:schemeClr val="tx2"/>
              </a:buClr>
              <a:buSzPct val="75000"/>
              <a:buFont typeface="Monotype Sorts" pitchFamily="2" charset="2"/>
              <a:buNone/>
            </a:pPr>
            <a:r>
              <a:rPr lang="en-US" altLang="en-US" sz="3200" dirty="0">
                <a:solidFill>
                  <a:schemeClr val="hlink"/>
                </a:solidFill>
                <a:effectLst>
                  <a:outerShdw blurRad="38100" dist="38100" dir="2700000" algn="tl">
                    <a:srgbClr val="000000">
                      <a:alpha val="43137"/>
                    </a:srgbClr>
                  </a:outerShdw>
                </a:effectLst>
              </a:rPr>
              <a:t>Judd Muskat</a:t>
            </a:r>
          </a:p>
          <a:p>
            <a:pPr algn="ctr">
              <a:spcBef>
                <a:spcPct val="20000"/>
              </a:spcBef>
              <a:buClr>
                <a:schemeClr val="tx2"/>
              </a:buClr>
              <a:buSzPct val="75000"/>
              <a:buFont typeface="Monotype Sorts" pitchFamily="2" charset="2"/>
              <a:buNone/>
            </a:pPr>
            <a:r>
              <a:rPr lang="en-US" altLang="en-US" sz="2000" dirty="0">
                <a:solidFill>
                  <a:schemeClr val="hlink"/>
                </a:solidFill>
                <a:effectLst>
                  <a:outerShdw blurRad="38100" dist="38100" dir="2700000" algn="tl">
                    <a:srgbClr val="000000">
                      <a:alpha val="43137"/>
                    </a:srgbClr>
                  </a:outerShdw>
                </a:effectLst>
              </a:rPr>
              <a:t>OSPR GIS Coordinator</a:t>
            </a:r>
          </a:p>
          <a:p>
            <a:pPr algn="ctr">
              <a:spcBef>
                <a:spcPct val="20000"/>
              </a:spcBef>
              <a:buClr>
                <a:schemeClr val="tx2"/>
              </a:buClr>
              <a:buSzPct val="75000"/>
              <a:buFont typeface="Monotype Sorts" pitchFamily="2" charset="2"/>
              <a:buNone/>
            </a:pPr>
            <a:r>
              <a:rPr lang="en-US" altLang="en-US" sz="2000" dirty="0">
                <a:solidFill>
                  <a:schemeClr val="hlink"/>
                </a:solidFill>
                <a:effectLst>
                  <a:outerShdw blurRad="38100" dist="38100" dir="2700000" algn="tl">
                    <a:srgbClr val="000000">
                      <a:alpha val="43137"/>
                    </a:srgbClr>
                  </a:outerShdw>
                </a:effectLst>
              </a:rPr>
              <a:t>Judd.muskat@wildlife.ca.gov</a:t>
            </a:r>
          </a:p>
          <a:p>
            <a:pPr algn="ctr">
              <a:spcBef>
                <a:spcPct val="20000"/>
              </a:spcBef>
              <a:buClr>
                <a:schemeClr val="tx2"/>
              </a:buClr>
              <a:buSzPct val="75000"/>
              <a:buFont typeface="Monotype Sorts" pitchFamily="2" charset="2"/>
              <a:buNone/>
            </a:pPr>
            <a:endParaRPr lang="en-US" altLang="en-US" sz="3600" dirty="0">
              <a:solidFill>
                <a:schemeClr val="hlink"/>
              </a:solidFill>
              <a:effectLst>
                <a:outerShdw blurRad="38100" dist="38100" dir="2700000" algn="tl">
                  <a:srgbClr val="000000">
                    <a:alpha val="43137"/>
                  </a:srgbClr>
                </a:outerShdw>
              </a:effectLst>
            </a:endParaRPr>
          </a:p>
        </p:txBody>
      </p:sp>
      <p:sp>
        <p:nvSpPr>
          <p:cNvPr id="2052" name="Text Box 4"/>
          <p:cNvSpPr txBox="1">
            <a:spLocks noChangeArrowheads="1"/>
          </p:cNvSpPr>
          <p:nvPr/>
        </p:nvSpPr>
        <p:spPr bwMode="auto">
          <a:xfrm>
            <a:off x="0" y="6248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dirty="0">
                <a:solidFill>
                  <a:schemeClr val="hlink"/>
                </a:solidFill>
                <a:effectLst>
                  <a:outerShdw blurRad="38100" dist="38100" dir="2700000" algn="tl">
                    <a:srgbClr val="000000">
                      <a:alpha val="43137"/>
                    </a:srgbClr>
                  </a:outerShdw>
                </a:effectLst>
              </a:rPr>
              <a:t>Environmental Response to Oil Spills. San Diego, California. March 2014</a:t>
            </a:r>
            <a:r>
              <a:rPr lang="en-US" altLang="en-US" sz="2400" dirty="0">
                <a:effectLst>
                  <a:outerShdw blurRad="38100" dist="38100" dir="2700000" algn="tl">
                    <a:srgbClr val="000000">
                      <a:alpha val="43137"/>
                    </a:srgbClr>
                  </a:outerShdw>
                </a:effectLst>
                <a:latin typeface="Comic Sans MS" pitchFamily="66" charset="0"/>
              </a:rPr>
              <a:t> </a:t>
            </a:r>
          </a:p>
        </p:txBody>
      </p:sp>
      <p:pic>
        <p:nvPicPr>
          <p:cNvPr id="2053" name="Picture 6" descr="Ospr_logo_fina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5225" y="4306888"/>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4306888"/>
            <a:ext cx="124936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operations_overview_ep12_03_07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9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0" y="0"/>
            <a:ext cx="3803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dirty="0">
                <a:solidFill>
                  <a:srgbClr val="FFFF00"/>
                </a:solidFill>
              </a:rPr>
              <a:t>Degree of Oiling</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operations_overview_ep12_03_07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6" y="-7354304"/>
            <a:ext cx="16621125" cy="2151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0" y="0"/>
            <a:ext cx="3803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dirty="0">
                <a:solidFill>
                  <a:srgbClr val="FFFF00"/>
                </a:solidFill>
                <a:effectLst>
                  <a:outerShdw blurRad="38100" dist="38100" dir="2700000" algn="tl">
                    <a:srgbClr val="000000">
                      <a:alpha val="43137"/>
                    </a:srgbClr>
                  </a:outerShdw>
                </a:effectLst>
              </a:rPr>
              <a:t>Degree of Oiling</a:t>
            </a:r>
          </a:p>
        </p:txBody>
      </p:sp>
    </p:spTree>
    <p:extLst>
      <p:ext uri="{BB962C8B-B14F-4D97-AF65-F5344CB8AC3E}">
        <p14:creationId xmlns:p14="http://schemas.microsoft.com/office/powerpoint/2010/main" val="2559504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290" name="Picture 2" descr="livebird"/>
          <p:cNvPicPr>
            <a:picLocks noChangeAspect="1" noChangeArrowheads="1"/>
          </p:cNvPicPr>
          <p:nvPr/>
        </p:nvPicPr>
        <p:blipFill>
          <a:blip r:embed="rId3">
            <a:extLst>
              <a:ext uri="{28A0092B-C50C-407E-A947-70E740481C1C}">
                <a14:useLocalDpi xmlns:a14="http://schemas.microsoft.com/office/drawing/2010/main" val="0"/>
              </a:ext>
            </a:extLst>
          </a:blip>
          <a:srcRect l="24696"/>
          <a:stretch>
            <a:fillRect/>
          </a:stretch>
        </p:blipFill>
        <p:spPr bwMode="auto">
          <a:xfrm>
            <a:off x="269875" y="0"/>
            <a:ext cx="412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deadbird"/>
          <p:cNvPicPr>
            <a:picLocks noChangeAspect="1" noChangeArrowheads="1"/>
          </p:cNvPicPr>
          <p:nvPr/>
        </p:nvPicPr>
        <p:blipFill>
          <a:blip r:embed="rId4">
            <a:extLst>
              <a:ext uri="{28A0092B-C50C-407E-A947-70E740481C1C}">
                <a14:useLocalDpi xmlns:a14="http://schemas.microsoft.com/office/drawing/2010/main" val="0"/>
              </a:ext>
            </a:extLst>
          </a:blip>
          <a:srcRect l="18674" r="4662"/>
          <a:stretch>
            <a:fillRect/>
          </a:stretch>
        </p:blipFill>
        <p:spPr bwMode="auto">
          <a:xfrm>
            <a:off x="4670425" y="0"/>
            <a:ext cx="420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Monitoring_Wells_ffp_vs_tph_update_5_18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0" y="0"/>
            <a:ext cx="530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bwMode="auto">
          <a:xfrm>
            <a:off x="0" y="0"/>
            <a:ext cx="9144000" cy="11430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a:defRPr/>
            </a:pPr>
            <a:r>
              <a:rPr lang="en-US" sz="2800" i="0" dirty="0" smtClean="0">
                <a:solidFill>
                  <a:schemeClr val="bg1"/>
                </a:solidFill>
                <a:effectLst>
                  <a:outerShdw blurRad="38100" dist="38100" dir="2700000" algn="tl">
                    <a:srgbClr val="C0C0C0"/>
                  </a:outerShdw>
                </a:effectLst>
                <a:latin typeface="Arial" charset="0"/>
              </a:rPr>
              <a:t>Suisun Marsh Pipeline Rupture</a:t>
            </a:r>
            <a:br>
              <a:rPr lang="en-US" sz="2800" i="0" dirty="0" smtClean="0">
                <a:solidFill>
                  <a:schemeClr val="bg1"/>
                </a:solidFill>
                <a:effectLst>
                  <a:outerShdw blurRad="38100" dist="38100" dir="2700000" algn="tl">
                    <a:srgbClr val="C0C0C0"/>
                  </a:outerShdw>
                </a:effectLst>
                <a:latin typeface="Arial" charset="0"/>
              </a:rPr>
            </a:br>
            <a:r>
              <a:rPr lang="en-US" sz="2800" i="0" dirty="0" smtClean="0">
                <a:solidFill>
                  <a:schemeClr val="bg1"/>
                </a:solidFill>
                <a:effectLst>
                  <a:outerShdw blurRad="38100" dist="38100" dir="2700000" algn="tl">
                    <a:srgbClr val="C0C0C0"/>
                  </a:outerShdw>
                </a:effectLst>
                <a:latin typeface="Arial" charset="0"/>
              </a:rPr>
              <a:t>(Cleanup Status Map)</a:t>
            </a:r>
          </a:p>
        </p:txBody>
      </p:sp>
      <p:pic>
        <p:nvPicPr>
          <p:cNvPr id="464899" name="Picture 3" descr="Cleanup Status 5-28-04"/>
          <p:cNvPicPr>
            <a:picLocks noGrp="1" noChangeAspect="1" noChangeArrowheads="1"/>
          </p:cNvPicPr>
          <p:nvPr>
            <p:ph sz="quarter" idx="2"/>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942975"/>
            <a:ext cx="9144000" cy="5915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64899"/>
                                        </p:tgtEl>
                                        <p:attrNameLst>
                                          <p:attrName>style.visibility</p:attrName>
                                        </p:attrNameLst>
                                      </p:cBhvr>
                                      <p:to>
                                        <p:strVal val="visible"/>
                                      </p:to>
                                    </p:set>
                                    <p:animEffect transition="in" filter="fade">
                                      <p:cBhvr>
                                        <p:cTn id="7" dur="500"/>
                                        <p:tgtEl>
                                          <p:spTgt spid="464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0" y="0"/>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4800" b="1">
              <a:latin typeface="Comic Sans MS" pitchFamily="66" charset="0"/>
            </a:endParaRPr>
          </a:p>
        </p:txBody>
      </p:sp>
      <p:pic>
        <p:nvPicPr>
          <p:cNvPr id="1536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325" y="609600"/>
            <a:ext cx="4408488" cy="32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609600"/>
            <a:ext cx="30861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11" descr="geoxm"/>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0" y="457200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14"/>
          <p:cNvSpPr>
            <a:spLocks noGrp="1" noChangeArrowheads="1"/>
          </p:cNvSpPr>
          <p:nvPr>
            <p:ph type="title"/>
          </p:nvPr>
        </p:nvSpPr>
        <p:spPr bwMode="auto">
          <a:xfrm>
            <a:off x="0" y="0"/>
            <a:ext cx="9144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z="4000" b="1" i="0" dirty="0" smtClean="0">
                <a:solidFill>
                  <a:srgbClr val="00EAEA"/>
                </a:solidFill>
                <a:effectLst/>
                <a:latin typeface="Arial" charset="0"/>
              </a:rPr>
              <a:t>Data Collection Tools &amp; Resources</a:t>
            </a:r>
          </a:p>
        </p:txBody>
      </p:sp>
      <p:sp>
        <p:nvSpPr>
          <p:cNvPr id="315407" name="Rectangle 15"/>
          <p:cNvSpPr>
            <a:spLocks noGrp="1" noChangeArrowheads="1"/>
          </p:cNvSpPr>
          <p:nvPr>
            <p:ph type="body"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smtClean="0">
                <a:solidFill>
                  <a:schemeClr val="hlink"/>
                </a:solidFill>
                <a:effectLst>
                  <a:outerShdw blurRad="38100" dist="38100" dir="2700000" algn="tl">
                    <a:srgbClr val="000000"/>
                  </a:outerShdw>
                </a:effectLst>
                <a:latin typeface="Arial" charset="0"/>
              </a:rPr>
              <a:t>GPS Receivers and Mobile Devices</a:t>
            </a:r>
          </a:p>
          <a:p>
            <a:pPr>
              <a:defRPr/>
            </a:pPr>
            <a:r>
              <a:rPr lang="en-US" dirty="0" smtClean="0">
                <a:solidFill>
                  <a:schemeClr val="hlink"/>
                </a:solidFill>
                <a:effectLst>
                  <a:outerShdw blurRad="38100" dist="38100" dir="2700000" algn="tl">
                    <a:srgbClr val="000000"/>
                  </a:outerShdw>
                </a:effectLst>
                <a:latin typeface="Arial" charset="0"/>
              </a:rPr>
              <a:t>Remote Sensing</a:t>
            </a:r>
          </a:p>
          <a:p>
            <a:pPr lvl="1">
              <a:defRPr/>
            </a:pPr>
            <a:r>
              <a:rPr lang="en-US" dirty="0" smtClean="0">
                <a:solidFill>
                  <a:schemeClr val="hlink"/>
                </a:solidFill>
                <a:effectLst>
                  <a:outerShdw blurRad="38100" dist="38100" dir="2700000" algn="tl">
                    <a:srgbClr val="000000"/>
                  </a:outerShdw>
                </a:effectLst>
                <a:latin typeface="Arial" charset="0"/>
              </a:rPr>
              <a:t>Satellite</a:t>
            </a:r>
          </a:p>
          <a:p>
            <a:pPr lvl="1">
              <a:defRPr/>
            </a:pPr>
            <a:r>
              <a:rPr lang="en-US" dirty="0" smtClean="0">
                <a:solidFill>
                  <a:schemeClr val="hlink"/>
                </a:solidFill>
                <a:effectLst>
                  <a:outerShdw blurRad="38100" dist="38100" dir="2700000" algn="tl">
                    <a:srgbClr val="000000"/>
                  </a:outerShdw>
                </a:effectLst>
                <a:latin typeface="Arial" charset="0"/>
              </a:rPr>
              <a:t>Airborne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525" y="4057650"/>
            <a:ext cx="3581400" cy="2686050"/>
          </a:xfrm>
          <a:prstGeom prst="rect">
            <a:avLst/>
          </a:prstGeom>
        </p:spPr>
      </p:pic>
      <p:pic>
        <p:nvPicPr>
          <p:cNvPr id="15369" name="Picture 2" descr="P00133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5399" y="3657600"/>
            <a:ext cx="4113826"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5407">
                                            <p:txEl>
                                              <p:pRg st="0" end="0"/>
                                            </p:txEl>
                                          </p:spTgt>
                                        </p:tgtEl>
                                        <p:attrNameLst>
                                          <p:attrName>style.visibility</p:attrName>
                                        </p:attrNameLst>
                                      </p:cBhvr>
                                      <p:to>
                                        <p:strVal val="visible"/>
                                      </p:to>
                                    </p:set>
                                    <p:animEffect transition="in" filter="fade">
                                      <p:cBhvr>
                                        <p:cTn id="7" dur="1000"/>
                                        <p:tgtEl>
                                          <p:spTgt spid="315407">
                                            <p:txEl>
                                              <p:pRg st="0" end="0"/>
                                            </p:txEl>
                                          </p:spTgt>
                                        </p:tgtEl>
                                      </p:cBhvr>
                                    </p:animEffect>
                                    <p:anim calcmode="lin" valueType="num">
                                      <p:cBhvr>
                                        <p:cTn id="8" dur="1000" fill="hold"/>
                                        <p:tgtEl>
                                          <p:spTgt spid="3154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54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15407">
                                            <p:txEl>
                                              <p:pRg st="1" end="1"/>
                                            </p:txEl>
                                          </p:spTgt>
                                        </p:tgtEl>
                                        <p:attrNameLst>
                                          <p:attrName>style.visibility</p:attrName>
                                        </p:attrNameLst>
                                      </p:cBhvr>
                                      <p:to>
                                        <p:strVal val="visible"/>
                                      </p:to>
                                    </p:set>
                                    <p:animEffect transition="in" filter="fade">
                                      <p:cBhvr>
                                        <p:cTn id="14" dur="1000"/>
                                        <p:tgtEl>
                                          <p:spTgt spid="315407">
                                            <p:txEl>
                                              <p:pRg st="1" end="1"/>
                                            </p:txEl>
                                          </p:spTgt>
                                        </p:tgtEl>
                                      </p:cBhvr>
                                    </p:animEffect>
                                    <p:anim calcmode="lin" valueType="num">
                                      <p:cBhvr>
                                        <p:cTn id="15" dur="1000" fill="hold"/>
                                        <p:tgtEl>
                                          <p:spTgt spid="3154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154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15407">
                                            <p:txEl>
                                              <p:pRg st="2" end="2"/>
                                            </p:txEl>
                                          </p:spTgt>
                                        </p:tgtEl>
                                        <p:attrNameLst>
                                          <p:attrName>style.visibility</p:attrName>
                                        </p:attrNameLst>
                                      </p:cBhvr>
                                      <p:to>
                                        <p:strVal val="visible"/>
                                      </p:to>
                                    </p:set>
                                    <p:animEffect transition="in" filter="fade">
                                      <p:cBhvr>
                                        <p:cTn id="21" dur="1000"/>
                                        <p:tgtEl>
                                          <p:spTgt spid="315407">
                                            <p:txEl>
                                              <p:pRg st="2" end="2"/>
                                            </p:txEl>
                                          </p:spTgt>
                                        </p:tgtEl>
                                      </p:cBhvr>
                                    </p:animEffect>
                                    <p:anim calcmode="lin" valueType="num">
                                      <p:cBhvr>
                                        <p:cTn id="22" dur="1000" fill="hold"/>
                                        <p:tgtEl>
                                          <p:spTgt spid="31540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1540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15407">
                                            <p:txEl>
                                              <p:pRg st="3" end="3"/>
                                            </p:txEl>
                                          </p:spTgt>
                                        </p:tgtEl>
                                        <p:attrNameLst>
                                          <p:attrName>style.visibility</p:attrName>
                                        </p:attrNameLst>
                                      </p:cBhvr>
                                      <p:to>
                                        <p:strVal val="visible"/>
                                      </p:to>
                                    </p:set>
                                    <p:animEffect transition="in" filter="fade">
                                      <p:cBhvr>
                                        <p:cTn id="28" dur="1000"/>
                                        <p:tgtEl>
                                          <p:spTgt spid="315407">
                                            <p:txEl>
                                              <p:pRg st="3" end="3"/>
                                            </p:txEl>
                                          </p:spTgt>
                                        </p:tgtEl>
                                      </p:cBhvr>
                                    </p:animEffect>
                                    <p:anim calcmode="lin" valueType="num">
                                      <p:cBhvr>
                                        <p:cTn id="29" dur="1000" fill="hold"/>
                                        <p:tgtEl>
                                          <p:spTgt spid="31540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1540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CP_1413"/>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r="12109"/>
          <a:stretch>
            <a:fillRect/>
          </a:stretch>
        </p:blipFill>
        <p:spPr bwMode="auto">
          <a:xfrm>
            <a:off x="0" y="0"/>
            <a:ext cx="9139238"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1066800" y="228600"/>
            <a:ext cx="807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3600" dirty="0" smtClean="0">
                <a:solidFill>
                  <a:srgbClr val="000000"/>
                </a:solidFill>
                <a:effectLst>
                  <a:outerShdw blurRad="38100" dist="38100" dir="2700000" algn="tl">
                    <a:srgbClr val="000000">
                      <a:alpha val="43137"/>
                    </a:srgbClr>
                  </a:outerShdw>
                </a:effectLst>
              </a:rPr>
              <a:t>Global Positioning System Review</a:t>
            </a:r>
          </a:p>
        </p:txBody>
      </p:sp>
      <p:sp>
        <p:nvSpPr>
          <p:cNvPr id="403460" name="Text Box 4"/>
          <p:cNvSpPr txBox="1">
            <a:spLocks noChangeArrowheads="1"/>
          </p:cNvSpPr>
          <p:nvPr/>
        </p:nvSpPr>
        <p:spPr bwMode="auto">
          <a:xfrm>
            <a:off x="0" y="1285875"/>
            <a:ext cx="9144000" cy="667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3838" indent="-223838">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FontTx/>
              <a:buChar char="•"/>
              <a:defRPr/>
            </a:pPr>
            <a:r>
              <a:rPr lang="en-US" sz="3200" dirty="0" smtClean="0">
                <a:solidFill>
                  <a:srgbClr val="FFC000"/>
                </a:solidFill>
                <a:effectLst>
                  <a:outerShdw blurRad="38100" dist="38100" dir="2700000" algn="tl">
                    <a:srgbClr val="000000">
                      <a:alpha val="43137"/>
                    </a:srgbClr>
                  </a:outerShdw>
                </a:effectLst>
                <a:latin typeface="Arial" charset="0"/>
              </a:rPr>
              <a:t>Satellite Based Navigation</a:t>
            </a:r>
          </a:p>
          <a:p>
            <a:pPr>
              <a:buFontTx/>
              <a:buChar char="•"/>
              <a:defRPr/>
            </a:pPr>
            <a:r>
              <a:rPr lang="en-US" sz="3200" dirty="0" smtClean="0">
                <a:solidFill>
                  <a:srgbClr val="FFC000"/>
                </a:solidFill>
                <a:effectLst>
                  <a:outerShdw blurRad="38100" dist="38100" dir="2700000" algn="tl">
                    <a:srgbClr val="000000">
                      <a:alpha val="43137"/>
                    </a:srgbClr>
                  </a:outerShdw>
                </a:effectLst>
                <a:latin typeface="Arial" charset="0"/>
              </a:rPr>
              <a:t>All Weather System</a:t>
            </a:r>
          </a:p>
          <a:p>
            <a:pPr>
              <a:buFontTx/>
              <a:buChar char="•"/>
              <a:defRPr/>
            </a:pPr>
            <a:r>
              <a:rPr lang="en-US" sz="3200" dirty="0" smtClean="0">
                <a:solidFill>
                  <a:srgbClr val="FFC000"/>
                </a:solidFill>
                <a:effectLst>
                  <a:outerShdw blurRad="38100" dist="38100" dir="2700000" algn="tl">
                    <a:srgbClr val="000000">
                      <a:alpha val="43137"/>
                    </a:srgbClr>
                  </a:outerShdw>
                </a:effectLst>
                <a:latin typeface="Arial" charset="0"/>
              </a:rPr>
              <a:t>Basic Receiver Accurate to 15 meters</a:t>
            </a:r>
          </a:p>
          <a:p>
            <a:pPr>
              <a:buFontTx/>
              <a:buChar char="•"/>
              <a:defRPr/>
            </a:pPr>
            <a:r>
              <a:rPr lang="en-US" sz="3200" dirty="0" smtClean="0">
                <a:solidFill>
                  <a:srgbClr val="FFC000"/>
                </a:solidFill>
                <a:effectLst>
                  <a:outerShdw blurRad="38100" dist="38100" dir="2700000" algn="tl">
                    <a:srgbClr val="000000">
                      <a:alpha val="43137"/>
                    </a:srgbClr>
                  </a:outerShdw>
                </a:effectLst>
                <a:latin typeface="Arial" charset="0"/>
              </a:rPr>
              <a:t>WAAS (Wide Area Augmentation System) Can Improve Accuracy &lt;3m</a:t>
            </a:r>
          </a:p>
          <a:p>
            <a:pPr>
              <a:buFontTx/>
              <a:buChar char="•"/>
              <a:defRPr/>
            </a:pPr>
            <a:r>
              <a:rPr lang="en-US" sz="3200" b="1" i="1" u="sng" dirty="0" smtClean="0">
                <a:solidFill>
                  <a:srgbClr val="FFC000"/>
                </a:solidFill>
                <a:effectLst>
                  <a:outerShdw blurRad="38100" dist="38100" dir="2700000" algn="tl">
                    <a:srgbClr val="000000">
                      <a:alpha val="43137"/>
                    </a:srgbClr>
                  </a:outerShdw>
                </a:effectLst>
                <a:latin typeface="Arial" charset="0"/>
              </a:rPr>
              <a:t>Four</a:t>
            </a:r>
            <a:r>
              <a:rPr lang="en-US" sz="3200" dirty="0" smtClean="0">
                <a:solidFill>
                  <a:srgbClr val="FFC000"/>
                </a:solidFill>
                <a:effectLst>
                  <a:outerShdw blurRad="38100" dist="38100" dir="2700000" algn="tl">
                    <a:srgbClr val="000000">
                      <a:alpha val="43137"/>
                    </a:srgbClr>
                  </a:outerShdw>
                </a:effectLst>
                <a:latin typeface="Arial" charset="0"/>
              </a:rPr>
              <a:t> </a:t>
            </a:r>
            <a:r>
              <a:rPr lang="en-US" sz="3200" dirty="0">
                <a:solidFill>
                  <a:srgbClr val="FFC000"/>
                </a:solidFill>
                <a:effectLst>
                  <a:outerShdw blurRad="38100" dist="38100" dir="2700000" algn="tl">
                    <a:srgbClr val="000000">
                      <a:alpha val="43137"/>
                    </a:srgbClr>
                  </a:outerShdw>
                </a:effectLst>
                <a:latin typeface="Arial" charset="0"/>
              </a:rPr>
              <a:t>GPS satellite signals are used to compute accurate </a:t>
            </a:r>
            <a:r>
              <a:rPr lang="en-US" sz="3200" dirty="0" smtClean="0">
                <a:solidFill>
                  <a:srgbClr val="FFC000"/>
                </a:solidFill>
                <a:effectLst>
                  <a:outerShdw blurRad="38100" dist="38100" dir="2700000" algn="tl">
                    <a:srgbClr val="000000">
                      <a:alpha val="43137"/>
                    </a:srgbClr>
                  </a:outerShdw>
                </a:effectLst>
                <a:latin typeface="Arial" charset="0"/>
              </a:rPr>
              <a:t>position</a:t>
            </a:r>
          </a:p>
          <a:p>
            <a:pPr>
              <a:buFontTx/>
              <a:buChar char="•"/>
              <a:defRPr/>
            </a:pPr>
            <a:r>
              <a:rPr lang="en-US" sz="3200" dirty="0" smtClean="0">
                <a:solidFill>
                  <a:srgbClr val="FFC000"/>
                </a:solidFill>
                <a:effectLst>
                  <a:outerShdw blurRad="38100" dist="38100" dir="2700000" algn="tl">
                    <a:srgbClr val="000000">
                      <a:alpha val="43137"/>
                    </a:srgbClr>
                  </a:outerShdw>
                </a:effectLst>
                <a:latin typeface="Arial" charset="0"/>
              </a:rPr>
              <a:t>(FOR OIL SPILL RESPONSE) Set GPS to Decimal Degrees (</a:t>
            </a:r>
            <a:r>
              <a:rPr lang="en-US" sz="3200" dirty="0" err="1" smtClean="0">
                <a:solidFill>
                  <a:srgbClr val="FFC000"/>
                </a:solidFill>
                <a:effectLst>
                  <a:outerShdw blurRad="38100" dist="38100" dir="2700000" algn="tl">
                    <a:srgbClr val="000000">
                      <a:alpha val="43137"/>
                    </a:srgbClr>
                  </a:outerShdw>
                </a:effectLst>
                <a:latin typeface="Arial" charset="0"/>
              </a:rPr>
              <a:t>hddd.ddddd</a:t>
            </a:r>
            <a:r>
              <a:rPr lang="en-US" sz="3200" dirty="0" smtClean="0">
                <a:solidFill>
                  <a:srgbClr val="FFC000"/>
                </a:solidFill>
                <a:effectLst>
                  <a:outerShdw blurRad="38100" dist="38100" dir="2700000" algn="tl">
                    <a:srgbClr val="000000">
                      <a:alpha val="43137"/>
                    </a:srgbClr>
                  </a:outerShdw>
                </a:effectLst>
                <a:latin typeface="Arial" charset="0"/>
              </a:rPr>
              <a:t>), Set Datum – WGS84</a:t>
            </a:r>
            <a:endParaRPr lang="en-US" sz="3200" dirty="0">
              <a:solidFill>
                <a:srgbClr val="FFC000"/>
              </a:solidFill>
              <a:effectLst>
                <a:outerShdw blurRad="38100" dist="38100" dir="2700000" algn="tl">
                  <a:srgbClr val="000000">
                    <a:alpha val="43137"/>
                  </a:srgbClr>
                </a:outerShdw>
              </a:effectLst>
              <a:latin typeface="Arial" charset="0"/>
            </a:endParaRPr>
          </a:p>
          <a:p>
            <a:pPr>
              <a:buFontTx/>
              <a:buChar char="•"/>
              <a:defRPr/>
            </a:pPr>
            <a:endParaRPr lang="en-US" sz="3600" dirty="0">
              <a:solidFill>
                <a:srgbClr val="FFFF00"/>
              </a:solidFill>
              <a:latin typeface="Arial" charset="0"/>
            </a:endParaRPr>
          </a:p>
          <a:p>
            <a:pPr>
              <a:buFontTx/>
              <a:buChar char="•"/>
              <a:defRPr/>
            </a:pPr>
            <a:endParaRPr lang="en-US" sz="3600" dirty="0" smtClean="0">
              <a:solidFill>
                <a:srgbClr val="FFFF00"/>
              </a:solidFill>
              <a:effectLst>
                <a:outerShdw blurRad="38100" dist="38100" dir="2700000" algn="tl">
                  <a:srgbClr val="000000"/>
                </a:outerShdw>
              </a:effectLst>
              <a:latin typeface="Arial" charset="0"/>
            </a:endParaRPr>
          </a:p>
          <a:p>
            <a:pPr>
              <a:buFontTx/>
              <a:buChar char="•"/>
              <a:defRPr/>
            </a:pPr>
            <a:endParaRPr lang="en-US" sz="3600" dirty="0" smtClean="0">
              <a:effectLst>
                <a:outerShdw blurRad="38100" dist="38100" dir="2700000" algn="tl">
                  <a:srgbClr val="000000"/>
                </a:outerShdw>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346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346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346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0346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346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034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orb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113"/>
            <a:ext cx="79248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0" y="152400"/>
            <a:ext cx="9144001" cy="8858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a:defRPr/>
            </a:pPr>
            <a:r>
              <a:rPr lang="en-NZ" i="0" dirty="0" smtClean="0">
                <a:solidFill>
                  <a:srgbClr val="FFFF00"/>
                </a:solidFill>
                <a:latin typeface="Arial" charset="0"/>
              </a:rPr>
              <a:t>GPS: How </a:t>
            </a:r>
            <a:r>
              <a:rPr lang="en-NZ" i="0" dirty="0">
                <a:solidFill>
                  <a:srgbClr val="FFFF00"/>
                </a:solidFill>
                <a:latin typeface="Arial" charset="0"/>
              </a:rPr>
              <a:t>It </a:t>
            </a:r>
            <a:r>
              <a:rPr lang="en-NZ" i="0" dirty="0" smtClean="0">
                <a:solidFill>
                  <a:srgbClr val="FFFF00"/>
                </a:solidFill>
                <a:latin typeface="Arial" charset="0"/>
              </a:rPr>
              <a:t>Works</a:t>
            </a:r>
            <a:br>
              <a:rPr lang="en-NZ" i="0" dirty="0" smtClean="0">
                <a:solidFill>
                  <a:srgbClr val="FFFF00"/>
                </a:solidFill>
                <a:latin typeface="Arial" charset="0"/>
              </a:rPr>
            </a:br>
            <a:r>
              <a:rPr lang="en-NZ" sz="3200" i="0" dirty="0" smtClean="0">
                <a:solidFill>
                  <a:srgbClr val="FFFF00"/>
                </a:solidFill>
                <a:latin typeface="Arial" charset="0"/>
              </a:rPr>
              <a:t>Finding Distance by </a:t>
            </a:r>
            <a:r>
              <a:rPr lang="en-NZ" sz="3200" i="0" dirty="0">
                <a:solidFill>
                  <a:srgbClr val="FFFF00"/>
                </a:solidFill>
                <a:latin typeface="Arial" charset="0"/>
              </a:rPr>
              <a:t>Measuring Time</a:t>
            </a:r>
            <a:endParaRPr lang="en-US" sz="3200" i="0" dirty="0">
              <a:solidFill>
                <a:srgbClr val="FFFF00"/>
              </a:solidFill>
              <a:latin typeface="Arial" charset="0"/>
            </a:endParaRPr>
          </a:p>
        </p:txBody>
      </p:sp>
      <p:pic>
        <p:nvPicPr>
          <p:cNvPr id="184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0" y="1752600"/>
            <a:ext cx="5681663" cy="510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38325"/>
            <a:ext cx="21621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4245" name="Arc 5"/>
          <p:cNvSpPr>
            <a:spLocks/>
          </p:cNvSpPr>
          <p:nvPr/>
        </p:nvSpPr>
        <p:spPr bwMode="auto">
          <a:xfrm>
            <a:off x="1522413" y="3048000"/>
            <a:ext cx="4497387" cy="1066800"/>
          </a:xfrm>
          <a:custGeom>
            <a:avLst/>
            <a:gdLst>
              <a:gd name="T0" fmla="*/ 0 w 21608"/>
              <a:gd name="T1" fmla="*/ 0 h 21600"/>
              <a:gd name="T2" fmla="*/ 936064875 w 21608"/>
              <a:gd name="T3" fmla="*/ 52688067 h 21600"/>
              <a:gd name="T4" fmla="*/ 346545 w 21608"/>
              <a:gd name="T5" fmla="*/ 52688067 h 21600"/>
              <a:gd name="T6" fmla="*/ 0 60000 65536"/>
              <a:gd name="T7" fmla="*/ 0 60000 65536"/>
              <a:gd name="T8" fmla="*/ 0 60000 65536"/>
            </a:gdLst>
            <a:ahLst/>
            <a:cxnLst>
              <a:cxn ang="T6">
                <a:pos x="T0" y="T1"/>
              </a:cxn>
              <a:cxn ang="T7">
                <a:pos x="T2" y="T3"/>
              </a:cxn>
              <a:cxn ang="T8">
                <a:pos x="T4" y="T5"/>
              </a:cxn>
            </a:cxnLst>
            <a:rect l="0" t="0" r="r" b="b"/>
            <a:pathLst>
              <a:path w="21608" h="21600" fill="none" extrusionOk="0">
                <a:moveTo>
                  <a:pt x="0" y="0"/>
                </a:moveTo>
                <a:cubicBezTo>
                  <a:pt x="2" y="0"/>
                  <a:pt x="5" y="-1"/>
                  <a:pt x="8" y="0"/>
                </a:cubicBezTo>
                <a:cubicBezTo>
                  <a:pt x="11937" y="0"/>
                  <a:pt x="21608" y="9670"/>
                  <a:pt x="21608" y="21600"/>
                </a:cubicBezTo>
              </a:path>
              <a:path w="21608" h="21600" stroke="0" extrusionOk="0">
                <a:moveTo>
                  <a:pt x="0" y="0"/>
                </a:moveTo>
                <a:cubicBezTo>
                  <a:pt x="2" y="0"/>
                  <a:pt x="5" y="-1"/>
                  <a:pt x="8" y="0"/>
                </a:cubicBezTo>
                <a:cubicBezTo>
                  <a:pt x="11937" y="0"/>
                  <a:pt x="21608" y="9670"/>
                  <a:pt x="21608" y="21600"/>
                </a:cubicBezTo>
                <a:lnTo>
                  <a:pt x="8" y="21600"/>
                </a:lnTo>
                <a:lnTo>
                  <a:pt x="0" y="0"/>
                </a:lnTo>
                <a:close/>
              </a:path>
            </a:pathLst>
          </a:custGeom>
          <a:noFill/>
          <a:ln w="50800" cap="rnd">
            <a:solidFill>
              <a:srgbClr val="FFFF00"/>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246" name="Arc 6"/>
          <p:cNvSpPr>
            <a:spLocks/>
          </p:cNvSpPr>
          <p:nvPr/>
        </p:nvSpPr>
        <p:spPr bwMode="auto">
          <a:xfrm>
            <a:off x="1601788" y="3124200"/>
            <a:ext cx="4572000" cy="1066800"/>
          </a:xfrm>
          <a:custGeom>
            <a:avLst/>
            <a:gdLst>
              <a:gd name="T0" fmla="*/ 967740000 w 21600"/>
              <a:gd name="T1" fmla="*/ 52688067 h 21600"/>
              <a:gd name="T2" fmla="*/ 0 w 21600"/>
              <a:gd name="T3" fmla="*/ 0 h 21600"/>
              <a:gd name="T4" fmla="*/ 9677400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38100" cap="rnd">
            <a:solidFill>
              <a:srgbClr val="FFFF00"/>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39" name="TextBox 1"/>
          <p:cNvSpPr txBox="1">
            <a:spLocks noChangeArrowheads="1"/>
          </p:cNvSpPr>
          <p:nvPr/>
        </p:nvSpPr>
        <p:spPr bwMode="auto">
          <a:xfrm>
            <a:off x="0" y="4121150"/>
            <a:ext cx="34607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effectLst>
                  <a:outerShdw blurRad="38100" dist="38100" dir="2700000" algn="tl">
                    <a:srgbClr val="000000">
                      <a:alpha val="43137"/>
                    </a:srgbClr>
                  </a:outerShdw>
                </a:effectLst>
              </a:rPr>
              <a:t>When first turned on the GPS receiver synchronizes it’s internal clock with the first satellite it contacts, then downloads the satellite almanac.  </a:t>
            </a:r>
          </a:p>
          <a:p>
            <a:endParaRPr lang="en-US" altLang="en-US" dirty="0">
              <a:effectLst>
                <a:outerShdw blurRad="38100" dist="38100" dir="2700000" algn="tl">
                  <a:srgbClr val="000000">
                    <a:alpha val="43137"/>
                  </a:srgbClr>
                </a:outerShdw>
              </a:effectLst>
            </a:endParaRPr>
          </a:p>
          <a:p>
            <a:r>
              <a:rPr lang="en-US" altLang="en-US" dirty="0" smtClean="0">
                <a:effectLst>
                  <a:outerShdw blurRad="38100" dist="38100" dir="2700000" algn="tl">
                    <a:srgbClr val="000000">
                      <a:alpha val="43137"/>
                    </a:srgbClr>
                  </a:outerShdw>
                </a:effectLst>
              </a:rPr>
              <a:t>Satellites are in well defined, predictable orbits.</a:t>
            </a:r>
            <a:endParaRPr lang="en-US" altLang="en-US" dirty="0">
              <a:effectLst>
                <a:outerShdw blurRad="38100" dist="38100" dir="2700000" algn="tl">
                  <a:srgbClr val="000000">
                    <a:alpha val="43137"/>
                  </a:srgbClr>
                </a:outerShdw>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75">
                                          <p:stCondLst>
                                            <p:cond delay="0"/>
                                          </p:stCondLst>
                                        </p:cTn>
                                        <p:tgtEl>
                                          <p:spTgt spid="394245"/>
                                        </p:tgtEl>
                                        <p:attrNameLst>
                                          <p:attrName>style.visibility</p:attrName>
                                        </p:attrNameLst>
                                      </p:cBhvr>
                                      <p:to>
                                        <p:strVal val="visible"/>
                                      </p:to>
                                    </p:set>
                                  </p:childTnLst>
                                  <p:subTnLst>
                                    <p:animClr clrSpc="rgb" dir="cw">
                                      <p:cBhvr override="childStyle">
                                        <p:cTn dur="1" fill="hold" display="0" masterRel="nextClick" afterEffect="1"/>
                                        <p:tgtEl>
                                          <p:spTgt spid="394245"/>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grpId="0" nodeType="clickEffect">
                                  <p:stCondLst>
                                    <p:cond delay="0"/>
                                  </p:stCondLst>
                                  <p:childTnLst>
                                    <p:set>
                                      <p:cBhvr>
                                        <p:cTn id="10" dur="75">
                                          <p:stCondLst>
                                            <p:cond delay="0"/>
                                          </p:stCondLst>
                                        </p:cTn>
                                        <p:tgtEl>
                                          <p:spTgt spid="394246"/>
                                        </p:tgtEl>
                                        <p:attrNameLst>
                                          <p:attrName>style.visibility</p:attrName>
                                        </p:attrNameLst>
                                      </p:cBhvr>
                                      <p:to>
                                        <p:strVal val="visible"/>
                                      </p:to>
                                    </p:set>
                                  </p:childTnLst>
                                  <p:subTnLst>
                                    <p:animClr clrSpc="rgb" dir="cw">
                                      <p:cBhvr override="childStyle">
                                        <p:cTn dur="1" fill="hold" display="0" masterRel="nextClick" afterEffect="1"/>
                                        <p:tgtEl>
                                          <p:spTgt spid="394246"/>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5" grpId="0" animBg="1"/>
      <p:bldP spid="3942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42900" y="1460500"/>
            <a:ext cx="8458200" cy="49403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19459" name="Text Box 3"/>
          <p:cNvSpPr txBox="1">
            <a:spLocks noChangeArrowheads="1"/>
          </p:cNvSpPr>
          <p:nvPr/>
        </p:nvSpPr>
        <p:spPr bwMode="auto">
          <a:xfrm>
            <a:off x="3128963" y="3830638"/>
            <a:ext cx="361950" cy="519112"/>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a:solidFill>
                  <a:srgbClr val="FF0000"/>
                </a:solidFill>
                <a:latin typeface="Times New Roman" pitchFamily="18" charset="0"/>
              </a:rPr>
              <a:t>x</a:t>
            </a:r>
            <a:endParaRPr lang="en-US" altLang="en-US" sz="2400">
              <a:solidFill>
                <a:srgbClr val="FF0000"/>
              </a:solidFill>
              <a:latin typeface="Times New Roman" pitchFamily="18" charset="0"/>
            </a:endParaRPr>
          </a:p>
        </p:txBody>
      </p:sp>
      <p:sp>
        <p:nvSpPr>
          <p:cNvPr id="19460" name="Text Box 4"/>
          <p:cNvSpPr txBox="1">
            <a:spLocks noChangeArrowheads="1"/>
          </p:cNvSpPr>
          <p:nvPr/>
        </p:nvSpPr>
        <p:spPr bwMode="auto">
          <a:xfrm>
            <a:off x="1922463" y="2913063"/>
            <a:ext cx="392112" cy="4572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a:solidFill>
                  <a:srgbClr val="010000"/>
                </a:solidFill>
                <a:latin typeface="Tahoma" pitchFamily="34" charset="0"/>
              </a:rPr>
              <a:t>A</a:t>
            </a:r>
            <a:endParaRPr lang="en-US" altLang="en-US" sz="2400">
              <a:solidFill>
                <a:srgbClr val="010000"/>
              </a:solidFill>
              <a:latin typeface="Times New Roman" pitchFamily="18" charset="0"/>
            </a:endParaRPr>
          </a:p>
        </p:txBody>
      </p:sp>
      <p:sp>
        <p:nvSpPr>
          <p:cNvPr id="19461" name="Text Box 5"/>
          <p:cNvSpPr txBox="1">
            <a:spLocks noChangeArrowheads="1"/>
          </p:cNvSpPr>
          <p:nvPr/>
        </p:nvSpPr>
        <p:spPr bwMode="auto">
          <a:xfrm>
            <a:off x="4551363" y="3135313"/>
            <a:ext cx="393700" cy="4572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b="1">
                <a:solidFill>
                  <a:srgbClr val="010000"/>
                </a:solidFill>
                <a:latin typeface="Tahoma" pitchFamily="34" charset="0"/>
              </a:rPr>
              <a:t>B</a:t>
            </a:r>
            <a:endParaRPr lang="en-US" altLang="en-US" sz="2400" b="1">
              <a:solidFill>
                <a:srgbClr val="010000"/>
              </a:solidFill>
              <a:latin typeface="Times New Roman" pitchFamily="18" charset="0"/>
            </a:endParaRPr>
          </a:p>
        </p:txBody>
      </p:sp>
      <p:sp>
        <p:nvSpPr>
          <p:cNvPr id="19462" name="Line 6"/>
          <p:cNvSpPr>
            <a:spLocks noChangeShapeType="1"/>
          </p:cNvSpPr>
          <p:nvPr/>
        </p:nvSpPr>
        <p:spPr bwMode="auto">
          <a:xfrm>
            <a:off x="2324100" y="3289300"/>
            <a:ext cx="914400" cy="762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3" name="Line 7"/>
          <p:cNvSpPr>
            <a:spLocks noChangeShapeType="1"/>
          </p:cNvSpPr>
          <p:nvPr/>
        </p:nvSpPr>
        <p:spPr bwMode="auto">
          <a:xfrm flipH="1">
            <a:off x="3390900" y="3441700"/>
            <a:ext cx="1219200" cy="660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4" name="Oval 8"/>
          <p:cNvSpPr>
            <a:spLocks noChangeArrowheads="1"/>
          </p:cNvSpPr>
          <p:nvPr/>
        </p:nvSpPr>
        <p:spPr bwMode="auto">
          <a:xfrm>
            <a:off x="3086100" y="1917700"/>
            <a:ext cx="3171825" cy="2921000"/>
          </a:xfrm>
          <a:prstGeom prst="ellipse">
            <a:avLst/>
          </a:prstGeom>
          <a:noFill/>
          <a:ln w="12700" cap="rnd">
            <a:solidFill>
              <a:srgbClr val="0000FF"/>
            </a:solidFill>
            <a:prstDash val="sysDot"/>
            <a:round/>
            <a:headEnd/>
            <a:tailEnd/>
          </a:ln>
          <a:effectLst/>
          <a:extLst>
            <a:ext uri="{909E8E84-426E-40DD-AFC4-6F175D3DCCD1}">
              <a14:hiddenFill xmlns:a14="http://schemas.microsoft.com/office/drawing/2010/main">
                <a:solidFill>
                  <a:srgbClr val="00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19465" name="Oval 9"/>
          <p:cNvSpPr>
            <a:spLocks noChangeArrowheads="1"/>
          </p:cNvSpPr>
          <p:nvPr/>
        </p:nvSpPr>
        <p:spPr bwMode="auto">
          <a:xfrm>
            <a:off x="495300" y="1689100"/>
            <a:ext cx="3171825" cy="2921000"/>
          </a:xfrm>
          <a:prstGeom prst="ellipse">
            <a:avLst/>
          </a:prstGeom>
          <a:noFill/>
          <a:ln w="12700" cap="rnd">
            <a:solidFill>
              <a:srgbClr val="0000FF"/>
            </a:solidFill>
            <a:prstDash val="sysDot"/>
            <a:round/>
            <a:headEnd/>
            <a:tailEnd/>
          </a:ln>
          <a:effectLst/>
          <a:extLst>
            <a:ext uri="{909E8E84-426E-40DD-AFC4-6F175D3DCCD1}">
              <a14:hiddenFill xmlns:a14="http://schemas.microsoft.com/office/drawing/2010/main">
                <a:solidFill>
                  <a:srgbClr val="00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19466" name="Text Box 10"/>
          <p:cNvSpPr txBox="1">
            <a:spLocks noChangeArrowheads="1"/>
          </p:cNvSpPr>
          <p:nvPr/>
        </p:nvSpPr>
        <p:spPr bwMode="auto">
          <a:xfrm>
            <a:off x="3303588" y="2087563"/>
            <a:ext cx="382587" cy="519112"/>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a:solidFill>
                  <a:srgbClr val="FF0000"/>
                </a:solidFill>
                <a:latin typeface="Times New Roman" pitchFamily="18" charset="0"/>
              </a:rPr>
              <a:t>u</a:t>
            </a:r>
            <a:endParaRPr lang="en-US" altLang="en-US" sz="2400">
              <a:solidFill>
                <a:srgbClr val="FF0000"/>
              </a:solidFill>
              <a:latin typeface="Times New Roman" pitchFamily="18" charset="0"/>
            </a:endParaRPr>
          </a:p>
        </p:txBody>
      </p:sp>
      <p:sp>
        <p:nvSpPr>
          <p:cNvPr id="19467" name="Text Box 11"/>
          <p:cNvSpPr txBox="1">
            <a:spLocks noChangeArrowheads="1"/>
          </p:cNvSpPr>
          <p:nvPr/>
        </p:nvSpPr>
        <p:spPr bwMode="auto">
          <a:xfrm>
            <a:off x="4616450" y="5003800"/>
            <a:ext cx="1346200" cy="3048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a:solidFill>
                  <a:srgbClr val="000000"/>
                </a:solidFill>
                <a:latin typeface="Tahoma" pitchFamily="34" charset="0"/>
              </a:rPr>
              <a:t>4:00 p.m.</a:t>
            </a:r>
            <a:r>
              <a:rPr lang="en-US" altLang="en-US" sz="1400" b="1">
                <a:solidFill>
                  <a:srgbClr val="000000"/>
                </a:solidFill>
                <a:latin typeface="Tahoma" pitchFamily="34" charset="0"/>
              </a:rPr>
              <a:t>  &gt;&gt;</a:t>
            </a:r>
            <a:endParaRPr lang="en-US" altLang="en-US" sz="1600" b="1">
              <a:solidFill>
                <a:srgbClr val="000000"/>
              </a:solidFill>
              <a:latin typeface="Times New Roman" pitchFamily="18" charset="0"/>
            </a:endParaRPr>
          </a:p>
        </p:txBody>
      </p:sp>
      <p:sp>
        <p:nvSpPr>
          <p:cNvPr id="19468" name="Text Box 12"/>
          <p:cNvSpPr txBox="1">
            <a:spLocks noChangeArrowheads="1"/>
          </p:cNvSpPr>
          <p:nvPr/>
        </p:nvSpPr>
        <p:spPr bwMode="auto">
          <a:xfrm>
            <a:off x="6819900" y="5003800"/>
            <a:ext cx="1947863" cy="517525"/>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a:solidFill>
                  <a:srgbClr val="000000"/>
                </a:solidFill>
                <a:latin typeface="Tahoma" pitchFamily="34" charset="0"/>
              </a:rPr>
              <a:t>&lt;&lt; </a:t>
            </a:r>
            <a:r>
              <a:rPr lang="en-US" altLang="en-US" sz="1400">
                <a:solidFill>
                  <a:srgbClr val="000000"/>
                </a:solidFill>
                <a:latin typeface="Tahoma" pitchFamily="34" charset="0"/>
              </a:rPr>
              <a:t>7/100 of a second</a:t>
            </a:r>
          </a:p>
          <a:p>
            <a:pPr algn="ctr"/>
            <a:r>
              <a:rPr lang="en-US" altLang="en-US" sz="1400">
                <a:solidFill>
                  <a:srgbClr val="000000"/>
                </a:solidFill>
                <a:latin typeface="Tahoma" pitchFamily="34" charset="0"/>
              </a:rPr>
              <a:t>  after 4:00 p.m. </a:t>
            </a:r>
          </a:p>
        </p:txBody>
      </p:sp>
      <p:sp>
        <p:nvSpPr>
          <p:cNvPr id="19469" name="Text Box 13"/>
          <p:cNvSpPr txBox="1">
            <a:spLocks noChangeArrowheads="1"/>
          </p:cNvSpPr>
          <p:nvPr/>
        </p:nvSpPr>
        <p:spPr bwMode="auto">
          <a:xfrm>
            <a:off x="5732463" y="5613400"/>
            <a:ext cx="3035300" cy="3048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a:solidFill>
                  <a:srgbClr val="000000"/>
                </a:solidFill>
                <a:latin typeface="Times New Roman" pitchFamily="18" charset="0"/>
              </a:rPr>
              <a:t>G J K E T Y U O W V W T D H K …</a:t>
            </a:r>
            <a:endParaRPr lang="en-US" altLang="en-US" sz="2400">
              <a:solidFill>
                <a:srgbClr val="000000"/>
              </a:solidFill>
              <a:latin typeface="Times New Roman" pitchFamily="18" charset="0"/>
            </a:endParaRPr>
          </a:p>
        </p:txBody>
      </p:sp>
      <p:sp>
        <p:nvSpPr>
          <p:cNvPr id="19470" name="Text Box 14"/>
          <p:cNvSpPr txBox="1">
            <a:spLocks noChangeArrowheads="1"/>
          </p:cNvSpPr>
          <p:nvPr/>
        </p:nvSpPr>
        <p:spPr bwMode="auto">
          <a:xfrm>
            <a:off x="6683375" y="5969000"/>
            <a:ext cx="1938338" cy="304800"/>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1400" b="1">
                <a:solidFill>
                  <a:srgbClr val="000000"/>
                </a:solidFill>
                <a:latin typeface="Times New Roman" pitchFamily="18" charset="0"/>
              </a:rPr>
              <a:t>G J K E T Y U O W ... </a:t>
            </a:r>
            <a:endParaRPr lang="en-US" altLang="en-US" sz="2400">
              <a:solidFill>
                <a:srgbClr val="000000"/>
              </a:solidFill>
              <a:latin typeface="Times New Roman" pitchFamily="18" charset="0"/>
            </a:endParaRPr>
          </a:p>
        </p:txBody>
      </p:sp>
      <p:sp>
        <p:nvSpPr>
          <p:cNvPr id="19471" name="Text Box 15"/>
          <p:cNvSpPr txBox="1">
            <a:spLocks noChangeArrowheads="1"/>
          </p:cNvSpPr>
          <p:nvPr/>
        </p:nvSpPr>
        <p:spPr bwMode="auto">
          <a:xfrm>
            <a:off x="4500563" y="5537200"/>
            <a:ext cx="1262062" cy="366713"/>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a:solidFill>
                  <a:srgbClr val="010000"/>
                </a:solidFill>
                <a:latin typeface="Tahoma" pitchFamily="34" charset="0"/>
              </a:rPr>
              <a:t>Receiver:</a:t>
            </a:r>
          </a:p>
        </p:txBody>
      </p:sp>
      <p:sp>
        <p:nvSpPr>
          <p:cNvPr id="19472" name="Line 16"/>
          <p:cNvSpPr>
            <a:spLocks noChangeShapeType="1"/>
          </p:cNvSpPr>
          <p:nvPr/>
        </p:nvSpPr>
        <p:spPr bwMode="auto">
          <a:xfrm>
            <a:off x="5895975" y="5194300"/>
            <a:ext cx="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3" name="Line 17"/>
          <p:cNvSpPr>
            <a:spLocks noChangeShapeType="1"/>
          </p:cNvSpPr>
          <p:nvPr/>
        </p:nvSpPr>
        <p:spPr bwMode="auto">
          <a:xfrm>
            <a:off x="6845300" y="5194300"/>
            <a:ext cx="0" cy="4572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74" name="Text Box 18"/>
          <p:cNvSpPr txBox="1">
            <a:spLocks noChangeArrowheads="1"/>
          </p:cNvSpPr>
          <p:nvPr/>
        </p:nvSpPr>
        <p:spPr bwMode="auto">
          <a:xfrm>
            <a:off x="4498975" y="5918200"/>
            <a:ext cx="1216025" cy="366713"/>
          </a:xfrm>
          <a:prstGeom prst="rect">
            <a:avLst/>
          </a:prstGeom>
          <a:noFill/>
          <a:ln>
            <a:noFill/>
          </a:ln>
          <a:effectLst/>
          <a:extLst>
            <a:ext uri="{909E8E84-426E-40DD-AFC4-6F175D3DCCD1}">
              <a14:hiddenFill xmlns:a14="http://schemas.microsoft.com/office/drawing/2010/main">
                <a:solidFill>
                  <a:srgbClr val="0066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a:solidFill>
                  <a:srgbClr val="010000"/>
                </a:solidFill>
                <a:latin typeface="Tahoma" pitchFamily="34" charset="0"/>
              </a:rPr>
              <a:t>Satellite:</a:t>
            </a:r>
          </a:p>
        </p:txBody>
      </p:sp>
      <p:sp>
        <p:nvSpPr>
          <p:cNvPr id="19475" name="Text Box 19"/>
          <p:cNvSpPr txBox="1">
            <a:spLocks noChangeArrowheads="1"/>
          </p:cNvSpPr>
          <p:nvPr/>
        </p:nvSpPr>
        <p:spPr bwMode="auto">
          <a:xfrm>
            <a:off x="6667500" y="35941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000">
                <a:solidFill>
                  <a:srgbClr val="0000FF"/>
                </a:solidFill>
              </a:rPr>
              <a:t>GPS Satellite</a:t>
            </a:r>
            <a:endParaRPr lang="en-US" altLang="en-US" sz="2000">
              <a:solidFill>
                <a:schemeClr val="bg2"/>
              </a:solidFill>
            </a:endParaRPr>
          </a:p>
        </p:txBody>
      </p:sp>
      <p:sp>
        <p:nvSpPr>
          <p:cNvPr id="19476" name="AutoShape 20"/>
          <p:cNvSpPr>
            <a:spLocks/>
          </p:cNvSpPr>
          <p:nvPr/>
        </p:nvSpPr>
        <p:spPr bwMode="auto">
          <a:xfrm>
            <a:off x="4254500" y="5626100"/>
            <a:ext cx="203200" cy="571500"/>
          </a:xfrm>
          <a:prstGeom prst="leftBrace">
            <a:avLst>
              <a:gd name="adj1" fmla="val 23437"/>
              <a:gd name="adj2" fmla="val 50000"/>
            </a:avLst>
          </a:prstGeom>
          <a:noFill/>
          <a:ln w="28575">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96309" name="Text Box 21"/>
          <p:cNvSpPr txBox="1">
            <a:spLocks noChangeArrowheads="1"/>
          </p:cNvSpPr>
          <p:nvPr/>
        </p:nvSpPr>
        <p:spPr bwMode="auto">
          <a:xfrm>
            <a:off x="2400300" y="5778500"/>
            <a:ext cx="1836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r">
              <a:spcBef>
                <a:spcPct val="50000"/>
              </a:spcBef>
              <a:defRPr/>
            </a:pPr>
            <a:r>
              <a:rPr lang="en-US" sz="1200" b="1">
                <a:solidFill>
                  <a:srgbClr val="000000"/>
                </a:solidFill>
                <a:latin typeface="Tahoma" pitchFamily="34" charset="0"/>
              </a:rPr>
              <a:t>Clocks synchronized</a:t>
            </a:r>
            <a:endParaRPr lang="en-US" sz="2400" b="1">
              <a:solidFill>
                <a:srgbClr val="000000"/>
              </a:solidFill>
              <a:effectLst>
                <a:outerShdw blurRad="38100" dist="38100" dir="2700000" algn="tl">
                  <a:srgbClr val="FFFFFF"/>
                </a:outerShdw>
              </a:effectLst>
              <a:latin typeface="Times New Roman" pitchFamily="18" charset="0"/>
            </a:endParaRPr>
          </a:p>
        </p:txBody>
      </p:sp>
      <p:pic>
        <p:nvPicPr>
          <p:cNvPr id="19478" name="Picture 22" descr="http://www.disasterrelief.org/Disasters/010717GPS/Images/satellite.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743700" y="1689100"/>
            <a:ext cx="1773238"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311" name="Rectangle 23"/>
          <p:cNvSpPr>
            <a:spLocks noChangeArrowheads="1"/>
          </p:cNvSpPr>
          <p:nvPr/>
        </p:nvSpPr>
        <p:spPr bwMode="auto">
          <a:xfrm>
            <a:off x="838200" y="63500"/>
            <a:ext cx="60960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lstStyle/>
          <a:p>
            <a:pPr>
              <a:defRPr/>
            </a:pPr>
            <a:endParaRPr lang="en-US" sz="4400" i="1">
              <a:solidFill>
                <a:schemeClr val="tx2"/>
              </a:solidFill>
              <a:effectLst>
                <a:outerShdw blurRad="38100" dist="38100" dir="2700000" algn="tl">
                  <a:srgbClr val="000000"/>
                </a:outerShdw>
              </a:effectLst>
              <a:latin typeface="Times New Roman" pitchFamily="18" charset="0"/>
            </a:endParaRPr>
          </a:p>
        </p:txBody>
      </p:sp>
      <p:sp>
        <p:nvSpPr>
          <p:cNvPr id="396312" name="Rectangle 24"/>
          <p:cNvSpPr>
            <a:spLocks noGrp="1" noChangeArrowheads="1"/>
          </p:cNvSpPr>
          <p:nvPr>
            <p:ph type="title"/>
          </p:nvPr>
        </p:nvSpPr>
        <p:spPr bwMode="auto">
          <a:xfrm>
            <a:off x="0" y="0"/>
            <a:ext cx="9144000" cy="1089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NZ" i="0" dirty="0">
                <a:solidFill>
                  <a:srgbClr val="FFFF00"/>
                </a:solidFill>
                <a:latin typeface="Arial" charset="0"/>
              </a:rPr>
              <a:t>GPS: Finding Distance</a:t>
            </a:r>
            <a:br>
              <a:rPr lang="en-NZ" i="0" dirty="0">
                <a:solidFill>
                  <a:srgbClr val="FFFF00"/>
                </a:solidFill>
                <a:latin typeface="Arial" charset="0"/>
              </a:rPr>
            </a:br>
            <a:r>
              <a:rPr lang="en-NZ" i="0" dirty="0">
                <a:solidFill>
                  <a:srgbClr val="FFFF00"/>
                </a:solidFill>
                <a:latin typeface="Arial" charset="0"/>
              </a:rPr>
              <a:t>by Measuring Time</a:t>
            </a:r>
            <a:endParaRPr lang="en-US" i="0" dirty="0">
              <a:solidFill>
                <a:srgbClr val="FFFF00"/>
              </a:solidFill>
              <a:latin typeface="Arial" charset="0"/>
            </a:endParaRPr>
          </a:p>
        </p:txBody>
      </p:sp>
      <p:sp>
        <p:nvSpPr>
          <p:cNvPr id="396313" name="Text Box 25"/>
          <p:cNvSpPr txBox="1">
            <a:spLocks noChangeArrowheads="1"/>
          </p:cNvSpPr>
          <p:nvPr/>
        </p:nvSpPr>
        <p:spPr bwMode="auto">
          <a:xfrm>
            <a:off x="228600" y="6521450"/>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endParaRPr lang="en-US" sz="16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2929747422"/>
      </p:ext>
    </p:extLst>
  </p:cSld>
  <p:clrMapOvr>
    <a:masterClrMapping/>
  </p:clrMapOvr>
  <p:transition>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i="0" dirty="0" smtClean="0">
                <a:effectLst>
                  <a:outerShdw blurRad="38100" dist="38100" dir="2700000" algn="tl">
                    <a:srgbClr val="000000">
                      <a:alpha val="43137"/>
                    </a:srgbClr>
                  </a:outerShdw>
                </a:effectLst>
                <a:latin typeface="Arial" charset="0"/>
              </a:rPr>
              <a:t>What I Will Cover</a:t>
            </a:r>
          </a:p>
        </p:txBody>
      </p:sp>
      <p:sp>
        <p:nvSpPr>
          <p:cNvPr id="2051" name="Rectangle 3"/>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dirty="0" smtClean="0">
                <a:solidFill>
                  <a:schemeClr val="hlink"/>
                </a:solidFill>
                <a:latin typeface="Arial" charset="0"/>
              </a:rPr>
              <a:t>Geographic Information Systems 	</a:t>
            </a:r>
          </a:p>
          <a:p>
            <a:pPr lvl="1"/>
            <a:r>
              <a:rPr lang="en-US" altLang="en-US" sz="2400" dirty="0" smtClean="0">
                <a:solidFill>
                  <a:schemeClr val="hlink"/>
                </a:solidFill>
                <a:latin typeface="Arial" charset="0"/>
              </a:rPr>
              <a:t>Basic Concepts &amp; examples</a:t>
            </a:r>
          </a:p>
          <a:p>
            <a:r>
              <a:rPr lang="en-US" altLang="en-US" dirty="0" smtClean="0">
                <a:solidFill>
                  <a:schemeClr val="hlink"/>
                </a:solidFill>
                <a:latin typeface="Arial" charset="0"/>
              </a:rPr>
              <a:t>Global Positioning Systems</a:t>
            </a:r>
          </a:p>
          <a:p>
            <a:pPr lvl="1"/>
            <a:r>
              <a:rPr lang="en-US" altLang="en-US" sz="2400" dirty="0" smtClean="0">
                <a:solidFill>
                  <a:schemeClr val="hlink"/>
                </a:solidFill>
                <a:latin typeface="Arial" charset="0"/>
              </a:rPr>
              <a:t>Basic Concepts</a:t>
            </a:r>
          </a:p>
          <a:p>
            <a:r>
              <a:rPr lang="en-US" altLang="en-US" dirty="0" smtClean="0">
                <a:solidFill>
                  <a:schemeClr val="hlink"/>
                </a:solidFill>
                <a:latin typeface="Arial" charset="0"/>
              </a:rPr>
              <a:t>Remote Sensing	</a:t>
            </a:r>
          </a:p>
          <a:p>
            <a:pPr lvl="1"/>
            <a:r>
              <a:rPr lang="en-US" altLang="en-US" sz="2400" dirty="0" smtClean="0">
                <a:solidFill>
                  <a:schemeClr val="hlink"/>
                </a:solidFill>
                <a:latin typeface="Arial" charset="0"/>
              </a:rPr>
              <a:t>Examples</a:t>
            </a:r>
          </a:p>
          <a:p>
            <a:r>
              <a:rPr lang="en-US" altLang="en-US" dirty="0" smtClean="0">
                <a:solidFill>
                  <a:schemeClr val="hlink"/>
                </a:solidFill>
                <a:latin typeface="Arial" charset="0"/>
              </a:rPr>
              <a:t>Information Dissemination – ERMA Southwest</a:t>
            </a:r>
          </a:p>
          <a:p>
            <a:pPr lvl="1"/>
            <a:r>
              <a:rPr lang="en-US" altLang="en-US" sz="2400" dirty="0" smtClean="0">
                <a:solidFill>
                  <a:schemeClr val="hlink"/>
                </a:solidFill>
                <a:latin typeface="Arial" charset="0"/>
              </a:rPr>
              <a:t>Template for a National Common Operating Picture (COP)</a:t>
            </a:r>
          </a:p>
          <a:p>
            <a:pPr lvl="1"/>
            <a:endParaRPr lang="en-US" altLang="en-US" sz="2400" dirty="0" smtClean="0">
              <a:latin typeface="Arial" charset="0"/>
            </a:endParaRPr>
          </a:p>
          <a:p>
            <a:pPr lvl="1"/>
            <a:endParaRPr lang="en-US" altLang="en-US" sz="2400" dirty="0" smtClean="0"/>
          </a:p>
          <a:p>
            <a:pPr lvl="1"/>
            <a:endParaRPr lang="en-US" altLang="en-US" sz="2400" dirty="0" smtClean="0"/>
          </a:p>
          <a:p>
            <a:pPr lvl="1"/>
            <a:endParaRPr lang="en-US" altLang="en-US" sz="240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xEl>
                                              <p:pRg st="2" end="2"/>
                                            </p:txEl>
                                          </p:spTgt>
                                        </p:tgtEl>
                                        <p:attrNameLst>
                                          <p:attrName>style.visibility</p:attrName>
                                        </p:attrNameLst>
                                      </p:cBhvr>
                                      <p:to>
                                        <p:strVal val="visible"/>
                                      </p:to>
                                    </p:set>
                                    <p:animEffect transition="in" filter="fade">
                                      <p:cBhvr>
                                        <p:cTn id="7" dur="500"/>
                                        <p:tgtEl>
                                          <p:spTgt spid="205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xEl>
                                              <p:pRg st="3" end="3"/>
                                            </p:txEl>
                                          </p:spTgt>
                                        </p:tgtEl>
                                        <p:attrNameLst>
                                          <p:attrName>style.visibility</p:attrName>
                                        </p:attrNameLst>
                                      </p:cBhvr>
                                      <p:to>
                                        <p:strVal val="visible"/>
                                      </p:to>
                                    </p:set>
                                    <p:animEffect transition="in" filter="fade">
                                      <p:cBhvr>
                                        <p:cTn id="10" dur="500"/>
                                        <p:tgtEl>
                                          <p:spTgt spid="205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1">
                                            <p:txEl>
                                              <p:pRg st="4" end="4"/>
                                            </p:txEl>
                                          </p:spTgt>
                                        </p:tgtEl>
                                        <p:attrNameLst>
                                          <p:attrName>style.visibility</p:attrName>
                                        </p:attrNameLst>
                                      </p:cBhvr>
                                      <p:to>
                                        <p:strVal val="visible"/>
                                      </p:to>
                                    </p:set>
                                    <p:animEffect transition="in" filter="fade">
                                      <p:cBhvr>
                                        <p:cTn id="15" dur="500"/>
                                        <p:tgtEl>
                                          <p:spTgt spid="2051">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xEl>
                                              <p:pRg st="5" end="5"/>
                                            </p:txEl>
                                          </p:spTgt>
                                        </p:tgtEl>
                                        <p:attrNameLst>
                                          <p:attrName>style.visibility</p:attrName>
                                        </p:attrNameLst>
                                      </p:cBhvr>
                                      <p:to>
                                        <p:strVal val="visible"/>
                                      </p:to>
                                    </p:set>
                                    <p:animEffect transition="in" filter="fade">
                                      <p:cBhvr>
                                        <p:cTn id="18" dur="500"/>
                                        <p:tgtEl>
                                          <p:spTgt spid="205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1">
                                            <p:txEl>
                                              <p:pRg st="6" end="6"/>
                                            </p:txEl>
                                          </p:spTgt>
                                        </p:tgtEl>
                                        <p:attrNameLst>
                                          <p:attrName>style.visibility</p:attrName>
                                        </p:attrNameLst>
                                      </p:cBhvr>
                                      <p:to>
                                        <p:strVal val="visible"/>
                                      </p:to>
                                    </p:set>
                                    <p:animEffect transition="in" filter="fade">
                                      <p:cBhvr>
                                        <p:cTn id="23" dur="500"/>
                                        <p:tgtEl>
                                          <p:spTgt spid="2051">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51">
                                            <p:txEl>
                                              <p:pRg st="7" end="7"/>
                                            </p:txEl>
                                          </p:spTgt>
                                        </p:tgtEl>
                                        <p:attrNameLst>
                                          <p:attrName>style.visibility</p:attrName>
                                        </p:attrNameLst>
                                      </p:cBhvr>
                                      <p:to>
                                        <p:strVal val="visible"/>
                                      </p:to>
                                    </p:set>
                                    <p:animEffect transition="in" filter="fade">
                                      <p:cBhvr>
                                        <p:cTn id="26" dur="500"/>
                                        <p:tgtEl>
                                          <p:spTgt spid="20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42900" y="1460500"/>
            <a:ext cx="8458200" cy="49403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pic>
        <p:nvPicPr>
          <p:cNvPr id="20483" name="Picture 3" descr="dist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488" y="2987675"/>
            <a:ext cx="42481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6" name="Text Box 4"/>
          <p:cNvSpPr txBox="1">
            <a:spLocks noChangeArrowheads="1"/>
          </p:cNvSpPr>
          <p:nvPr/>
        </p:nvSpPr>
        <p:spPr bwMode="auto">
          <a:xfrm>
            <a:off x="1208088" y="1995488"/>
            <a:ext cx="26431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10000"/>
                </a:solidFill>
                <a:effectLst>
                  <a:outerShdw blurRad="38100" dist="38100" dir="2700000" algn="tl">
                    <a:srgbClr val="FFFFFF"/>
                  </a:outerShdw>
                </a:effectLst>
                <a:latin typeface="Tahoma" pitchFamily="34" charset="0"/>
              </a:rPr>
              <a:t>Given 1 satellite …  </a:t>
            </a:r>
          </a:p>
        </p:txBody>
      </p:sp>
      <p:pic>
        <p:nvPicPr>
          <p:cNvPr id="20485" name="Picture 5" descr="sat_dist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286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6"/>
          <p:cNvSpPr>
            <a:spLocks noChangeArrowheads="1"/>
          </p:cNvSpPr>
          <p:nvPr/>
        </p:nvSpPr>
        <p:spPr bwMode="auto">
          <a:xfrm>
            <a:off x="7086600" y="2971800"/>
            <a:ext cx="685800" cy="3352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grpSp>
        <p:nvGrpSpPr>
          <p:cNvPr id="397319" name="Group 7"/>
          <p:cNvGrpSpPr>
            <a:grpSpLocks/>
          </p:cNvGrpSpPr>
          <p:nvPr/>
        </p:nvGrpSpPr>
        <p:grpSpPr bwMode="auto">
          <a:xfrm>
            <a:off x="1220788" y="1995488"/>
            <a:ext cx="6424612" cy="4419600"/>
            <a:chOff x="1152" y="1344"/>
            <a:chExt cx="4047" cy="2784"/>
          </a:xfrm>
        </p:grpSpPr>
        <p:pic>
          <p:nvPicPr>
            <p:cNvPr id="20490" name="Picture 8" descr="dist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2021"/>
              <a:ext cx="2676" cy="19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7321" name="Text Box 9"/>
            <p:cNvSpPr txBox="1">
              <a:spLocks noChangeArrowheads="1"/>
            </p:cNvSpPr>
            <p:nvPr/>
          </p:nvSpPr>
          <p:spPr bwMode="auto">
            <a:xfrm>
              <a:off x="1152" y="1344"/>
              <a:ext cx="4047" cy="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10000"/>
                  </a:solidFill>
                  <a:effectLst>
                    <a:outerShdw blurRad="38100" dist="38100" dir="2700000" algn="tl">
                      <a:srgbClr val="C0C0C0"/>
                    </a:outerShdw>
                  </a:effectLst>
                  <a:latin typeface="Tahoma" pitchFamily="34" charset="0"/>
                </a:rPr>
                <a:t>We can locate our position on the surface of a sphere</a:t>
              </a:r>
            </a:p>
          </p:txBody>
        </p:sp>
        <p:sp>
          <p:nvSpPr>
            <p:cNvPr id="20492" name="Rectangle 10"/>
            <p:cNvSpPr>
              <a:spLocks noChangeArrowheads="1"/>
            </p:cNvSpPr>
            <p:nvPr/>
          </p:nvSpPr>
          <p:spPr bwMode="auto">
            <a:xfrm>
              <a:off x="1728" y="1920"/>
              <a:ext cx="336" cy="22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grpSp>
      <p:sp>
        <p:nvSpPr>
          <p:cNvPr id="20488" name="Rectangle 11"/>
          <p:cNvSpPr>
            <a:spLocks noChangeArrowheads="1"/>
          </p:cNvSpPr>
          <p:nvPr/>
        </p:nvSpPr>
        <p:spPr bwMode="auto">
          <a:xfrm>
            <a:off x="6477000" y="2819400"/>
            <a:ext cx="609600" cy="3429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97324" name="Rectangle 12"/>
          <p:cNvSpPr>
            <a:spLocks noGrp="1" noChangeArrowheads="1"/>
          </p:cNvSpPr>
          <p:nvPr>
            <p:ph type="title"/>
          </p:nvPr>
        </p:nvSpPr>
        <p:spPr bwMode="auto">
          <a:xfrm>
            <a:off x="0" y="0"/>
            <a:ext cx="5207000" cy="7239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a:defRPr/>
            </a:pPr>
            <a:r>
              <a:rPr lang="en-NZ" i="0" dirty="0">
                <a:solidFill>
                  <a:srgbClr val="FFFF00"/>
                </a:solidFill>
                <a:latin typeface="Arial" charset="0"/>
              </a:rPr>
              <a:t>Satellite Location</a:t>
            </a:r>
            <a:endParaRPr lang="en-US" i="0" dirty="0">
              <a:solidFill>
                <a:srgbClr val="FFFF00"/>
              </a:solidFill>
              <a:latin typeface="Arial" charset="0"/>
            </a:endParaRPr>
          </a:p>
        </p:txBody>
      </p:sp>
    </p:spTree>
    <p:extLst>
      <p:ext uri="{BB962C8B-B14F-4D97-AF65-F5344CB8AC3E}">
        <p14:creationId xmlns:p14="http://schemas.microsoft.com/office/powerpoint/2010/main" val="3374493169"/>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7319"/>
                                        </p:tgtEl>
                                        <p:attrNameLst>
                                          <p:attrName>style.visibility</p:attrName>
                                        </p:attrNameLst>
                                      </p:cBhvr>
                                      <p:to>
                                        <p:strVal val="visible"/>
                                      </p:to>
                                    </p:set>
                                    <p:animEffect transition="in" filter="dissolve">
                                      <p:cBhvr>
                                        <p:cTn id="7" dur="500"/>
                                        <p:tgtEl>
                                          <p:spTgt spid="397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42900" y="1460500"/>
            <a:ext cx="8458200" cy="49403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98339" name="Text Box 3"/>
          <p:cNvSpPr txBox="1">
            <a:spLocks noChangeArrowheads="1"/>
          </p:cNvSpPr>
          <p:nvPr/>
        </p:nvSpPr>
        <p:spPr bwMode="auto">
          <a:xfrm>
            <a:off x="1219200" y="1973263"/>
            <a:ext cx="2755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10000"/>
                </a:solidFill>
                <a:effectLst>
                  <a:outerShdw blurRad="38100" dist="38100" dir="2700000" algn="tl">
                    <a:srgbClr val="FFFFFF"/>
                  </a:outerShdw>
                </a:effectLst>
                <a:latin typeface="Tahoma" pitchFamily="34" charset="0"/>
              </a:rPr>
              <a:t>Given 2 satellites …  </a:t>
            </a:r>
          </a:p>
        </p:txBody>
      </p:sp>
      <p:pic>
        <p:nvPicPr>
          <p:cNvPr id="21508" name="Picture 4" descr="dis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0"/>
            <a:ext cx="42481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sat_dis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228600"/>
            <a:ext cx="254793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8342" name="Group 6"/>
          <p:cNvGrpSpPr>
            <a:grpSpLocks/>
          </p:cNvGrpSpPr>
          <p:nvPr/>
        </p:nvGrpSpPr>
        <p:grpSpPr bwMode="auto">
          <a:xfrm>
            <a:off x="1219200" y="1981200"/>
            <a:ext cx="7318375" cy="4267200"/>
            <a:chOff x="768" y="1248"/>
            <a:chExt cx="4610" cy="2688"/>
          </a:xfrm>
        </p:grpSpPr>
        <p:pic>
          <p:nvPicPr>
            <p:cNvPr id="21513" name="Picture 7" descr="dist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 y="1909"/>
              <a:ext cx="2676" cy="1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8344" name="Text Box 8"/>
            <p:cNvSpPr txBox="1">
              <a:spLocks noChangeArrowheads="1"/>
            </p:cNvSpPr>
            <p:nvPr/>
          </p:nvSpPr>
          <p:spPr bwMode="auto">
            <a:xfrm>
              <a:off x="768" y="1248"/>
              <a:ext cx="4610"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80000"/>
                <a:buFont typeface="Wingdings" pitchFamily="2" charset="2"/>
                <a:buChar char="u"/>
                <a:defRPr/>
              </a:pPr>
              <a:r>
                <a:rPr lang="en-US" sz="1800" smtClean="0">
                  <a:solidFill>
                    <a:srgbClr val="010000"/>
                  </a:solidFill>
                  <a:effectLst>
                    <a:outerShdw blurRad="38100" dist="38100" dir="2700000" algn="tl">
                      <a:srgbClr val="C0C0C0"/>
                    </a:outerShdw>
                  </a:effectLst>
                  <a:latin typeface="Tahoma" pitchFamily="34" charset="0"/>
                </a:rPr>
                <a:t>We can locate our position on the intersection of 2 spheres (a circle)</a:t>
              </a:r>
            </a:p>
          </p:txBody>
        </p:sp>
        <p:sp>
          <p:nvSpPr>
            <p:cNvPr id="21515" name="Rectangle 9"/>
            <p:cNvSpPr>
              <a:spLocks noChangeArrowheads="1"/>
            </p:cNvSpPr>
            <p:nvPr/>
          </p:nvSpPr>
          <p:spPr bwMode="auto">
            <a:xfrm>
              <a:off x="4128" y="1824"/>
              <a:ext cx="240" cy="21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grpSp>
      <p:sp>
        <p:nvSpPr>
          <p:cNvPr id="398346" name="Rectangle 10"/>
          <p:cNvSpPr>
            <a:spLocks noGrp="1" noChangeArrowheads="1"/>
          </p:cNvSpPr>
          <p:nvPr>
            <p:ph type="title"/>
          </p:nvPr>
        </p:nvSpPr>
        <p:spPr bwMode="auto">
          <a:xfrm>
            <a:off x="0" y="0"/>
            <a:ext cx="5367338" cy="7334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a:defRPr/>
            </a:pPr>
            <a:r>
              <a:rPr lang="en-NZ" i="0" dirty="0">
                <a:solidFill>
                  <a:srgbClr val="FFFF00"/>
                </a:solidFill>
                <a:latin typeface="Arial" charset="0"/>
              </a:rPr>
              <a:t>Satellite Location</a:t>
            </a:r>
            <a:endParaRPr lang="en-US" i="0" dirty="0">
              <a:solidFill>
                <a:srgbClr val="FFFF00"/>
              </a:solidFill>
              <a:latin typeface="Arial" charset="0"/>
            </a:endParaRPr>
          </a:p>
        </p:txBody>
      </p:sp>
      <p:sp>
        <p:nvSpPr>
          <p:cNvPr id="398347" name="Rectangle 11"/>
          <p:cNvSpPr>
            <a:spLocks noChangeArrowheads="1"/>
          </p:cNvSpPr>
          <p:nvPr/>
        </p:nvSpPr>
        <p:spPr bwMode="auto">
          <a:xfrm>
            <a:off x="304800" y="6521450"/>
            <a:ext cx="2522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sz="1600">
                <a:effectLst>
                  <a:outerShdw blurRad="38100" dist="38100" dir="2700000" algn="tl">
                    <a:srgbClr val="000000"/>
                  </a:outerShdw>
                </a:effectLst>
                <a:latin typeface="Tahoma" pitchFamily="34" charset="0"/>
              </a:rPr>
              <a:t>jgrummom@alleninst.com</a:t>
            </a:r>
          </a:p>
        </p:txBody>
      </p:sp>
    </p:spTree>
    <p:extLst>
      <p:ext uri="{BB962C8B-B14F-4D97-AF65-F5344CB8AC3E}">
        <p14:creationId xmlns:p14="http://schemas.microsoft.com/office/powerpoint/2010/main" val="3245298481"/>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8342"/>
                                        </p:tgtEl>
                                        <p:attrNameLst>
                                          <p:attrName>style.visibility</p:attrName>
                                        </p:attrNameLst>
                                      </p:cBhvr>
                                      <p:to>
                                        <p:strVal val="visible"/>
                                      </p:to>
                                    </p:set>
                                    <p:animEffect transition="in" filter="dissolve">
                                      <p:cBhvr>
                                        <p:cTn id="7" dur="500"/>
                                        <p:tgtEl>
                                          <p:spTgt spid="398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42900" y="1460500"/>
            <a:ext cx="8458200" cy="49403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399363" name="Text Box 3"/>
          <p:cNvSpPr txBox="1">
            <a:spLocks noChangeArrowheads="1"/>
          </p:cNvSpPr>
          <p:nvPr/>
        </p:nvSpPr>
        <p:spPr bwMode="auto">
          <a:xfrm>
            <a:off x="1219200" y="1973263"/>
            <a:ext cx="2755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10000"/>
                </a:solidFill>
                <a:effectLst>
                  <a:outerShdw blurRad="38100" dist="38100" dir="2700000" algn="tl">
                    <a:srgbClr val="FFFFFF"/>
                  </a:outerShdw>
                </a:effectLst>
                <a:latin typeface="Tahoma" pitchFamily="34" charset="0"/>
              </a:rPr>
              <a:t>Given 3 satellites …  </a:t>
            </a:r>
          </a:p>
        </p:txBody>
      </p:sp>
      <p:pic>
        <p:nvPicPr>
          <p:cNvPr id="22532" name="Picture 4" descr="dist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0"/>
            <a:ext cx="42481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65" name="Group 5"/>
          <p:cNvGrpSpPr>
            <a:grpSpLocks/>
          </p:cNvGrpSpPr>
          <p:nvPr/>
        </p:nvGrpSpPr>
        <p:grpSpPr bwMode="auto">
          <a:xfrm>
            <a:off x="1211263" y="1981200"/>
            <a:ext cx="7029450" cy="4160838"/>
            <a:chOff x="768" y="1243"/>
            <a:chExt cx="4428" cy="2621"/>
          </a:xfrm>
        </p:grpSpPr>
        <p:sp>
          <p:nvSpPr>
            <p:cNvPr id="399366" name="Text Box 6"/>
            <p:cNvSpPr txBox="1">
              <a:spLocks noChangeArrowheads="1"/>
            </p:cNvSpPr>
            <p:nvPr/>
          </p:nvSpPr>
          <p:spPr bwMode="auto">
            <a:xfrm>
              <a:off x="768" y="1243"/>
              <a:ext cx="4428" cy="4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10000"/>
                  </a:solidFill>
                  <a:effectLst>
                    <a:outerShdw blurRad="38100" dist="38100" dir="2700000" algn="tl">
                      <a:srgbClr val="C0C0C0"/>
                    </a:outerShdw>
                  </a:effectLst>
                  <a:latin typeface="Tahoma" pitchFamily="34" charset="0"/>
                </a:rPr>
                <a:t>We can locate our position on the intersection of 3 spheres</a:t>
              </a:r>
              <a:br>
                <a:rPr lang="en-US" sz="2000" smtClean="0">
                  <a:solidFill>
                    <a:srgbClr val="010000"/>
                  </a:solidFill>
                  <a:effectLst>
                    <a:outerShdw blurRad="38100" dist="38100" dir="2700000" algn="tl">
                      <a:srgbClr val="C0C0C0"/>
                    </a:outerShdw>
                  </a:effectLst>
                  <a:latin typeface="Tahoma" pitchFamily="34" charset="0"/>
                </a:rPr>
              </a:br>
              <a:r>
                <a:rPr lang="en-US" sz="2000" smtClean="0">
                  <a:solidFill>
                    <a:srgbClr val="010000"/>
                  </a:solidFill>
                  <a:effectLst>
                    <a:outerShdw blurRad="38100" dist="38100" dir="2700000" algn="tl">
                      <a:srgbClr val="C0C0C0"/>
                    </a:outerShdw>
                  </a:effectLst>
                  <a:latin typeface="Tahoma" pitchFamily="34" charset="0"/>
                </a:rPr>
                <a:t>(2 points)</a:t>
              </a:r>
            </a:p>
          </p:txBody>
        </p:sp>
        <p:pic>
          <p:nvPicPr>
            <p:cNvPr id="22538" name="Picture 7" descr="dist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1920"/>
              <a:ext cx="2676" cy="19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22534" name="Picture 8" descr="sat_dis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21336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9" name="Rectangle 9"/>
          <p:cNvSpPr>
            <a:spLocks noGrp="1" noChangeArrowheads="1"/>
          </p:cNvSpPr>
          <p:nvPr>
            <p:ph type="title"/>
          </p:nvPr>
        </p:nvSpPr>
        <p:spPr bwMode="auto">
          <a:xfrm>
            <a:off x="0" y="0"/>
            <a:ext cx="5867400" cy="7334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a:defRPr/>
            </a:pPr>
            <a:r>
              <a:rPr lang="en-NZ" i="0" dirty="0">
                <a:solidFill>
                  <a:srgbClr val="FFFF00"/>
                </a:solidFill>
                <a:latin typeface="Arial" charset="0"/>
              </a:rPr>
              <a:t>Satellite Location</a:t>
            </a:r>
            <a:endParaRPr lang="en-US" i="0" dirty="0">
              <a:solidFill>
                <a:srgbClr val="FFFF00"/>
              </a:solidFill>
              <a:latin typeface="Arial" charset="0"/>
            </a:endParaRPr>
          </a:p>
        </p:txBody>
      </p:sp>
      <p:sp>
        <p:nvSpPr>
          <p:cNvPr id="399370" name="Rectangle 10"/>
          <p:cNvSpPr>
            <a:spLocks noChangeArrowheads="1"/>
          </p:cNvSpPr>
          <p:nvPr/>
        </p:nvSpPr>
        <p:spPr bwMode="auto">
          <a:xfrm>
            <a:off x="1849438" y="3108325"/>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endParaRPr lang="en-US" sz="3600">
              <a:effectLst>
                <a:outerShdw blurRad="38100" dist="38100" dir="2700000" algn="tl">
                  <a:srgbClr val="000000"/>
                </a:outerShdw>
              </a:effectLst>
              <a:latin typeface="Tahoma" pitchFamily="34" charset="0"/>
            </a:endParaRPr>
          </a:p>
        </p:txBody>
      </p:sp>
    </p:spTree>
    <p:extLst>
      <p:ext uri="{BB962C8B-B14F-4D97-AF65-F5344CB8AC3E}">
        <p14:creationId xmlns:p14="http://schemas.microsoft.com/office/powerpoint/2010/main" val="2923768324"/>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42900" y="1460500"/>
            <a:ext cx="8458200" cy="49403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400387" name="Text Box 3"/>
          <p:cNvSpPr txBox="1">
            <a:spLocks noChangeArrowheads="1"/>
          </p:cNvSpPr>
          <p:nvPr/>
        </p:nvSpPr>
        <p:spPr bwMode="auto">
          <a:xfrm>
            <a:off x="1219200" y="1973263"/>
            <a:ext cx="2755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00000"/>
                </a:solidFill>
                <a:effectLst>
                  <a:outerShdw blurRad="38100" dist="38100" dir="2700000" algn="tl">
                    <a:srgbClr val="FFFFFF"/>
                  </a:outerShdw>
                </a:effectLst>
                <a:latin typeface="Tahoma" pitchFamily="34" charset="0"/>
              </a:rPr>
              <a:t>Given 4 satellites …  </a:t>
            </a:r>
          </a:p>
        </p:txBody>
      </p:sp>
      <p:pic>
        <p:nvPicPr>
          <p:cNvPr id="23556" name="Picture 4" descr="dist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0"/>
            <a:ext cx="42481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0389" name="Group 5"/>
          <p:cNvGrpSpPr>
            <a:grpSpLocks/>
          </p:cNvGrpSpPr>
          <p:nvPr/>
        </p:nvGrpSpPr>
        <p:grpSpPr bwMode="auto">
          <a:xfrm>
            <a:off x="1219200" y="1981200"/>
            <a:ext cx="7029450" cy="4160838"/>
            <a:chOff x="768" y="1243"/>
            <a:chExt cx="4428" cy="2621"/>
          </a:xfrm>
        </p:grpSpPr>
        <p:sp>
          <p:nvSpPr>
            <p:cNvPr id="400390" name="Text Box 6"/>
            <p:cNvSpPr txBox="1">
              <a:spLocks noChangeArrowheads="1"/>
            </p:cNvSpPr>
            <p:nvPr/>
          </p:nvSpPr>
          <p:spPr bwMode="auto">
            <a:xfrm>
              <a:off x="768" y="1243"/>
              <a:ext cx="4428" cy="4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000000"/>
                  </a:solidFill>
                  <a:effectLst>
                    <a:outerShdw blurRad="38100" dist="38100" dir="2700000" algn="tl">
                      <a:srgbClr val="C0C0C0"/>
                    </a:outerShdw>
                  </a:effectLst>
                  <a:latin typeface="Tahoma" pitchFamily="34" charset="0"/>
                </a:rPr>
                <a:t>We can locate our position on the intersection of 4 spheres</a:t>
              </a:r>
              <a:br>
                <a:rPr lang="en-US" sz="2000" smtClean="0">
                  <a:solidFill>
                    <a:srgbClr val="000000"/>
                  </a:solidFill>
                  <a:effectLst>
                    <a:outerShdw blurRad="38100" dist="38100" dir="2700000" algn="tl">
                      <a:srgbClr val="C0C0C0"/>
                    </a:outerShdw>
                  </a:effectLst>
                  <a:latin typeface="Tahoma" pitchFamily="34" charset="0"/>
                </a:rPr>
              </a:br>
              <a:r>
                <a:rPr lang="en-US" sz="2000" smtClean="0">
                  <a:solidFill>
                    <a:srgbClr val="000000"/>
                  </a:solidFill>
                  <a:effectLst>
                    <a:outerShdw blurRad="38100" dist="38100" dir="2700000" algn="tl">
                      <a:srgbClr val="C0C0C0"/>
                    </a:outerShdw>
                  </a:effectLst>
                  <a:latin typeface="Tahoma" pitchFamily="34" charset="0"/>
                </a:rPr>
                <a:t>(1 pt)</a:t>
              </a:r>
            </a:p>
          </p:txBody>
        </p:sp>
        <p:pic>
          <p:nvPicPr>
            <p:cNvPr id="23560" name="Picture 7" descr="dist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1920"/>
              <a:ext cx="2676" cy="19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0392" name="Rectangle 8"/>
          <p:cNvSpPr>
            <a:spLocks noGrp="1" noChangeArrowheads="1"/>
          </p:cNvSpPr>
          <p:nvPr>
            <p:ph type="title"/>
          </p:nvPr>
        </p:nvSpPr>
        <p:spPr bwMode="auto">
          <a:xfrm>
            <a:off x="0" y="381000"/>
            <a:ext cx="5588000" cy="520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a:defRPr/>
            </a:pPr>
            <a:r>
              <a:rPr lang="en-NZ" i="0" dirty="0">
                <a:solidFill>
                  <a:srgbClr val="FFFF00"/>
                </a:solidFill>
                <a:latin typeface="Arial" charset="0"/>
              </a:rPr>
              <a:t>Satellite Location</a:t>
            </a:r>
            <a:endParaRPr lang="en-US" i="0" dirty="0">
              <a:solidFill>
                <a:srgbClr val="FFFF00"/>
              </a:solidFill>
              <a:latin typeface="Arial" charset="0"/>
            </a:endParaRPr>
          </a:p>
        </p:txBody>
      </p:sp>
    </p:spTree>
    <p:extLst>
      <p:ext uri="{BB962C8B-B14F-4D97-AF65-F5344CB8AC3E}">
        <p14:creationId xmlns:p14="http://schemas.microsoft.com/office/powerpoint/2010/main" val="2091175601"/>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p:cNvGrpSpPr>
          <p:nvPr/>
        </p:nvGrpSpPr>
        <p:grpSpPr bwMode="auto">
          <a:xfrm>
            <a:off x="1219200" y="1978025"/>
            <a:ext cx="5837238" cy="4156075"/>
            <a:chOff x="768" y="1246"/>
            <a:chExt cx="3677" cy="2618"/>
          </a:xfrm>
        </p:grpSpPr>
        <p:sp>
          <p:nvSpPr>
            <p:cNvPr id="401411" name="Text Box 3"/>
            <p:cNvSpPr txBox="1">
              <a:spLocks noChangeArrowheads="1"/>
            </p:cNvSpPr>
            <p:nvPr/>
          </p:nvSpPr>
          <p:spPr bwMode="auto">
            <a:xfrm>
              <a:off x="768" y="1246"/>
              <a:ext cx="367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FFFF00"/>
                  </a:solidFill>
                  <a:latin typeface="Arial" charset="0"/>
                </a:rPr>
                <a:t>  </a:t>
              </a:r>
              <a:r>
                <a:rPr lang="en-US" sz="2000" smtClean="0">
                  <a:solidFill>
                    <a:srgbClr val="FFFF00"/>
                  </a:solidFill>
                  <a:effectLst>
                    <a:outerShdw blurRad="38100" dist="38100" dir="2700000" algn="tl">
                      <a:srgbClr val="000000"/>
                    </a:outerShdw>
                  </a:effectLst>
                  <a:latin typeface="Arial" charset="0"/>
                </a:rPr>
                <a:t>The point can be located on the earth’s surface</a:t>
              </a:r>
            </a:p>
          </p:txBody>
        </p:sp>
        <p:pic>
          <p:nvPicPr>
            <p:cNvPr id="24581" name="Picture 4" descr="dist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920"/>
              <a:ext cx="2676"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1413" name="Rectangle 5"/>
          <p:cNvSpPr>
            <a:spLocks noGrp="1" noChangeArrowheads="1"/>
          </p:cNvSpPr>
          <p:nvPr>
            <p:ph type="title"/>
          </p:nvPr>
        </p:nvSpPr>
        <p:spPr bwMode="auto">
          <a:xfrm>
            <a:off x="0" y="431800"/>
            <a:ext cx="5511800" cy="520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a:defRPr/>
            </a:pPr>
            <a:r>
              <a:rPr lang="en-NZ" i="0" dirty="0">
                <a:solidFill>
                  <a:srgbClr val="FFFF00"/>
                </a:solidFill>
                <a:latin typeface="Arial" charset="0"/>
              </a:rPr>
              <a:t>Satellite Location</a:t>
            </a:r>
            <a:endParaRPr lang="en-US" i="0" dirty="0">
              <a:solidFill>
                <a:srgbClr val="FFFF00"/>
              </a:solidFill>
              <a:latin typeface="Arial" charset="0"/>
            </a:endParaRPr>
          </a:p>
        </p:txBody>
      </p:sp>
    </p:spTree>
    <p:extLst>
      <p:ext uri="{BB962C8B-B14F-4D97-AF65-F5344CB8AC3E}">
        <p14:creationId xmlns:p14="http://schemas.microsoft.com/office/powerpoint/2010/main" val="2369916539"/>
      </p:ext>
    </p:extLst>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219200" y="1982788"/>
            <a:ext cx="5543550" cy="4151312"/>
            <a:chOff x="768" y="1249"/>
            <a:chExt cx="3492" cy="2615"/>
          </a:xfrm>
        </p:grpSpPr>
        <p:sp>
          <p:nvSpPr>
            <p:cNvPr id="402435" name="Text Box 3"/>
            <p:cNvSpPr txBox="1">
              <a:spLocks noChangeArrowheads="1"/>
            </p:cNvSpPr>
            <p:nvPr/>
          </p:nvSpPr>
          <p:spPr bwMode="auto">
            <a:xfrm>
              <a:off x="768" y="1249"/>
              <a:ext cx="279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25425" indent="-225425">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buClr>
                  <a:srgbClr val="66FF33"/>
                </a:buClr>
                <a:buSzPct val="75000"/>
                <a:buFont typeface="Wingdings" pitchFamily="2" charset="2"/>
                <a:buChar char="u"/>
                <a:defRPr/>
              </a:pPr>
              <a:r>
                <a:rPr lang="en-US" sz="2000" smtClean="0">
                  <a:solidFill>
                    <a:srgbClr val="FFFF00"/>
                  </a:solidFill>
                  <a:latin typeface="Tahoma" pitchFamily="34" charset="0"/>
                </a:rPr>
                <a:t>  </a:t>
              </a:r>
              <a:r>
                <a:rPr lang="en-US" sz="2000" smtClean="0">
                  <a:solidFill>
                    <a:srgbClr val="FFFF00"/>
                  </a:solidFill>
                  <a:effectLst>
                    <a:outerShdw blurRad="38100" dist="38100" dir="2700000" algn="tl">
                      <a:srgbClr val="000000"/>
                    </a:outerShdw>
                  </a:effectLst>
                  <a:latin typeface="Arial" charset="0"/>
                </a:rPr>
                <a:t>The precise position is determined</a:t>
              </a:r>
            </a:p>
          </p:txBody>
        </p:sp>
        <p:pic>
          <p:nvPicPr>
            <p:cNvPr id="25605" name="Picture 4" descr="dist4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920"/>
              <a:ext cx="2676"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2437" name="Rectangle 5"/>
          <p:cNvSpPr>
            <a:spLocks noGrp="1" noChangeArrowheads="1"/>
          </p:cNvSpPr>
          <p:nvPr>
            <p:ph type="title"/>
          </p:nvPr>
        </p:nvSpPr>
        <p:spPr bwMode="auto">
          <a:xfrm>
            <a:off x="0" y="420688"/>
            <a:ext cx="5511800" cy="520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a:defRPr/>
            </a:pPr>
            <a:r>
              <a:rPr lang="en-NZ" i="0" dirty="0">
                <a:solidFill>
                  <a:srgbClr val="FFFF00"/>
                </a:solidFill>
                <a:latin typeface="Arial" charset="0"/>
              </a:rPr>
              <a:t>Satellite Location</a:t>
            </a:r>
            <a:endParaRPr lang="en-US" i="0" dirty="0">
              <a:solidFill>
                <a:srgbClr val="FFFF00"/>
              </a:solidFill>
              <a:latin typeface="Arial" charset="0"/>
            </a:endParaRPr>
          </a:p>
        </p:txBody>
      </p:sp>
    </p:spTree>
    <p:extLst>
      <p:ext uri="{BB962C8B-B14F-4D97-AF65-F5344CB8AC3E}">
        <p14:creationId xmlns:p14="http://schemas.microsoft.com/office/powerpoint/2010/main" val="3255014784"/>
      </p:ext>
    </p:extLst>
  </p:cSld>
  <p:clrMapOvr>
    <a:masterClrMapping/>
  </p:clrMapOvr>
  <p:transition>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SC078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76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0130" name="Rectangle 2"/>
          <p:cNvSpPr>
            <a:spLocks noGrp="1" noChangeArrowheads="1"/>
          </p:cNvSpPr>
          <p:nvPr>
            <p:ph type="title"/>
          </p:nvPr>
        </p:nvSpPr>
        <p:spPr bwMode="auto">
          <a:xfrm>
            <a:off x="15875" y="0"/>
            <a:ext cx="91440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sz="4000" i="0" dirty="0" smtClean="0">
                <a:latin typeface="Arial" panose="020B0604020202020204" pitchFamily="34" charset="0"/>
                <a:cs typeface="Arial" panose="020B0604020202020204" pitchFamily="34" charset="0"/>
              </a:rPr>
              <a:t>Electronic Field Data Capture</a:t>
            </a:r>
            <a:br>
              <a:rPr lang="en-US" sz="4000" i="0" dirty="0" smtClean="0">
                <a:latin typeface="Arial" panose="020B0604020202020204" pitchFamily="34" charset="0"/>
                <a:cs typeface="Arial" panose="020B0604020202020204" pitchFamily="34" charset="0"/>
              </a:rPr>
            </a:br>
            <a:r>
              <a:rPr lang="en-US" sz="4000" i="0" dirty="0" smtClean="0">
                <a:latin typeface="Arial" panose="020B0604020202020204" pitchFamily="34" charset="0"/>
                <a:cs typeface="Arial" panose="020B0604020202020204" pitchFamily="34" charset="0"/>
              </a:rPr>
              <a:t>EPDS </a:t>
            </a:r>
            <a:r>
              <a:rPr lang="en-US" sz="4000" i="0" dirty="0" err="1" smtClean="0">
                <a:latin typeface="Arial" panose="020B0604020202020204" pitchFamily="34" charset="0"/>
                <a:cs typeface="Arial" panose="020B0604020202020204" pitchFamily="34" charset="0"/>
              </a:rPr>
              <a:t>PocketSCAT</a:t>
            </a:r>
            <a:endParaRPr lang="en-US" sz="4000" i="0" dirty="0" smtClean="0">
              <a:latin typeface="Arial" panose="020B0604020202020204" pitchFamily="34" charset="0"/>
              <a:cs typeface="Arial" panose="020B0604020202020204" pitchFamily="34" charset="0"/>
            </a:endParaRPr>
          </a:p>
        </p:txBody>
      </p:sp>
      <p:pic>
        <p:nvPicPr>
          <p:cNvPr id="26628" name="Picture 8" descr="ps_data_capture_map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675" y="4416425"/>
            <a:ext cx="15081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descr="ps_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4489450"/>
            <a:ext cx="15684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descr="ps_edit_seg_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1543050"/>
            <a:ext cx="15081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descr="ps_edit_seg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8350" y="1514475"/>
            <a:ext cx="153035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33972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3600">
              <a:solidFill>
                <a:schemeClr val="hlink"/>
              </a:solidFill>
            </a:endParaRPr>
          </a:p>
        </p:txBody>
      </p:sp>
      <p:sp>
        <p:nvSpPr>
          <p:cNvPr id="27651" name="Text Box 3"/>
          <p:cNvSpPr txBox="1">
            <a:spLocks noChangeArrowheads="1"/>
          </p:cNvSpPr>
          <p:nvPr/>
        </p:nvSpPr>
        <p:spPr bwMode="auto">
          <a:xfrm>
            <a:off x="923925" y="1641475"/>
            <a:ext cx="7286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buClr>
                <a:schemeClr val="tx2"/>
              </a:buClr>
              <a:buSzPct val="75000"/>
              <a:buFont typeface="Monotype Sorts" pitchFamily="2" charset="2"/>
              <a:buNone/>
            </a:pPr>
            <a:endParaRPr lang="en-US" altLang="en-US" sz="2800">
              <a:solidFill>
                <a:schemeClr val="hlink"/>
              </a:solidFill>
            </a:endParaRPr>
          </a:p>
        </p:txBody>
      </p:sp>
      <p:pic>
        <p:nvPicPr>
          <p:cNvPr id="27652" name="Picture 5" descr="Dfg_logo_l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643563"/>
            <a:ext cx="849313"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Ospr_logo_fina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925" y="5643563"/>
            <a:ext cx="121443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4" name="Group 7"/>
          <p:cNvGrpSpPr>
            <a:grpSpLocks/>
          </p:cNvGrpSpPr>
          <p:nvPr/>
        </p:nvGrpSpPr>
        <p:grpSpPr bwMode="auto">
          <a:xfrm>
            <a:off x="0" y="339725"/>
            <a:ext cx="9144000" cy="1001713"/>
            <a:chOff x="0" y="214"/>
            <a:chExt cx="5760" cy="631"/>
          </a:xfrm>
        </p:grpSpPr>
        <p:sp>
          <p:nvSpPr>
            <p:cNvPr id="27658" name="Text Box 8"/>
            <p:cNvSpPr txBox="1">
              <a:spLocks noChangeArrowheads="1"/>
            </p:cNvSpPr>
            <p:nvPr/>
          </p:nvSpPr>
          <p:spPr bwMode="auto">
            <a:xfrm>
              <a:off x="0" y="214"/>
              <a:ext cx="576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3600">
                <a:solidFill>
                  <a:schemeClr val="hlink"/>
                </a:solidFill>
              </a:endParaRPr>
            </a:p>
          </p:txBody>
        </p:sp>
        <p:sp>
          <p:nvSpPr>
            <p:cNvPr id="27659" name="Text Box 9"/>
            <p:cNvSpPr txBox="1">
              <a:spLocks noChangeArrowheads="1"/>
            </p:cNvSpPr>
            <p:nvPr/>
          </p:nvSpPr>
          <p:spPr bwMode="auto">
            <a:xfrm>
              <a:off x="2183" y="557"/>
              <a:ext cx="13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en-US" altLang="en-US" sz="2400" b="1">
                <a:solidFill>
                  <a:schemeClr val="hlink"/>
                </a:solidFill>
              </a:endParaRPr>
            </a:p>
          </p:txBody>
        </p:sp>
      </p:grpSp>
      <p:sp>
        <p:nvSpPr>
          <p:cNvPr id="629772" name="Rectangle 12"/>
          <p:cNvSpPr>
            <a:spLocks noGrp="1" noChangeArrowheads="1"/>
          </p:cNvSpPr>
          <p:nvPr>
            <p:ph type="title"/>
          </p:nvPr>
        </p:nvSpPr>
        <p:spPr bwMode="auto">
          <a:xfrm>
            <a:off x="0" y="0"/>
            <a:ext cx="4000500" cy="25527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sz="4000" i="0" dirty="0" smtClean="0">
                <a:latin typeface="Arial" panose="020B0604020202020204" pitchFamily="34" charset="0"/>
                <a:cs typeface="Arial" panose="020B0604020202020204" pitchFamily="34" charset="0"/>
              </a:rPr>
              <a:t>EPDS </a:t>
            </a:r>
            <a:r>
              <a:rPr lang="en-US" sz="4000" i="0" dirty="0" err="1" smtClean="0">
                <a:latin typeface="Arial" panose="020B0604020202020204" pitchFamily="34" charset="0"/>
                <a:cs typeface="Arial" panose="020B0604020202020204" pitchFamily="34" charset="0"/>
              </a:rPr>
              <a:t>ShoreAssess</a:t>
            </a:r>
            <a:endParaRPr lang="en-US" sz="4000" i="0" dirty="0" smtClean="0">
              <a:latin typeface="Arial" panose="020B0604020202020204" pitchFamily="34" charset="0"/>
              <a:cs typeface="Arial" panose="020B0604020202020204" pitchFamily="34" charset="0"/>
            </a:endParaRPr>
          </a:p>
        </p:txBody>
      </p:sp>
      <p:pic>
        <p:nvPicPr>
          <p:cNvPr id="2765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2"/>
          <p:cNvSpPr txBox="1">
            <a:spLocks noChangeArrowheads="1"/>
          </p:cNvSpPr>
          <p:nvPr/>
        </p:nvSpPr>
        <p:spPr bwMode="auto">
          <a:xfrm>
            <a:off x="0" y="2038350"/>
            <a:ext cx="4000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effectLst>
                  <a:outerShdw blurRad="38100" dist="38100" dir="2700000" algn="tl">
                    <a:srgbClr val="000000">
                      <a:alpha val="43137"/>
                    </a:srgbClr>
                  </a:outerShdw>
                </a:effectLst>
              </a:rPr>
              <a:t>SCAT data can downloaded from the handheld computer in the field and transmitted to the ICP.  </a:t>
            </a:r>
            <a:r>
              <a:rPr lang="en-US" altLang="en-US" dirty="0" err="1">
                <a:effectLst>
                  <a:outerShdw blurRad="38100" dist="38100" dir="2700000" algn="tl">
                    <a:srgbClr val="000000">
                      <a:alpha val="43137"/>
                    </a:srgbClr>
                  </a:outerShdw>
                </a:effectLst>
              </a:rPr>
              <a:t>ShoreAssess</a:t>
            </a:r>
            <a:r>
              <a:rPr lang="en-US" altLang="en-US" dirty="0">
                <a:effectLst>
                  <a:outerShdw blurRad="38100" dist="38100" dir="2700000" algn="tl">
                    <a:srgbClr val="000000">
                      <a:alpha val="43137"/>
                    </a:srgbClr>
                  </a:outerShdw>
                </a:effectLst>
              </a:rPr>
              <a:t> extension to </a:t>
            </a:r>
            <a:r>
              <a:rPr lang="en-US" altLang="en-US" dirty="0" err="1">
                <a:effectLst>
                  <a:outerShdw blurRad="38100" dist="38100" dir="2700000" algn="tl">
                    <a:srgbClr val="000000">
                      <a:alpha val="43137"/>
                    </a:srgbClr>
                  </a:outerShdw>
                </a:effectLst>
              </a:rPr>
              <a:t>ArcMap</a:t>
            </a:r>
            <a:r>
              <a:rPr lang="en-US" altLang="en-US" dirty="0">
                <a:effectLst>
                  <a:outerShdw blurRad="38100" dist="38100" dir="2700000" algn="tl">
                    <a:srgbClr val="000000">
                      <a:alpha val="43137"/>
                    </a:srgbClr>
                  </a:outerShdw>
                </a:effectLst>
              </a:rPr>
              <a:t> provides for SCAT data integration into the GIS</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5_r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13" y="0"/>
            <a:ext cx="5246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0" y="0"/>
            <a:ext cx="388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dirty="0">
                <a:solidFill>
                  <a:srgbClr val="00EAEA"/>
                </a:solidFill>
              </a:rPr>
              <a:t>Resources</a:t>
            </a:r>
          </a:p>
          <a:p>
            <a:pPr eaLnBrk="1" hangingPunct="1"/>
            <a:r>
              <a:rPr lang="en-US" altLang="en-US" sz="4000" dirty="0">
                <a:solidFill>
                  <a:srgbClr val="00EAEA"/>
                </a:solidFill>
              </a:rPr>
              <a:t>at Risk</a:t>
            </a:r>
          </a:p>
        </p:txBody>
      </p:sp>
      <p:sp>
        <p:nvSpPr>
          <p:cNvPr id="28676" name="TextBox 1"/>
          <p:cNvSpPr txBox="1">
            <a:spLocks noChangeArrowheads="1"/>
          </p:cNvSpPr>
          <p:nvPr/>
        </p:nvSpPr>
        <p:spPr bwMode="auto">
          <a:xfrm>
            <a:off x="238125" y="2390775"/>
            <a:ext cx="36480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effectLst>
                  <a:outerShdw blurRad="38100" dist="38100" dir="2700000" algn="tl">
                    <a:srgbClr val="000000">
                      <a:alpha val="43137"/>
                    </a:srgbClr>
                  </a:outerShdw>
                </a:effectLst>
              </a:rPr>
              <a:t>Today all recon overflights are GPS based and include aircraft </a:t>
            </a:r>
            <a:r>
              <a:rPr lang="en-US" altLang="en-US" dirty="0" err="1">
                <a:effectLst>
                  <a:outerShdw blurRad="38100" dist="38100" dir="2700000" algn="tl">
                    <a:srgbClr val="000000">
                      <a:alpha val="43137"/>
                    </a:srgbClr>
                  </a:outerShdw>
                </a:effectLst>
              </a:rPr>
              <a:t>trackline</a:t>
            </a:r>
            <a:r>
              <a:rPr lang="en-US" altLang="en-US" dirty="0">
                <a:effectLst>
                  <a:outerShdw blurRad="38100" dist="38100" dir="2700000" algn="tl">
                    <a:srgbClr val="000000">
                      <a:alpha val="43137"/>
                    </a:srgbClr>
                  </a:outerShdw>
                </a:effectLst>
              </a:rPr>
              <a:t> with specific species sightings marked as GPS waypoints</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3886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dirty="0">
                <a:solidFill>
                  <a:srgbClr val="00EAEA"/>
                </a:solidFill>
              </a:rPr>
              <a:t>Resources</a:t>
            </a:r>
          </a:p>
          <a:p>
            <a:pPr eaLnBrk="1" hangingPunct="1"/>
            <a:r>
              <a:rPr lang="en-US" altLang="en-US" sz="4000" dirty="0">
                <a:solidFill>
                  <a:srgbClr val="00EAEA"/>
                </a:solidFill>
              </a:rPr>
              <a:t>at Risk</a:t>
            </a:r>
          </a:p>
        </p:txBody>
      </p:sp>
      <p:pic>
        <p:nvPicPr>
          <p:cNvPr id="29699" name="Picture 4" descr="wildlife recon 12-9-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1"/>
          <p:cNvSpPr txBox="1">
            <a:spLocks noChangeArrowheads="1"/>
          </p:cNvSpPr>
          <p:nvPr/>
        </p:nvSpPr>
        <p:spPr bwMode="auto">
          <a:xfrm>
            <a:off x="0" y="2266950"/>
            <a:ext cx="375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Biological resources plotted in total numbers rather than by species.</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DSC07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24" name="Rectangle 4"/>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i="0" dirty="0" smtClean="0">
                <a:latin typeface="Arial" charset="0"/>
              </a:rPr>
              <a:t>What is a GIS?</a:t>
            </a:r>
          </a:p>
        </p:txBody>
      </p:sp>
      <p:sp>
        <p:nvSpPr>
          <p:cNvPr id="491525" name="Rectangle 5"/>
          <p:cNvSpPr>
            <a:spLocks noGrp="1" noChangeArrowheads="1"/>
          </p:cNvSpPr>
          <p:nvPr>
            <p:ph type="body" idx="1"/>
          </p:nvPr>
        </p:nvSpPr>
        <p:spPr bwMode="auto">
          <a:xfrm>
            <a:off x="457200" y="965200"/>
            <a:ext cx="8234363" cy="5765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smtClean="0">
                <a:solidFill>
                  <a:srgbClr val="FFFF00"/>
                </a:solidFill>
                <a:effectLst>
                  <a:outerShdw blurRad="38100" dist="38100" dir="2700000" algn="tl">
                    <a:srgbClr val="000000"/>
                  </a:outerShdw>
                </a:effectLst>
                <a:latin typeface="Arial" charset="0"/>
              </a:rPr>
              <a:t>Computer Hardware, Specialized Software, Data and </a:t>
            </a:r>
            <a:r>
              <a:rPr lang="en-US" u="sng" dirty="0" smtClean="0">
                <a:solidFill>
                  <a:srgbClr val="FFFF00"/>
                </a:solidFill>
                <a:effectLst>
                  <a:outerShdw blurRad="38100" dist="38100" dir="2700000" algn="tl">
                    <a:srgbClr val="000000"/>
                  </a:outerShdw>
                </a:effectLst>
                <a:latin typeface="Arial" charset="0"/>
              </a:rPr>
              <a:t>Trained </a:t>
            </a:r>
            <a:r>
              <a:rPr lang="en-US" b="1" u="sng" dirty="0" smtClean="0">
                <a:solidFill>
                  <a:srgbClr val="FFFF00"/>
                </a:solidFill>
                <a:effectLst>
                  <a:outerShdw blurRad="38100" dist="38100" dir="2700000" algn="tl">
                    <a:srgbClr val="000000"/>
                  </a:outerShdw>
                </a:effectLst>
                <a:latin typeface="Arial" charset="0"/>
              </a:rPr>
              <a:t>Personnel</a:t>
            </a:r>
          </a:p>
          <a:p>
            <a:pPr>
              <a:defRPr/>
            </a:pPr>
            <a:r>
              <a:rPr lang="en-US" dirty="0" smtClean="0">
                <a:solidFill>
                  <a:srgbClr val="FFFF00"/>
                </a:solidFill>
                <a:effectLst>
                  <a:outerShdw blurRad="38100" dist="38100" dir="2700000" algn="tl">
                    <a:srgbClr val="000000"/>
                  </a:outerShdw>
                </a:effectLst>
                <a:latin typeface="Arial" charset="0"/>
              </a:rPr>
              <a:t>Data Collection, DB Dev, Digital Archiving</a:t>
            </a:r>
          </a:p>
          <a:p>
            <a:pPr lvl="1">
              <a:defRPr/>
            </a:pPr>
            <a:r>
              <a:rPr lang="en-US" dirty="0" smtClean="0">
                <a:solidFill>
                  <a:srgbClr val="FFFF00"/>
                </a:solidFill>
                <a:effectLst>
                  <a:outerShdw blurRad="38100" dist="38100" dir="2700000" algn="tl">
                    <a:srgbClr val="000000"/>
                  </a:outerShdw>
                </a:effectLst>
                <a:latin typeface="Arial" charset="0"/>
              </a:rPr>
              <a:t>Electronic Field Data Capture</a:t>
            </a:r>
          </a:p>
          <a:p>
            <a:pPr lvl="2">
              <a:defRPr/>
            </a:pPr>
            <a:r>
              <a:rPr lang="en-US" dirty="0" smtClean="0">
                <a:solidFill>
                  <a:srgbClr val="FFFF00"/>
                </a:solidFill>
                <a:effectLst>
                  <a:outerShdw blurRad="38100" dist="38100" dir="2700000" algn="tl">
                    <a:srgbClr val="000000"/>
                  </a:outerShdw>
                </a:effectLst>
                <a:latin typeface="Arial" charset="0"/>
              </a:rPr>
              <a:t>Mobile GIS</a:t>
            </a:r>
          </a:p>
          <a:p>
            <a:pPr lvl="2">
              <a:defRPr/>
            </a:pPr>
            <a:r>
              <a:rPr lang="en-US" dirty="0" smtClean="0">
                <a:solidFill>
                  <a:srgbClr val="FFFF00"/>
                </a:solidFill>
                <a:effectLst>
                  <a:outerShdw blurRad="38100" dist="38100" dir="2700000" algn="tl">
                    <a:srgbClr val="000000"/>
                  </a:outerShdw>
                </a:effectLst>
                <a:latin typeface="Arial" charset="0"/>
              </a:rPr>
              <a:t>Remote Sensing</a:t>
            </a:r>
          </a:p>
          <a:p>
            <a:pPr>
              <a:buClr>
                <a:srgbClr val="00CCCC"/>
              </a:buClr>
              <a:defRPr/>
            </a:pPr>
            <a:r>
              <a:rPr lang="en-US" sz="3600" dirty="0" smtClean="0">
                <a:solidFill>
                  <a:srgbClr val="FFFF00"/>
                </a:solidFill>
                <a:effectLst>
                  <a:outerShdw blurRad="38100" dist="38100" dir="2700000" algn="tl">
                    <a:srgbClr val="000000"/>
                  </a:outerShdw>
                </a:effectLst>
                <a:latin typeface="Arial" charset="0"/>
              </a:rPr>
              <a:t>Data Analysis and Display</a:t>
            </a:r>
          </a:p>
          <a:p>
            <a:pPr lvl="1">
              <a:buClr>
                <a:srgbClr val="00CCCC"/>
              </a:buClr>
              <a:defRPr/>
            </a:pPr>
            <a:r>
              <a:rPr lang="en-US" dirty="0" smtClean="0">
                <a:solidFill>
                  <a:srgbClr val="FFFF00"/>
                </a:solidFill>
                <a:effectLst>
                  <a:outerShdw blurRad="38100" dist="38100" dir="2700000" algn="tl">
                    <a:srgbClr val="000000"/>
                  </a:outerShdw>
                </a:effectLst>
                <a:latin typeface="Arial" charset="0"/>
              </a:rPr>
              <a:t>Situational Awareness Maps</a:t>
            </a:r>
          </a:p>
          <a:p>
            <a:pPr lvl="2">
              <a:buClr>
                <a:srgbClr val="00CCCC"/>
              </a:buClr>
              <a:defRPr/>
            </a:pPr>
            <a:r>
              <a:rPr lang="en-US" dirty="0" smtClean="0">
                <a:solidFill>
                  <a:srgbClr val="FFFF00"/>
                </a:solidFill>
                <a:effectLst>
                  <a:outerShdw blurRad="38100" dist="38100" dir="2700000" algn="tl">
                    <a:srgbClr val="000000"/>
                  </a:outerShdw>
                </a:effectLst>
                <a:latin typeface="Arial" charset="0"/>
              </a:rPr>
              <a:t>Degree </a:t>
            </a:r>
            <a:r>
              <a:rPr lang="en-US" dirty="0">
                <a:solidFill>
                  <a:srgbClr val="FFFF00"/>
                </a:solidFill>
                <a:effectLst>
                  <a:outerShdw blurRad="38100" dist="38100" dir="2700000" algn="tl">
                    <a:srgbClr val="000000"/>
                  </a:outerShdw>
                </a:effectLst>
                <a:latin typeface="Arial" charset="0"/>
              </a:rPr>
              <a:t>of Shoreline </a:t>
            </a:r>
            <a:r>
              <a:rPr lang="en-US" dirty="0" smtClean="0">
                <a:solidFill>
                  <a:srgbClr val="FFFF00"/>
                </a:solidFill>
                <a:effectLst>
                  <a:outerShdw blurRad="38100" dist="38100" dir="2700000" algn="tl">
                    <a:srgbClr val="000000"/>
                  </a:outerShdw>
                </a:effectLst>
                <a:latin typeface="Arial" charset="0"/>
              </a:rPr>
              <a:t>Oiling (SCAT)</a:t>
            </a:r>
          </a:p>
          <a:p>
            <a:pPr lvl="2">
              <a:defRPr/>
            </a:pPr>
            <a:r>
              <a:rPr lang="en-US" dirty="0" smtClean="0">
                <a:solidFill>
                  <a:srgbClr val="FFFF00"/>
                </a:solidFill>
                <a:effectLst>
                  <a:outerShdw blurRad="38100" dist="38100" dir="2700000" algn="tl">
                    <a:srgbClr val="000000"/>
                  </a:outerShdw>
                </a:effectLst>
                <a:latin typeface="Arial" charset="0"/>
              </a:rPr>
              <a:t>Resources at Risk</a:t>
            </a:r>
          </a:p>
          <a:p>
            <a:pPr lvl="2">
              <a:defRPr/>
            </a:pPr>
            <a:r>
              <a:rPr lang="en-US" dirty="0" smtClean="0">
                <a:solidFill>
                  <a:srgbClr val="FFFF00"/>
                </a:solidFill>
                <a:effectLst>
                  <a:outerShdw blurRad="38100" dist="38100" dir="2700000" algn="tl">
                    <a:srgbClr val="000000"/>
                  </a:outerShdw>
                </a:effectLst>
                <a:latin typeface="Arial" charset="0"/>
              </a:rPr>
              <a:t>Operational Planning</a:t>
            </a:r>
          </a:p>
          <a:p>
            <a:pPr lvl="2">
              <a:defRPr/>
            </a:pPr>
            <a:endParaRPr lang="en-US" dirty="0">
              <a:solidFill>
                <a:srgbClr val="FFFF00"/>
              </a:solidFill>
              <a:effectLst>
                <a:outerShdw blurRad="38100" dist="38100" dir="2700000" algn="tl">
                  <a:srgbClr val="000000"/>
                </a:outerShdw>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91525">
                                            <p:txEl>
                                              <p:pRg st="0" end="0"/>
                                            </p:txEl>
                                          </p:spTgt>
                                        </p:tgtEl>
                                        <p:attrNameLst>
                                          <p:attrName>style.visibility</p:attrName>
                                        </p:attrNameLst>
                                      </p:cBhvr>
                                      <p:to>
                                        <p:strVal val="visible"/>
                                      </p:to>
                                    </p:set>
                                    <p:animEffect transition="in" filter="fade">
                                      <p:cBhvr>
                                        <p:cTn id="7" dur="1000"/>
                                        <p:tgtEl>
                                          <p:spTgt spid="491525">
                                            <p:txEl>
                                              <p:pRg st="0" end="0"/>
                                            </p:txEl>
                                          </p:spTgt>
                                        </p:tgtEl>
                                      </p:cBhvr>
                                    </p:animEffect>
                                    <p:anim calcmode="lin" valueType="num">
                                      <p:cBhvr>
                                        <p:cTn id="8" dur="1000" fill="hold"/>
                                        <p:tgtEl>
                                          <p:spTgt spid="4915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915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91525">
                                            <p:txEl>
                                              <p:pRg st="1" end="1"/>
                                            </p:txEl>
                                          </p:spTgt>
                                        </p:tgtEl>
                                        <p:attrNameLst>
                                          <p:attrName>style.visibility</p:attrName>
                                        </p:attrNameLst>
                                      </p:cBhvr>
                                      <p:to>
                                        <p:strVal val="visible"/>
                                      </p:to>
                                    </p:set>
                                    <p:animEffect transition="in" filter="fade">
                                      <p:cBhvr>
                                        <p:cTn id="14" dur="500"/>
                                        <p:tgtEl>
                                          <p:spTgt spid="491525">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91525">
                                            <p:txEl>
                                              <p:pRg st="2" end="2"/>
                                            </p:txEl>
                                          </p:spTgt>
                                        </p:tgtEl>
                                        <p:attrNameLst>
                                          <p:attrName>style.visibility</p:attrName>
                                        </p:attrNameLst>
                                      </p:cBhvr>
                                      <p:to>
                                        <p:strVal val="visible"/>
                                      </p:to>
                                    </p:set>
                                    <p:animEffect transition="in" filter="fade">
                                      <p:cBhvr>
                                        <p:cTn id="17" dur="500"/>
                                        <p:tgtEl>
                                          <p:spTgt spid="49152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91525">
                                            <p:txEl>
                                              <p:pRg st="3" end="3"/>
                                            </p:txEl>
                                          </p:spTgt>
                                        </p:tgtEl>
                                        <p:attrNameLst>
                                          <p:attrName>style.visibility</p:attrName>
                                        </p:attrNameLst>
                                      </p:cBhvr>
                                      <p:to>
                                        <p:strVal val="visible"/>
                                      </p:to>
                                    </p:set>
                                    <p:animEffect transition="in" filter="fade">
                                      <p:cBhvr>
                                        <p:cTn id="20" dur="500"/>
                                        <p:tgtEl>
                                          <p:spTgt spid="49152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91525">
                                            <p:txEl>
                                              <p:pRg st="4" end="4"/>
                                            </p:txEl>
                                          </p:spTgt>
                                        </p:tgtEl>
                                        <p:attrNameLst>
                                          <p:attrName>style.visibility</p:attrName>
                                        </p:attrNameLst>
                                      </p:cBhvr>
                                      <p:to>
                                        <p:strVal val="visible"/>
                                      </p:to>
                                    </p:set>
                                    <p:animEffect transition="in" filter="fade">
                                      <p:cBhvr>
                                        <p:cTn id="23" dur="500"/>
                                        <p:tgtEl>
                                          <p:spTgt spid="49152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1525">
                                            <p:txEl>
                                              <p:pRg st="5" end="5"/>
                                            </p:txEl>
                                          </p:spTgt>
                                        </p:tgtEl>
                                        <p:attrNameLst>
                                          <p:attrName>style.visibility</p:attrName>
                                        </p:attrNameLst>
                                      </p:cBhvr>
                                      <p:to>
                                        <p:strVal val="visible"/>
                                      </p:to>
                                    </p:set>
                                    <p:animEffect transition="in" filter="fade">
                                      <p:cBhvr>
                                        <p:cTn id="28" dur="500"/>
                                        <p:tgtEl>
                                          <p:spTgt spid="49152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91525">
                                            <p:txEl>
                                              <p:pRg st="6" end="6"/>
                                            </p:txEl>
                                          </p:spTgt>
                                        </p:tgtEl>
                                        <p:attrNameLst>
                                          <p:attrName>style.visibility</p:attrName>
                                        </p:attrNameLst>
                                      </p:cBhvr>
                                      <p:to>
                                        <p:strVal val="visible"/>
                                      </p:to>
                                    </p:set>
                                    <p:animEffect transition="in" filter="fade">
                                      <p:cBhvr>
                                        <p:cTn id="31" dur="500"/>
                                        <p:tgtEl>
                                          <p:spTgt spid="49152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91525">
                                            <p:txEl>
                                              <p:pRg st="7" end="7"/>
                                            </p:txEl>
                                          </p:spTgt>
                                        </p:tgtEl>
                                        <p:attrNameLst>
                                          <p:attrName>style.visibility</p:attrName>
                                        </p:attrNameLst>
                                      </p:cBhvr>
                                      <p:to>
                                        <p:strVal val="visible"/>
                                      </p:to>
                                    </p:set>
                                    <p:animEffect transition="in" filter="fade">
                                      <p:cBhvr>
                                        <p:cTn id="34" dur="500"/>
                                        <p:tgtEl>
                                          <p:spTgt spid="491525">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91525">
                                            <p:txEl>
                                              <p:pRg st="8" end="8"/>
                                            </p:txEl>
                                          </p:spTgt>
                                        </p:tgtEl>
                                        <p:attrNameLst>
                                          <p:attrName>style.visibility</p:attrName>
                                        </p:attrNameLst>
                                      </p:cBhvr>
                                      <p:to>
                                        <p:strVal val="visible"/>
                                      </p:to>
                                    </p:set>
                                    <p:animEffect transition="in" filter="fade">
                                      <p:cBhvr>
                                        <p:cTn id="37" dur="500"/>
                                        <p:tgtEl>
                                          <p:spTgt spid="491525">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91525">
                                            <p:txEl>
                                              <p:pRg st="9" end="9"/>
                                            </p:txEl>
                                          </p:spTgt>
                                        </p:tgtEl>
                                        <p:attrNameLst>
                                          <p:attrName>style.visibility</p:attrName>
                                        </p:attrNameLst>
                                      </p:cBhvr>
                                      <p:to>
                                        <p:strVal val="visible"/>
                                      </p:to>
                                    </p:set>
                                    <p:animEffect transition="in" filter="fade">
                                      <p:cBhvr>
                                        <p:cTn id="40" dur="500"/>
                                        <p:tgtEl>
                                          <p:spTgt spid="49152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subTitle" idx="4294967295"/>
          </p:nvPr>
        </p:nvSpPr>
        <p:spPr bwMode="auto">
          <a:xfrm>
            <a:off x="1371600" y="3124200"/>
            <a:ext cx="6400800" cy="7747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indent="0" algn="ctr">
              <a:buFont typeface="Monotype Sorts" pitchFamily="2" charset="2"/>
              <a:buNone/>
            </a:pPr>
            <a:r>
              <a:rPr lang="en-US" altLang="en-US" smtClean="0">
                <a:solidFill>
                  <a:srgbClr val="FFFF00"/>
                </a:solidFill>
                <a:latin typeface="Arial" charset="0"/>
              </a:rPr>
              <a:t>The Electromagnetic Spectrum</a:t>
            </a:r>
          </a:p>
        </p:txBody>
      </p:sp>
      <p:pic>
        <p:nvPicPr>
          <p:cNvPr id="30723" name="Picture 2" descr="EM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1763"/>
            <a:ext cx="91440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5" name="Rectangle 3"/>
          <p:cNvSpPr>
            <a:spLocks noGrp="1" noChangeArrowheads="1"/>
          </p:cNvSpPr>
          <p:nvPr>
            <p:ph type="ctrTitle" idx="4294967295"/>
          </p:nvPr>
        </p:nvSpPr>
        <p:spPr bwMode="auto">
          <a:xfrm>
            <a:off x="0" y="0"/>
            <a:ext cx="9144000" cy="822325"/>
          </a:xfrm>
          <a:prstGeom prst="rect">
            <a:avLst/>
          </a:prstGeo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defRPr/>
            </a:pPr>
            <a:r>
              <a:rPr lang="en-US" i="0" dirty="0" smtClean="0">
                <a:latin typeface="Arial" charset="0"/>
              </a:rPr>
              <a:t>Remote Sensing Oil Spill Response</a:t>
            </a:r>
            <a:r>
              <a:rPr lang="en-US" sz="3200" dirty="0" smtClean="0">
                <a:latin typeface="Arial" charset="0"/>
              </a:rPr>
              <a:t/>
            </a:r>
            <a:br>
              <a:rPr lang="en-US" sz="3200" dirty="0" smtClean="0">
                <a:latin typeface="Arial" charset="0"/>
              </a:rPr>
            </a:br>
            <a:endParaRPr lang="en-US" sz="3200" dirty="0" smtClean="0">
              <a:latin typeface="Arial" charset="0"/>
            </a:endParaRPr>
          </a:p>
        </p:txBody>
      </p:sp>
      <p:sp>
        <p:nvSpPr>
          <p:cNvPr id="30725" name="TextBox 1"/>
          <p:cNvSpPr txBox="1">
            <a:spLocks noChangeArrowheads="1"/>
          </p:cNvSpPr>
          <p:nvPr/>
        </p:nvSpPr>
        <p:spPr bwMode="auto">
          <a:xfrm>
            <a:off x="0" y="1314450"/>
            <a:ext cx="9077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t>Remote sensing sensors used in oil spill response operate in the Ultra Violet through Visible (what the human eye sees), Infra red, Thermal Infra Red and microwave regions of the electromagnetic spectrum</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lstStyle/>
          <a:p>
            <a:pPr>
              <a:defRPr/>
            </a:pPr>
            <a:r>
              <a:rPr lang="en-US" sz="4000" i="0" dirty="0" smtClean="0">
                <a:latin typeface="Arial" panose="020B0604020202020204" pitchFamily="34" charset="0"/>
                <a:cs typeface="Arial" panose="020B0604020202020204" pitchFamily="34" charset="0"/>
              </a:rPr>
              <a:t>Deepwater Horizon - Most Frequently Used Remote Sensing Systems</a:t>
            </a:r>
            <a:endParaRPr lang="en-US" sz="4000" i="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bwMode="auto">
          <a:xfrm>
            <a:off x="457200" y="1600200"/>
            <a:ext cx="86868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Satellite</a:t>
            </a:r>
          </a:p>
          <a:p>
            <a:pPr lvl="1"/>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Synthetic Aperture Radar (SAR), </a:t>
            </a:r>
            <a:r>
              <a:rPr lang="en-US" altLang="en-US"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Envisat</a:t>
            </a:r>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Radarsat</a:t>
            </a:r>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Satellites –(microwave)</a:t>
            </a:r>
          </a:p>
          <a:p>
            <a:pPr lvl="1"/>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MODIS Multispectral Sensor, NASA Terra and Aqua Satellites (UV – IR)</a:t>
            </a:r>
          </a:p>
          <a:p>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Airborne</a:t>
            </a:r>
          </a:p>
          <a:p>
            <a:pPr lvl="1"/>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Side Looking </a:t>
            </a:r>
            <a:r>
              <a:rPr lang="en-US" altLang="en-US"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Airborn</a:t>
            </a:r>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Radar (SLAR), Transport Canada, Icelandic coast Guard (Microwave)</a:t>
            </a:r>
          </a:p>
          <a:p>
            <a:pPr lvl="1"/>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Ocean Imaging Multispectral (</a:t>
            </a:r>
            <a:r>
              <a:rPr lang="en-US" altLang="en-US" dirty="0" err="1"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Visible,Thermal</a:t>
            </a:r>
            <a:r>
              <a:rPr lang="en-US" altLang="en-US"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IR) </a:t>
            </a:r>
            <a:endParaRPr lang="en-US" alt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defRPr/>
            </a:pPr>
            <a:r>
              <a:rPr lang="en-US" i="0" dirty="0" smtClean="0">
                <a:latin typeface="Arial" panose="020B0604020202020204" pitchFamily="34" charset="0"/>
                <a:cs typeface="Arial" panose="020B0604020202020204" pitchFamily="34" charset="0"/>
              </a:rPr>
              <a:t>MODIS  </a:t>
            </a:r>
            <a:r>
              <a:rPr lang="en-US" sz="2000" i="0" dirty="0" smtClean="0">
                <a:latin typeface="Arial" panose="020B0604020202020204" pitchFamily="34" charset="0"/>
                <a:cs typeface="Arial" panose="020B0604020202020204" pitchFamily="34" charset="0"/>
              </a:rPr>
              <a:t>(Moderate Resolution Imaging </a:t>
            </a:r>
            <a:r>
              <a:rPr lang="en-US" sz="2000" i="0" dirty="0" err="1" smtClean="0">
                <a:latin typeface="Arial" panose="020B0604020202020204" pitchFamily="34" charset="0"/>
                <a:cs typeface="Arial" panose="020B0604020202020204" pitchFamily="34" charset="0"/>
              </a:rPr>
              <a:t>Spectroradiometer</a:t>
            </a:r>
            <a:r>
              <a:rPr lang="en-US" sz="2000" i="0" dirty="0" smtClean="0"/>
              <a:t>)</a:t>
            </a:r>
            <a:endParaRPr lang="en-US" sz="2000" i="0" dirty="0"/>
          </a:p>
        </p:txBody>
      </p:sp>
      <p:pic>
        <p:nvPicPr>
          <p:cNvPr id="327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7775" y="781050"/>
            <a:ext cx="6634163" cy="497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p:cNvSpPr txBox="1">
            <a:spLocks noChangeArrowheads="1"/>
          </p:cNvSpPr>
          <p:nvPr/>
        </p:nvSpPr>
        <p:spPr bwMode="auto">
          <a:xfrm>
            <a:off x="495300" y="5792788"/>
            <a:ext cx="80200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effectLst>
                  <a:outerShdw blurRad="38100" dist="38100" dir="2700000" algn="tl">
                    <a:srgbClr val="000000">
                      <a:alpha val="43137"/>
                    </a:srgbClr>
                  </a:outerShdw>
                </a:effectLst>
              </a:rPr>
              <a:t>Shows overall footprint of the slick but cannot distinguish thick oil from sheen</a:t>
            </a:r>
          </a:p>
          <a:p>
            <a:r>
              <a:rPr lang="en-US" altLang="en-US" dirty="0">
                <a:effectLst>
                  <a:outerShdw blurRad="38100" dist="38100" dir="2700000" algn="tl">
                    <a:srgbClr val="000000">
                      <a:alpha val="43137"/>
                    </a:srgbClr>
                  </a:outerShdw>
                </a:effectLst>
              </a:rPr>
              <a:t>Needs daylight and cloud free sky</a:t>
            </a:r>
          </a:p>
          <a:p>
            <a:r>
              <a:rPr lang="en-US" altLang="en-US" dirty="0">
                <a:effectLst>
                  <a:outerShdw blurRad="38100" dist="38100" dir="2700000" algn="tl">
                    <a:srgbClr val="000000">
                      <a:alpha val="43137"/>
                    </a:srgbClr>
                  </a:outerShdw>
                </a:effectLst>
              </a:rPr>
              <a:t>(Note heavy sediment load, upstream flooding helped keep the oil offshore)</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3970" name="Picture 2" descr="E:\Data\judd\EROS\2014\ASA_WSM_1PNPDE20100512_155502_GEO_subset2_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85750"/>
            <a:ext cx="9886950" cy="988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35557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ad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82550" y="709613"/>
            <a:ext cx="27368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RADARSAT-1</a:t>
            </a:r>
          </a:p>
          <a:p>
            <a:pPr eaLnBrk="1" hangingPunct="1">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Synthetic Aperture Radar</a:t>
            </a:r>
          </a:p>
          <a:p>
            <a:pPr eaLnBrk="1" hangingPunct="1">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July 5, 2003 0605hrs</a:t>
            </a:r>
          </a:p>
        </p:txBody>
      </p:sp>
      <p:sp>
        <p:nvSpPr>
          <p:cNvPr id="33796" name="Rectangle 4"/>
          <p:cNvSpPr>
            <a:spLocks noChangeArrowheads="1"/>
          </p:cNvSpPr>
          <p:nvPr/>
        </p:nvSpPr>
        <p:spPr bwMode="auto">
          <a:xfrm>
            <a:off x="0" y="0"/>
            <a:ext cx="49808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solidFill>
                  <a:srgbClr val="00EAEA"/>
                </a:solidFill>
                <a:latin typeface="Arial" panose="020B0604020202020204" pitchFamily="34" charset="0"/>
                <a:ea typeface="ＭＳ Ｐゴシック" charset="-128"/>
                <a:cs typeface="Arial" panose="020B0604020202020204" pitchFamily="34" charset="0"/>
              </a:rPr>
              <a:t>Satellite Imaging Radar</a:t>
            </a:r>
          </a:p>
        </p:txBody>
      </p:sp>
      <p:sp>
        <p:nvSpPr>
          <p:cNvPr id="33797" name="TextBox 1"/>
          <p:cNvSpPr txBox="1">
            <a:spLocks noChangeArrowheads="1"/>
          </p:cNvSpPr>
          <p:nvPr/>
        </p:nvSpPr>
        <p:spPr bwMode="auto">
          <a:xfrm>
            <a:off x="0" y="576262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effectLst>
                  <a:outerShdw blurRad="38100" dist="38100" dir="2700000" algn="tl">
                    <a:srgbClr val="000000">
                      <a:alpha val="43137"/>
                    </a:srgbClr>
                  </a:outerShdw>
                </a:effectLst>
              </a:rPr>
              <a:t>Radar – provides own source on energy, can operate independent of daylight, “sees” through fog</a:t>
            </a:r>
          </a:p>
        </p:txBody>
      </p:sp>
      <p:cxnSp>
        <p:nvCxnSpPr>
          <p:cNvPr id="6" name="Straight Arrow Connector 5"/>
          <p:cNvCxnSpPr>
            <a:stCxn id="33799" idx="1"/>
          </p:cNvCxnSpPr>
          <p:nvPr/>
        </p:nvCxnSpPr>
        <p:spPr bwMode="auto">
          <a:xfrm flipH="1" flipV="1">
            <a:off x="3400425" y="800100"/>
            <a:ext cx="912813" cy="741363"/>
          </a:xfrm>
          <a:prstGeom prst="straightConnector1">
            <a:avLst/>
          </a:prstGeom>
          <a:ln>
            <a:headEnd type="none" w="sm" len="sm"/>
            <a:tailEnd type="arrow"/>
          </a:ln>
          <a:extLst/>
        </p:spPr>
        <p:style>
          <a:lnRef idx="1">
            <a:schemeClr val="accent2"/>
          </a:lnRef>
          <a:fillRef idx="0">
            <a:schemeClr val="accent2"/>
          </a:fillRef>
          <a:effectRef idx="0">
            <a:schemeClr val="accent2"/>
          </a:effectRef>
          <a:fontRef idx="minor">
            <a:schemeClr val="tx1"/>
          </a:fontRef>
        </p:style>
      </p:cxnSp>
      <p:sp>
        <p:nvSpPr>
          <p:cNvPr id="33799" name="TextBox 6"/>
          <p:cNvSpPr txBox="1">
            <a:spLocks noChangeArrowheads="1"/>
          </p:cNvSpPr>
          <p:nvPr/>
        </p:nvSpPr>
        <p:spPr bwMode="auto">
          <a:xfrm>
            <a:off x="4313238" y="13557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solidFill>
                  <a:schemeClr val="bg1"/>
                </a:solidFill>
              </a:rPr>
              <a:t>Pt. Reyes</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arall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0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0" y="-6350"/>
            <a:ext cx="74417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solidFill>
                  <a:schemeClr val="accent2"/>
                </a:solidFill>
                <a:effectLst>
                  <a:outerShdw blurRad="38100" dist="38100" dir="2700000" algn="tl">
                    <a:srgbClr val="000000">
                      <a:alpha val="43137"/>
                    </a:srgbClr>
                  </a:outerShdw>
                </a:effectLst>
                <a:latin typeface="Tahoma" pitchFamily="34" charset="0"/>
                <a:ea typeface="ＭＳ Ｐゴシック" charset="-128"/>
              </a:rPr>
              <a:t>IKONOS (Optical Sensor, Measures reflected sunlight)</a:t>
            </a:r>
          </a:p>
          <a:p>
            <a:pPr eaLnBrk="1" hangingPunct="1"/>
            <a:r>
              <a:rPr lang="en-US" altLang="en-US" sz="2400" dirty="0">
                <a:solidFill>
                  <a:schemeClr val="accent2"/>
                </a:solidFill>
                <a:effectLst>
                  <a:outerShdw blurRad="38100" dist="38100" dir="2700000" algn="tl">
                    <a:srgbClr val="000000">
                      <a:alpha val="43137"/>
                    </a:srgbClr>
                  </a:outerShdw>
                </a:effectLst>
                <a:latin typeface="Tahoma" pitchFamily="34" charset="0"/>
                <a:ea typeface="ＭＳ Ｐゴシック" charset="-128"/>
              </a:rPr>
              <a:t>July 5, 2003 1103hrs</a:t>
            </a:r>
          </a:p>
        </p:txBody>
      </p:sp>
      <p:sp>
        <p:nvSpPr>
          <p:cNvPr id="34820" name="TextBox 1"/>
          <p:cNvSpPr txBox="1">
            <a:spLocks noChangeArrowheads="1"/>
          </p:cNvSpPr>
          <p:nvPr/>
        </p:nvSpPr>
        <p:spPr bwMode="auto">
          <a:xfrm>
            <a:off x="0" y="5864225"/>
            <a:ext cx="28575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solidFill>
                  <a:schemeClr val="bg1"/>
                </a:solidFill>
                <a:effectLst>
                  <a:outerShdw blurRad="38100" dist="38100" dir="2700000" algn="tl">
                    <a:srgbClr val="000000">
                      <a:alpha val="43137"/>
                    </a:srgbClr>
                  </a:outerShdw>
                </a:effectLst>
              </a:rPr>
              <a:t>Optical sensors measure reflected light, not useful in fog</a:t>
            </a:r>
          </a:p>
        </p:txBody>
      </p:sp>
      <p:cxnSp>
        <p:nvCxnSpPr>
          <p:cNvPr id="6" name="Straight Arrow Connector 5"/>
          <p:cNvCxnSpPr/>
          <p:nvPr/>
        </p:nvCxnSpPr>
        <p:spPr bwMode="auto">
          <a:xfrm flipH="1">
            <a:off x="5353050" y="1152525"/>
            <a:ext cx="1514475" cy="38100"/>
          </a:xfrm>
          <a:prstGeom prst="straightConnector1">
            <a:avLst/>
          </a:prstGeom>
          <a:ln>
            <a:headEnd type="none" w="sm" len="sm"/>
            <a:tailEnd type="arrow"/>
          </a:ln>
          <a:extLst/>
        </p:spPr>
        <p:style>
          <a:lnRef idx="1">
            <a:schemeClr val="accent2"/>
          </a:lnRef>
          <a:fillRef idx="0">
            <a:schemeClr val="accent2"/>
          </a:fillRef>
          <a:effectRef idx="0">
            <a:schemeClr val="accent2"/>
          </a:effectRef>
          <a:fontRef idx="minor">
            <a:schemeClr val="tx1"/>
          </a:fontRef>
        </p:style>
      </p:cxnSp>
      <p:sp>
        <p:nvSpPr>
          <p:cNvPr id="34822" name="TextBox 6"/>
          <p:cNvSpPr txBox="1">
            <a:spLocks noChangeArrowheads="1"/>
          </p:cNvSpPr>
          <p:nvPr/>
        </p:nvSpPr>
        <p:spPr bwMode="auto">
          <a:xfrm>
            <a:off x="6867525" y="987425"/>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solidFill>
                  <a:schemeClr val="bg1"/>
                </a:solidFill>
              </a:rPr>
              <a:t>Pt. Reyes</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0" y="0"/>
            <a:ext cx="9144000" cy="1143000"/>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r>
              <a:rPr lang="en-US" i="0" dirty="0" smtClean="0">
                <a:solidFill>
                  <a:srgbClr val="00EAEA"/>
                </a:solidFill>
                <a:effectLst>
                  <a:outerShdw blurRad="38100" dist="38100" dir="2700000" algn="tl">
                    <a:srgbClr val="000000">
                      <a:alpha val="43137"/>
                    </a:srgbClr>
                  </a:outerShdw>
                </a:effectLst>
                <a:latin typeface="Arial" charset="0"/>
              </a:rPr>
              <a:t>OSPR Airborne Remote Sensing Research</a:t>
            </a:r>
          </a:p>
        </p:txBody>
      </p:sp>
      <p:pic>
        <p:nvPicPr>
          <p:cNvPr id="39939" name="Picture 3" descr="DSC052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00400"/>
            <a:ext cx="40386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DSC063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00400"/>
            <a:ext cx="40386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solidFill>
                  <a:srgbClr val="FFFF00"/>
                </a:solidFill>
                <a:effectLst>
                  <a:outerShdw blurRad="38100" dist="38100" dir="2700000" algn="tl">
                    <a:srgbClr val="000000">
                      <a:alpha val="43137"/>
                    </a:srgbClr>
                  </a:outerShdw>
                </a:effectLst>
              </a:rPr>
              <a:t>Ocean Imaging’s DMSC-MK2 Four Channel Aerial Sensor</a:t>
            </a:r>
          </a:p>
        </p:txBody>
      </p:sp>
      <p:sp>
        <p:nvSpPr>
          <p:cNvPr id="39942" name="Text Box 6"/>
          <p:cNvSpPr txBox="1">
            <a:spLocks noChangeArrowheads="1"/>
          </p:cNvSpPr>
          <p:nvPr/>
        </p:nvSpPr>
        <p:spPr bwMode="auto">
          <a:xfrm>
            <a:off x="0" y="1828800"/>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dirty="0">
                <a:solidFill>
                  <a:srgbClr val="FFFF00"/>
                </a:solidFill>
                <a:effectLst>
                  <a:outerShdw blurRad="38100" dist="38100" dir="2700000" algn="tl">
                    <a:srgbClr val="000000">
                      <a:alpha val="43137"/>
                    </a:srgbClr>
                  </a:outerShdw>
                </a:effectLst>
              </a:rPr>
              <a:t>PROJECT OBJECTIVE:  </a:t>
            </a:r>
            <a:r>
              <a:rPr lang="en-US" altLang="en-US" dirty="0">
                <a:solidFill>
                  <a:srgbClr val="FFFF00"/>
                </a:solidFill>
                <a:effectLst>
                  <a:outerShdw blurRad="38100" dist="38100" dir="2700000" algn="tl">
                    <a:srgbClr val="000000">
                      <a:alpha val="43137"/>
                    </a:srgbClr>
                  </a:outerShdw>
                </a:effectLst>
              </a:rPr>
              <a:t>DEVELOP AN OPERATIONAL AERIAL IMAGING TECHNOLOGY THAT WOULD ENABLE REAL-TIME OIL SPILL MAPPING IN GIS FORMAT, ELIMINATE FALSE TARGETS, WITH AN EASILY DEPLOYABLE AND PORTABLE SENSOR</a:t>
            </a: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a:latin typeface="Times New Roman" pitchFamily="18" charset="0"/>
              <a:ea typeface="ＭＳ Ｐゴシック" charset="-128"/>
              <a:cs typeface="Times New Roman" pitchFamily="18" charset="0"/>
            </a:endParaRPr>
          </a:p>
        </p:txBody>
      </p:sp>
      <p:pic>
        <p:nvPicPr>
          <p:cNvPr id="40963" name="Picture 3" descr="Kelp_Turbid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04800"/>
            <a:ext cx="4572000" cy="18288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il_and_Turbid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86000"/>
            <a:ext cx="4572000" cy="18288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il_Gl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4267200"/>
            <a:ext cx="4572000" cy="18288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p:cNvSpPr txBox="1">
            <a:spLocks noChangeArrowheads="1"/>
          </p:cNvSpPr>
          <p:nvPr/>
        </p:nvSpPr>
        <p:spPr bwMode="auto">
          <a:xfrm>
            <a:off x="2541588" y="2895600"/>
            <a:ext cx="1874837"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solidFill>
                  <a:srgbClr val="F0F012"/>
                </a:solidFill>
                <a:latin typeface="Times New Roman" pitchFamily="18" charset="0"/>
                <a:ea typeface="ＭＳ Ｐゴシック" charset="-128"/>
              </a:rPr>
              <a:t>Suspended Sediment</a:t>
            </a:r>
          </a:p>
        </p:txBody>
      </p:sp>
      <p:sp>
        <p:nvSpPr>
          <p:cNvPr id="40967" name="Text Box 7"/>
          <p:cNvSpPr txBox="1">
            <a:spLocks noChangeArrowheads="1"/>
          </p:cNvSpPr>
          <p:nvPr/>
        </p:nvSpPr>
        <p:spPr bwMode="auto">
          <a:xfrm>
            <a:off x="5029200" y="3581400"/>
            <a:ext cx="4365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solidFill>
                  <a:srgbClr val="F0F012"/>
                </a:solidFill>
                <a:latin typeface="Times New Roman" pitchFamily="18" charset="0"/>
                <a:ea typeface="ＭＳ Ｐゴシック" charset="-128"/>
              </a:rPr>
              <a:t>Oil</a:t>
            </a:r>
          </a:p>
        </p:txBody>
      </p:sp>
      <p:sp>
        <p:nvSpPr>
          <p:cNvPr id="40968" name="Line 8"/>
          <p:cNvSpPr>
            <a:spLocks noChangeShapeType="1"/>
          </p:cNvSpPr>
          <p:nvPr/>
        </p:nvSpPr>
        <p:spPr bwMode="auto">
          <a:xfrm flipV="1">
            <a:off x="5410200" y="3505200"/>
            <a:ext cx="304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69" name="Line 9"/>
          <p:cNvSpPr>
            <a:spLocks noChangeShapeType="1"/>
          </p:cNvSpPr>
          <p:nvPr/>
        </p:nvSpPr>
        <p:spPr bwMode="auto">
          <a:xfrm flipH="1" flipV="1">
            <a:off x="4800600" y="3429000"/>
            <a:ext cx="304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0" name="Line 10"/>
          <p:cNvSpPr>
            <a:spLocks noChangeShapeType="1"/>
          </p:cNvSpPr>
          <p:nvPr/>
        </p:nvSpPr>
        <p:spPr bwMode="auto">
          <a:xfrm flipH="1" flipV="1">
            <a:off x="4800600" y="2819400"/>
            <a:ext cx="5334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1" name="Text Box 11"/>
          <p:cNvSpPr txBox="1">
            <a:spLocks noChangeArrowheads="1"/>
          </p:cNvSpPr>
          <p:nvPr/>
        </p:nvSpPr>
        <p:spPr bwMode="auto">
          <a:xfrm>
            <a:off x="2895600" y="1219200"/>
            <a:ext cx="57467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solidFill>
                  <a:srgbClr val="F0F012"/>
                </a:solidFill>
                <a:latin typeface="Times New Roman" pitchFamily="18" charset="0"/>
                <a:ea typeface="ＭＳ Ｐゴシック" charset="-128"/>
              </a:rPr>
              <a:t>Kelp</a:t>
            </a:r>
          </a:p>
        </p:txBody>
      </p:sp>
      <p:sp>
        <p:nvSpPr>
          <p:cNvPr id="40972" name="Text Box 12"/>
          <p:cNvSpPr txBox="1">
            <a:spLocks noChangeArrowheads="1"/>
          </p:cNvSpPr>
          <p:nvPr/>
        </p:nvSpPr>
        <p:spPr bwMode="auto">
          <a:xfrm>
            <a:off x="5486400" y="1066800"/>
            <a:ext cx="94615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solidFill>
                  <a:srgbClr val="F0F012"/>
                </a:solidFill>
                <a:latin typeface="Times New Roman" pitchFamily="18" charset="0"/>
                <a:ea typeface="ＭＳ Ｐゴシック" charset="-128"/>
              </a:rPr>
              <a:t>Sediment</a:t>
            </a:r>
          </a:p>
        </p:txBody>
      </p:sp>
      <p:sp>
        <p:nvSpPr>
          <p:cNvPr id="40973" name="Text Box 13"/>
          <p:cNvSpPr txBox="1">
            <a:spLocks noChangeArrowheads="1"/>
          </p:cNvSpPr>
          <p:nvPr/>
        </p:nvSpPr>
        <p:spPr bwMode="auto">
          <a:xfrm>
            <a:off x="5715000" y="1905000"/>
            <a:ext cx="4365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latin typeface="Times New Roman" pitchFamily="18" charset="0"/>
                <a:ea typeface="ＭＳ Ｐゴシック" charset="-128"/>
              </a:rPr>
              <a:t>Oil</a:t>
            </a:r>
          </a:p>
        </p:txBody>
      </p:sp>
      <p:sp>
        <p:nvSpPr>
          <p:cNvPr id="40974" name="Text Box 14"/>
          <p:cNvSpPr txBox="1">
            <a:spLocks noChangeArrowheads="1"/>
          </p:cNvSpPr>
          <p:nvPr/>
        </p:nvSpPr>
        <p:spPr bwMode="auto">
          <a:xfrm>
            <a:off x="5867400" y="4953000"/>
            <a:ext cx="43656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solidFill>
                  <a:srgbClr val="F0F012"/>
                </a:solidFill>
                <a:latin typeface="Times New Roman" pitchFamily="18" charset="0"/>
                <a:ea typeface="ＭＳ Ｐゴシック" charset="-128"/>
              </a:rPr>
              <a:t>Oil</a:t>
            </a:r>
          </a:p>
        </p:txBody>
      </p:sp>
      <p:sp>
        <p:nvSpPr>
          <p:cNvPr id="40975" name="Text Box 15"/>
          <p:cNvSpPr txBox="1">
            <a:spLocks noChangeArrowheads="1"/>
          </p:cNvSpPr>
          <p:nvPr/>
        </p:nvSpPr>
        <p:spPr bwMode="auto">
          <a:xfrm>
            <a:off x="3263900" y="5867400"/>
            <a:ext cx="973138"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500" b="1">
                <a:solidFill>
                  <a:schemeClr val="bg2"/>
                </a:solidFill>
                <a:latin typeface="Times New Roman" pitchFamily="18" charset="0"/>
                <a:ea typeface="ＭＳ Ｐゴシック" charset="-128"/>
              </a:rPr>
              <a:t>Sun Glint</a:t>
            </a:r>
          </a:p>
        </p:txBody>
      </p:sp>
      <p:sp>
        <p:nvSpPr>
          <p:cNvPr id="578576" name="Rectangle 16"/>
          <p:cNvSpPr>
            <a:spLocks noGrp="1" noChangeArrowheads="1"/>
          </p:cNvSpPr>
          <p:nvPr>
            <p:ph type="title" idx="4294967295"/>
          </p:nvPr>
        </p:nvSpPr>
        <p:spPr bwMode="auto">
          <a:xfrm>
            <a:off x="0" y="6159500"/>
            <a:ext cx="9144000" cy="698500"/>
          </a:xfrm>
          <a:prstGeom prst="rect">
            <a:avLst/>
          </a:prstGeo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defRPr/>
            </a:pPr>
            <a:r>
              <a:rPr lang="en-US" sz="2000" i="0" dirty="0" smtClean="0">
                <a:solidFill>
                  <a:srgbClr val="FFFF00"/>
                </a:solidFill>
                <a:latin typeface="Arial" charset="0"/>
              </a:rPr>
              <a:t>Examples of multispectral differentiation between oil slicks and potential false targets caused by kelp, suspended sediment and sun glint</a:t>
            </a:r>
            <a:endParaRPr lang="en-US" i="0" dirty="0" smtClean="0">
              <a:solidFill>
                <a:srgbClr val="FFFF00"/>
              </a:solidFill>
              <a:latin typeface="Arial" charset="0"/>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392238"/>
            <a:ext cx="7286625"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5794" name="Rectangle 2"/>
          <p:cNvSpPr>
            <a:spLocks noGrp="1" noChangeArrowheads="1"/>
          </p:cNvSpPr>
          <p:nvPr>
            <p:ph type="title"/>
          </p:nvPr>
        </p:nvSpPr>
        <p:spPr bwMode="auto">
          <a:xfrm>
            <a:off x="0" y="0"/>
            <a:ext cx="9144000" cy="942975"/>
          </a:xfr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r>
              <a:rPr lang="en-US" sz="3600" i="0" dirty="0" smtClean="0">
                <a:solidFill>
                  <a:srgbClr val="00EAEA"/>
                </a:solidFill>
                <a:effectLst/>
                <a:latin typeface="Arial" panose="020B0604020202020204" pitchFamily="34" charset="0"/>
                <a:cs typeface="Arial" panose="020B0604020202020204" pitchFamily="34" charset="0"/>
              </a:rPr>
              <a:t>Algorithm Validation and Refinement</a:t>
            </a:r>
            <a:br>
              <a:rPr lang="en-US" sz="3600" i="0" dirty="0" smtClean="0">
                <a:solidFill>
                  <a:srgbClr val="00EAEA"/>
                </a:solidFill>
                <a:effectLst/>
                <a:latin typeface="Arial" panose="020B0604020202020204" pitchFamily="34" charset="0"/>
                <a:cs typeface="Arial" panose="020B0604020202020204" pitchFamily="34" charset="0"/>
              </a:rPr>
            </a:br>
            <a:r>
              <a:rPr lang="en-US" sz="2400" i="0" dirty="0" err="1" smtClean="0">
                <a:solidFill>
                  <a:srgbClr val="00EAEA"/>
                </a:solidFill>
                <a:effectLst/>
                <a:latin typeface="Arial" panose="020B0604020202020204" pitchFamily="34" charset="0"/>
                <a:cs typeface="Arial" panose="020B0604020202020204" pitchFamily="34" charset="0"/>
              </a:rPr>
              <a:t>Ohmsett</a:t>
            </a:r>
            <a:r>
              <a:rPr lang="en-US" sz="2400" i="0" dirty="0" smtClean="0">
                <a:solidFill>
                  <a:srgbClr val="00EAEA"/>
                </a:solidFill>
                <a:effectLst/>
                <a:latin typeface="Arial" panose="020B0604020202020204" pitchFamily="34" charset="0"/>
                <a:cs typeface="Arial" panose="020B0604020202020204" pitchFamily="34" charset="0"/>
              </a:rPr>
              <a:t> Test Tank (</a:t>
            </a:r>
            <a:r>
              <a:rPr lang="en-US" sz="2400" i="0" dirty="0">
                <a:effectLst/>
                <a:latin typeface="Arial" panose="020B0604020202020204" pitchFamily="34" charset="0"/>
                <a:cs typeface="Arial" panose="020B0604020202020204" pitchFamily="34" charset="0"/>
              </a:rPr>
              <a:t>The National Oil Spill Response Research &amp; Renewable Energy Test </a:t>
            </a:r>
            <a:r>
              <a:rPr lang="en-US" sz="2400" i="0" dirty="0" smtClean="0">
                <a:effectLst/>
                <a:latin typeface="Arial" panose="020B0604020202020204" pitchFamily="34" charset="0"/>
                <a:cs typeface="Arial" panose="020B0604020202020204" pitchFamily="34" charset="0"/>
              </a:rPr>
              <a:t>Facility)</a:t>
            </a:r>
            <a:endParaRPr lang="en-US" sz="3600" i="0" dirty="0" smtClean="0">
              <a:solidFill>
                <a:srgbClr val="00EAEA"/>
              </a:solidFill>
              <a:effectLst/>
              <a:latin typeface="Arial" panose="020B0604020202020204" pitchFamily="34" charset="0"/>
              <a:cs typeface="Arial" panose="020B0604020202020204" pitchFamily="34" charset="0"/>
            </a:endParaRPr>
          </a:p>
        </p:txBody>
      </p:sp>
      <p:pic>
        <p:nvPicPr>
          <p:cNvPr id="41988" name="Picture 5" descr="DSC063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25" y="1295400"/>
            <a:ext cx="508317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5133975"/>
            <a:ext cx="23241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defRPr/>
            </a:pPr>
            <a:endParaRPr lang="en-US" dirty="0"/>
          </a:p>
        </p:txBody>
      </p:sp>
      <p:sp>
        <p:nvSpPr>
          <p:cNvPr id="43011"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pic>
        <p:nvPicPr>
          <p:cNvPr id="43012" name="Picture 4" descr="DSC063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63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RA_051806_mosaic_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2500313"/>
            <a:ext cx="56388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GIS is </a:t>
            </a:r>
            <a:r>
              <a:rPr lang="en-US" i="0"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br>
              <a:rPr lang="en-US" i="0" u="sng"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i="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(*UNLESS </a:t>
            </a:r>
            <a:r>
              <a:rPr lang="en-US" sz="2400" i="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REQUEST COMES THROUGH THE SECTION </a:t>
            </a:r>
            <a:r>
              <a:rPr lang="en-US" sz="2400" i="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LEADER)</a:t>
            </a:r>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FFFF00"/>
                </a:solidFill>
              </a:rPr>
              <a:t/>
            </a:r>
            <a:br>
              <a:rPr lang="en-US" b="1" dirty="0">
                <a:solidFill>
                  <a:srgbClr val="FFFF00"/>
                </a:solidFill>
              </a:rPr>
            </a:br>
            <a:endParaRPr lang="en-US" i="0" u="sng" dirty="0">
              <a:effectLst/>
            </a:endParaRPr>
          </a:p>
        </p:txBody>
      </p:sp>
      <p:sp>
        <p:nvSpPr>
          <p:cNvPr id="3" name="Content Placeholder 2"/>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Monotype Sorts" pitchFamily="2" charset="2"/>
              <a:buNone/>
              <a:defRPr/>
            </a:pPr>
            <a:endParaRPr lang="en-US" dirty="0" smtClean="0">
              <a:solidFill>
                <a:srgbClr val="FFFF00"/>
              </a:solidFill>
            </a:endParaRPr>
          </a:p>
          <a:p>
            <a:pPr>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Support </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Logistics</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Meeting Poster Makers </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Documentation Unit</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Copy Makers </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Documentation Unit</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Word/PDF File Print-Out </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2800" dirty="0" smtClean="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Documentation Unit</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defRPr/>
            </a:pP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Anything Clerical…</a:t>
            </a:r>
          </a:p>
          <a:p>
            <a:pPr lvl="1">
              <a:defRPr/>
            </a:pPr>
            <a:r>
              <a:rPr lang="en-US" sz="32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Please See The Documentation Unit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ngel_Island_110907_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449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p:cNvSpPr txBox="1">
            <a:spLocks noChangeArrowheads="1"/>
          </p:cNvSpPr>
          <p:nvPr/>
        </p:nvSpPr>
        <p:spPr bwMode="auto">
          <a:xfrm>
            <a:off x="0" y="0"/>
            <a:ext cx="38449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effectLst>
                  <a:outerShdw blurRad="38100" dist="38100" dir="2700000" algn="tl">
                    <a:srgbClr val="000000">
                      <a:alpha val="43137"/>
                    </a:srgbClr>
                  </a:outerShdw>
                </a:effectLst>
              </a:rPr>
              <a:t>Deepwater Horizon (MC-252)</a:t>
            </a:r>
          </a:p>
          <a:p>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Ocean Imaging Sensor Data and Airborne SLAR</a:t>
            </a:r>
          </a:p>
          <a:p>
            <a:endParaRPr lang="en-US" altLang="en-US" dirty="0">
              <a:effectLst>
                <a:outerShdw blurRad="38100" dist="38100" dir="2700000" algn="tl">
                  <a:srgbClr val="000000">
                    <a:alpha val="43137"/>
                  </a:srgbClr>
                </a:outerShdw>
              </a:effectLst>
            </a:endParaRPr>
          </a:p>
          <a:p>
            <a:r>
              <a:rPr lang="en-US" altLang="en-US" dirty="0">
                <a:effectLst>
                  <a:outerShdw blurRad="38100" dist="38100" dir="2700000" algn="tl">
                    <a:srgbClr val="000000">
                      <a:alpha val="43137"/>
                    </a:srgbClr>
                  </a:outerShdw>
                </a:effectLst>
              </a:rPr>
              <a:t>SLAR can image the entire oil slick footprint.  The OI sensor package  measures thickness variations within the slick thus depicting recoverable oil vs. non-recoverable sheen.  The OI system has a much smaller imaging footprint  so their mission was more strategic , specifically image the source (</a:t>
            </a:r>
            <a:r>
              <a:rPr lang="en-US" altLang="en-US" dirty="0" err="1">
                <a:effectLst>
                  <a:outerShdw blurRad="38100" dist="38100" dir="2700000" algn="tl">
                    <a:srgbClr val="000000">
                      <a:alpha val="43137"/>
                    </a:srgbClr>
                  </a:outerShdw>
                </a:effectLst>
              </a:rPr>
              <a:t>blownout</a:t>
            </a:r>
            <a:r>
              <a:rPr lang="en-US" altLang="en-US" dirty="0">
                <a:effectLst>
                  <a:outerShdw blurRad="38100" dist="38100" dir="2700000" algn="tl">
                    <a:srgbClr val="000000">
                      <a:alpha val="43137"/>
                    </a:srgbClr>
                  </a:outerShdw>
                </a:effectLst>
              </a:rPr>
              <a:t> wellhead) and the leading edge of the slick.</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6429375"/>
            <a:ext cx="12573000" cy="162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1"/>
          <p:cNvSpPr txBox="1">
            <a:spLocks/>
          </p:cNvSpPr>
          <p:nvPr/>
        </p:nvSpPr>
        <p:spPr>
          <a:xfrm>
            <a:off x="457200" y="274638"/>
            <a:ext cx="8229600" cy="1143000"/>
          </a:xfrm>
          <a:prstGeom prst="rect">
            <a:avLst/>
          </a:prstGeom>
        </p:spPr>
        <p:txBody>
          <a:bodyPr vert="horz" anchor="ctr">
            <a:normAutofit fontScale="75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chemeClr val="tx2"/>
                </a:solidFill>
                <a:latin typeface="Arial" panose="020B0604020202020204" pitchFamily="34" charset="0"/>
                <a:cs typeface="Arial" panose="020B0604020202020204" pitchFamily="34" charset="0"/>
              </a:rPr>
              <a:t>What is a Common Operational Picture?</a:t>
            </a:r>
            <a:r>
              <a:rPr lang="en-US" dirty="0" smtClean="0"/>
              <a:t/>
            </a:r>
            <a:br>
              <a:rPr lang="en-US" dirty="0" smtClean="0"/>
            </a:br>
            <a:endParaRPr lang="en-US" dirty="0"/>
          </a:p>
        </p:txBody>
      </p:sp>
      <p:sp>
        <p:nvSpPr>
          <p:cNvPr id="4" name="Content Placeholder 2"/>
          <p:cNvSpPr txBox="1">
            <a:spLocks/>
          </p:cNvSpPr>
          <p:nvPr/>
        </p:nvSpPr>
        <p:spPr>
          <a:xfrm>
            <a:off x="457200" y="1600200"/>
            <a:ext cx="8229600" cy="4709160"/>
          </a:xfrm>
          <a:prstGeom prst="rect">
            <a:avLst/>
          </a:prstGeom>
        </p:spPr>
        <p:txBody>
          <a:bodyP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Visual Display of Situational Awareness</a:t>
            </a:r>
          </a:p>
          <a:p>
            <a:r>
              <a:rPr lang="en-US" dirty="0" smtClean="0">
                <a:latin typeface="Arial" panose="020B0604020202020204" pitchFamily="34" charset="0"/>
                <a:cs typeface="Arial" panose="020B0604020202020204" pitchFamily="34" charset="0"/>
              </a:rPr>
              <a:t>Based in the Situation Unit</a:t>
            </a:r>
          </a:p>
          <a:p>
            <a:r>
              <a:rPr lang="en-US" dirty="0" smtClean="0">
                <a:latin typeface="Arial" panose="020B0604020202020204" pitchFamily="34" charset="0"/>
                <a:cs typeface="Arial" panose="020B0604020202020204" pitchFamily="34" charset="0"/>
              </a:rPr>
              <a:t>Sole Source of “Official” Response Situational Awareness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268842"/>
            <a:ext cx="5396185" cy="3521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640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i="0" dirty="0" smtClean="0">
                <a:latin typeface="Arial" panose="020B0604020202020204" pitchFamily="34" charset="0"/>
                <a:cs typeface="Arial" panose="020B0604020202020204" pitchFamily="34" charset="0"/>
              </a:rPr>
              <a:t>Environmental Response Management Application (ERMA)</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20624" y="1865376"/>
            <a:ext cx="8229600" cy="4525963"/>
          </a:xfrm>
        </p:spPr>
        <p:txBody>
          <a:bodyPr>
            <a:normAutofit fontScale="77500" lnSpcReduction="20000"/>
          </a:bodyPr>
          <a:lstStyle/>
          <a:p>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Developed by NOAA (OR&amp;R) and UNH</a:t>
            </a:r>
          </a:p>
          <a:p>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Specifically Designed as a Oil Spill Response Tool</a:t>
            </a:r>
          </a:p>
          <a:p>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California’s COP of Choice (Southwest ERMA)</a:t>
            </a:r>
          </a:p>
          <a:p>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Valuable Planning Tool</a:t>
            </a:r>
          </a:p>
          <a:p>
            <a:pPr lvl="1"/>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OSPR Populated W/ACP Data Layers And </a:t>
            </a:r>
          </a:p>
          <a:p>
            <a:pPr lvl="1"/>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Provided Input On Improving Application For Spill Responders</a:t>
            </a:r>
          </a:p>
          <a:p>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Provides </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Interactive Map Display Capabilities to Responders on local Desktop, Tablet…</a:t>
            </a:r>
          </a:p>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Web Based, with No Proprietary Software Needed for Use</a:t>
            </a:r>
          </a:p>
          <a:p>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Several Credential </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Based Levels of </a:t>
            </a: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Access</a:t>
            </a:r>
          </a:p>
          <a:p>
            <a:pPr marL="137160" indent="0">
              <a:buNone/>
            </a:pPr>
            <a:endParaRPr lang="en-US" dirty="0"/>
          </a:p>
        </p:txBody>
      </p:sp>
    </p:spTree>
    <p:extLst>
      <p:ext uri="{BB962C8B-B14F-4D97-AF65-F5344CB8AC3E}">
        <p14:creationId xmlns:p14="http://schemas.microsoft.com/office/powerpoint/2010/main" val="2796437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0" dirty="0" smtClean="0">
                <a:latin typeface="Arial" panose="020B0604020202020204" pitchFamily="34" charset="0"/>
                <a:cs typeface="Arial" panose="020B0604020202020204" pitchFamily="34" charset="0"/>
              </a:rPr>
              <a:t>Southwest ERMA</a:t>
            </a:r>
            <a:br>
              <a:rPr lang="en-US" i="0" dirty="0" smtClean="0">
                <a:latin typeface="Arial" panose="020B0604020202020204" pitchFamily="34" charset="0"/>
                <a:cs typeface="Arial" panose="020B0604020202020204" pitchFamily="34" charset="0"/>
              </a:rPr>
            </a:br>
            <a:r>
              <a:rPr lang="en-US" i="0" dirty="0" smtClean="0">
                <a:latin typeface="Arial" panose="020B0604020202020204" pitchFamily="34" charset="0"/>
                <a:cs typeface="Arial" panose="020B0604020202020204" pitchFamily="34" charset="0"/>
              </a:rPr>
              <a:t>Planning Tool and COP</a:t>
            </a:r>
            <a:endParaRPr lang="en-US" i="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70434"/>
            <a:ext cx="9144000" cy="4977734"/>
          </a:xfrm>
          <a:prstGeom prst="rect">
            <a:avLst/>
          </a:prstGeom>
        </p:spPr>
      </p:pic>
    </p:spTree>
    <p:extLst>
      <p:ext uri="{BB962C8B-B14F-4D97-AF65-F5344CB8AC3E}">
        <p14:creationId xmlns:p14="http://schemas.microsoft.com/office/powerpoint/2010/main" val="818199233"/>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2806"/>
            <a:ext cx="9144000" cy="5696619"/>
          </a:xfrm>
          <a:prstGeom prst="rect">
            <a:avLst/>
          </a:prstGeom>
        </p:spPr>
      </p:pic>
      <p:sp>
        <p:nvSpPr>
          <p:cNvPr id="2" name="Title 1"/>
          <p:cNvSpPr>
            <a:spLocks noGrp="1"/>
          </p:cNvSpPr>
          <p:nvPr>
            <p:ph type="title"/>
          </p:nvPr>
        </p:nvSpPr>
        <p:spPr/>
        <p:txBody>
          <a:bodyPr>
            <a:normAutofit fontScale="90000"/>
          </a:bodyPr>
          <a:lstStyle/>
          <a:p>
            <a:r>
              <a:rPr lang="en-US" i="0" dirty="0" smtClean="0">
                <a:latin typeface="Arial" panose="020B0604020202020204" pitchFamily="34" charset="0"/>
                <a:cs typeface="Arial" panose="020B0604020202020204" pitchFamily="34" charset="0"/>
              </a:rPr>
              <a:t>Southwest ERMA</a:t>
            </a:r>
            <a:br>
              <a:rPr lang="en-US" i="0" dirty="0" smtClean="0">
                <a:latin typeface="Arial" panose="020B0604020202020204" pitchFamily="34" charset="0"/>
                <a:cs typeface="Arial" panose="020B0604020202020204" pitchFamily="34" charset="0"/>
              </a:rPr>
            </a:br>
            <a:r>
              <a:rPr lang="en-US" i="0" dirty="0" smtClean="0">
                <a:latin typeface="Arial" panose="020B0604020202020204" pitchFamily="34" charset="0"/>
                <a:cs typeface="Arial" panose="020B0604020202020204" pitchFamily="34" charset="0"/>
              </a:rPr>
              <a:t>Planning Tool and COP</a:t>
            </a:r>
            <a:endParaRPr lang="en-US"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19620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0" dirty="0">
                <a:latin typeface="Arial" panose="020B0604020202020204" pitchFamily="34" charset="0"/>
                <a:cs typeface="Arial" panose="020B0604020202020204" pitchFamily="34" charset="0"/>
              </a:rPr>
              <a:t>Must ERMA be the COP</a:t>
            </a:r>
            <a:r>
              <a:rPr lang="en-US" dirty="0"/>
              <a:t/>
            </a:r>
            <a:br>
              <a:rPr lang="en-US" dirty="0"/>
            </a:br>
            <a:endParaRPr lang="en-US" dirty="0"/>
          </a:p>
        </p:txBody>
      </p:sp>
      <p:sp>
        <p:nvSpPr>
          <p:cNvPr id="3" name="Content Placeholder 2"/>
          <p:cNvSpPr>
            <a:spLocks noGrp="1"/>
          </p:cNvSpPr>
          <p:nvPr>
            <p:ph idx="1"/>
          </p:nvPr>
        </p:nvSpPr>
        <p:spPr>
          <a:xfrm>
            <a:off x="448056" y="1106424"/>
            <a:ext cx="8229600" cy="4525963"/>
          </a:xfrm>
        </p:spPr>
        <p:txBody>
          <a:bodyPr/>
          <a:lstStyle/>
          <a:p>
            <a:r>
              <a:rPr lang="en-US" dirty="0" smtClean="0">
                <a:latin typeface="Arial" panose="020B0604020202020204" pitchFamily="34" charset="0"/>
                <a:cs typeface="Arial" panose="020B0604020202020204" pitchFamily="34" charset="0"/>
              </a:rPr>
              <a:t>NO</a:t>
            </a:r>
          </a:p>
          <a:p>
            <a:r>
              <a:rPr lang="en-US" dirty="0" smtClean="0">
                <a:latin typeface="Arial" panose="020B0604020202020204" pitchFamily="34" charset="0"/>
                <a:cs typeface="Arial" panose="020B0604020202020204" pitchFamily="34" charset="0"/>
              </a:rPr>
              <a:t>COP Determined Early in the Response by UC</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667387"/>
            <a:ext cx="6686130" cy="4171563"/>
          </a:xfrm>
          <a:prstGeom prst="rect">
            <a:avLst/>
          </a:prstGeom>
        </p:spPr>
      </p:pic>
    </p:spTree>
    <p:extLst>
      <p:ext uri="{BB962C8B-B14F-4D97-AF65-F5344CB8AC3E}">
        <p14:creationId xmlns:p14="http://schemas.microsoft.com/office/powerpoint/2010/main" val="114554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0" dirty="0">
                <a:latin typeface="Arial" panose="020B0604020202020204" pitchFamily="34" charset="0"/>
                <a:cs typeface="Arial" panose="020B0604020202020204" pitchFamily="34" charset="0"/>
              </a:rPr>
              <a:t>How Many COPs can be Used for a Response</a:t>
            </a:r>
            <a:r>
              <a:rPr lang="en-US" dirty="0"/>
              <a:t/>
            </a:r>
            <a:br>
              <a:rPr lang="en-US" dirty="0"/>
            </a:br>
            <a:endParaRPr lang="en-US" dirty="0"/>
          </a:p>
        </p:txBody>
      </p:sp>
      <p:sp>
        <p:nvSpPr>
          <p:cNvPr id="3" name="Content Placeholder 2"/>
          <p:cNvSpPr>
            <a:spLocks noGrp="1"/>
          </p:cNvSpPr>
          <p:nvPr>
            <p:ph idx="1"/>
          </p:nvPr>
        </p:nvSpPr>
        <p:spPr/>
        <p:txBody>
          <a:bodyPr/>
          <a:lstStyle/>
          <a:p>
            <a:r>
              <a:rPr lang="en-US" sz="2800" dirty="0" smtClean="0">
                <a:solidFill>
                  <a:srgbClr val="FFC000"/>
                </a:solidFill>
                <a:latin typeface="Arial" panose="020B0604020202020204" pitchFamily="34" charset="0"/>
                <a:cs typeface="Arial" panose="020B0604020202020204" pitchFamily="34" charset="0"/>
              </a:rPr>
              <a:t>One</a:t>
            </a:r>
            <a:r>
              <a:rPr lang="en-US" sz="2800" dirty="0" smtClean="0">
                <a:latin typeface="Arial" panose="020B0604020202020204" pitchFamily="34" charset="0"/>
                <a:cs typeface="Arial" panose="020B0604020202020204" pitchFamily="34" charset="0"/>
              </a:rPr>
              <a:t> - Authorized by UC as Official Display of Situational Awareness for the Response – One Source for Official Response Information</a:t>
            </a:r>
          </a:p>
          <a:p>
            <a:r>
              <a:rPr lang="en-US" sz="2800" dirty="0" smtClean="0">
                <a:solidFill>
                  <a:srgbClr val="FFC000"/>
                </a:solidFill>
                <a:latin typeface="Arial" panose="020B0604020202020204" pitchFamily="34" charset="0"/>
                <a:cs typeface="Arial" panose="020B0604020202020204" pitchFamily="34" charset="0"/>
              </a:rPr>
              <a:t>Many</a:t>
            </a:r>
            <a:r>
              <a:rPr lang="en-US" sz="2800" dirty="0" smtClean="0">
                <a:latin typeface="Arial" panose="020B0604020202020204" pitchFamily="34" charset="0"/>
                <a:cs typeface="Arial" panose="020B0604020202020204" pitchFamily="34" charset="0"/>
              </a:rPr>
              <a:t> - Individual “In-House” Data Viewers for Local Display “In-House” Only</a:t>
            </a:r>
          </a:p>
          <a:p>
            <a:pPr lvl="1"/>
            <a:r>
              <a:rPr lang="en-US" dirty="0" smtClean="0">
                <a:latin typeface="Arial" panose="020B0604020202020204" pitchFamily="34" charset="0"/>
                <a:cs typeface="Arial" panose="020B0604020202020204" pitchFamily="34" charset="0"/>
              </a:rPr>
              <a:t>A Signed Data Sharing Agreement Will Assure All Parties Have Same Data Sets.</a:t>
            </a:r>
          </a:p>
          <a:p>
            <a:r>
              <a:rPr lang="en-US" sz="2800" dirty="0" smtClean="0">
                <a:latin typeface="Arial" panose="020B0604020202020204" pitchFamily="34" charset="0"/>
                <a:cs typeface="Arial" panose="020B0604020202020204" pitchFamily="34" charset="0"/>
              </a:rPr>
              <a:t>DO NOT WANT COMPETING COPs in the ICP</a:t>
            </a:r>
          </a:p>
          <a:p>
            <a:pPr lvl="1"/>
            <a:r>
              <a:rPr lang="en-US" dirty="0" smtClean="0">
                <a:latin typeface="Arial" panose="020B0604020202020204" pitchFamily="34" charset="0"/>
                <a:cs typeface="Arial" panose="020B0604020202020204" pitchFamily="34" charset="0"/>
              </a:rPr>
              <a:t>LEADS TO CONFUSION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43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i="0" dirty="0">
                <a:latin typeface="Arial" panose="020B0604020202020204" pitchFamily="34" charset="0"/>
                <a:cs typeface="Arial" panose="020B0604020202020204" pitchFamily="34" charset="0"/>
              </a:rPr>
              <a:t>Flow of Data From the </a:t>
            </a:r>
            <a:r>
              <a:rPr lang="en-US" i="0" dirty="0" smtClean="0">
                <a:latin typeface="Arial" panose="020B0604020202020204" pitchFamily="34" charset="0"/>
                <a:cs typeface="Arial" panose="020B0604020202020204" pitchFamily="34" charset="0"/>
              </a:rPr>
              <a:t>Field/Data Management</a:t>
            </a:r>
            <a:r>
              <a:rPr lang="en-US" dirty="0"/>
              <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0" y="1255773"/>
            <a:ext cx="7239000" cy="5602227"/>
          </a:xfrm>
        </p:spPr>
      </p:pic>
      <p:sp>
        <p:nvSpPr>
          <p:cNvPr id="8" name="Rectangle 7"/>
          <p:cNvSpPr/>
          <p:nvPr/>
        </p:nvSpPr>
        <p:spPr>
          <a:xfrm>
            <a:off x="0" y="5780782"/>
            <a:ext cx="9144001" cy="338554"/>
          </a:xfrm>
          <a:prstGeom prst="rect">
            <a:avLst/>
          </a:prstGeom>
        </p:spPr>
        <p:txBody>
          <a:bodyPr wrap="square">
            <a:spAutoFit/>
          </a:bodyPr>
          <a:lstStyle/>
          <a:p>
            <a:pPr lvl="0"/>
            <a:endParaRPr lang="en-US" sz="16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3440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 descr="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67" name="Rectangle 3"/>
          <p:cNvSpPr>
            <a:spLocks noGrp="1" noChangeArrowheads="1"/>
          </p:cNvSpPr>
          <p:nvPr>
            <p:ph type="title"/>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r>
              <a:rPr lang="en-US" i="0" dirty="0" smtClean="0">
                <a:latin typeface="Arial" charset="0"/>
              </a:rPr>
              <a:t>How Does GIS Work?</a:t>
            </a:r>
          </a:p>
        </p:txBody>
      </p:sp>
      <p:sp>
        <p:nvSpPr>
          <p:cNvPr id="446468" name="Rectangle 4"/>
          <p:cNvSpPr>
            <a:spLocks noGrp="1" noChangeArrowheads="1"/>
          </p:cNvSpPr>
          <p:nvPr>
            <p:ph type="body" idx="1"/>
          </p:nvPr>
        </p:nvSpPr>
        <p:spPr bwMode="auto">
          <a:ln>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ct val="90000"/>
              </a:lnSpc>
              <a:defRPr/>
            </a:pPr>
            <a:r>
              <a:rPr lang="en-US" sz="3600" dirty="0" smtClean="0">
                <a:solidFill>
                  <a:srgbClr val="FFFF00"/>
                </a:solidFill>
                <a:effectLst>
                  <a:outerShdw blurRad="38100" dist="38100" dir="2700000" algn="tl">
                    <a:srgbClr val="000000"/>
                  </a:outerShdw>
                </a:effectLst>
                <a:latin typeface="Arial" charset="0"/>
              </a:rPr>
              <a:t>Stores Feature Data (Area, Point or Line) with Spatial Coordinates</a:t>
            </a:r>
          </a:p>
          <a:p>
            <a:pPr>
              <a:lnSpc>
                <a:spcPct val="90000"/>
              </a:lnSpc>
              <a:defRPr/>
            </a:pPr>
            <a:r>
              <a:rPr lang="en-US" sz="3600" dirty="0" smtClean="0">
                <a:solidFill>
                  <a:srgbClr val="FFFF00"/>
                </a:solidFill>
                <a:effectLst>
                  <a:outerShdw blurRad="38100" dist="38100" dir="2700000" algn="tl">
                    <a:srgbClr val="000000"/>
                  </a:outerShdw>
                </a:effectLst>
                <a:latin typeface="Arial" charset="0"/>
              </a:rPr>
              <a:t>Links Map Feature to Data Base Table</a:t>
            </a:r>
          </a:p>
          <a:p>
            <a:pPr>
              <a:lnSpc>
                <a:spcPct val="90000"/>
              </a:lnSpc>
              <a:defRPr/>
            </a:pPr>
            <a:r>
              <a:rPr lang="en-US" sz="3600" dirty="0" smtClean="0">
                <a:solidFill>
                  <a:srgbClr val="FFFF00"/>
                </a:solidFill>
                <a:effectLst>
                  <a:outerShdw blurRad="38100" dist="38100" dir="2700000" algn="tl">
                    <a:srgbClr val="000000"/>
                  </a:outerShdw>
                </a:effectLst>
                <a:latin typeface="Arial" charset="0"/>
              </a:rPr>
              <a:t>Ability to Layer Additional Data (Remote Sensing, Environmental, Parcel, </a:t>
            </a:r>
            <a:r>
              <a:rPr lang="en-US" sz="3600" dirty="0" err="1" smtClean="0">
                <a:solidFill>
                  <a:srgbClr val="FFFF00"/>
                </a:solidFill>
                <a:effectLst>
                  <a:outerShdw blurRad="38100" dist="38100" dir="2700000" algn="tl">
                    <a:srgbClr val="000000"/>
                  </a:outerShdw>
                </a:effectLst>
                <a:latin typeface="Arial" charset="0"/>
              </a:rPr>
              <a:t>etc</a:t>
            </a:r>
            <a:r>
              <a:rPr lang="en-US" sz="3600" dirty="0" smtClean="0">
                <a:solidFill>
                  <a:srgbClr val="FFFF00"/>
                </a:solidFill>
                <a:effectLst>
                  <a:outerShdw blurRad="38100" dist="38100" dir="2700000" algn="tl">
                    <a:srgbClr val="000000"/>
                  </a:outerShdw>
                </a:effectLst>
                <a:latin typeface="Arial" charset="0"/>
              </a:rPr>
              <a:t>)</a:t>
            </a:r>
          </a:p>
          <a:p>
            <a:pPr>
              <a:lnSpc>
                <a:spcPct val="90000"/>
              </a:lnSpc>
              <a:defRPr/>
            </a:pPr>
            <a:r>
              <a:rPr lang="en-US" sz="3600" dirty="0" smtClean="0">
                <a:solidFill>
                  <a:srgbClr val="FFFF00"/>
                </a:solidFill>
                <a:effectLst>
                  <a:outerShdw blurRad="38100" dist="38100" dir="2700000" algn="tl">
                    <a:srgbClr val="000000"/>
                  </a:outerShdw>
                </a:effectLst>
                <a:latin typeface="Arial" charset="0"/>
              </a:rPr>
              <a:t>Digital Data Analysis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46468">
                                            <p:txEl>
                                              <p:pRg st="0" end="0"/>
                                            </p:txEl>
                                          </p:spTgt>
                                        </p:tgtEl>
                                        <p:attrNameLst>
                                          <p:attrName>style.visibility</p:attrName>
                                        </p:attrNameLst>
                                      </p:cBhvr>
                                      <p:to>
                                        <p:strVal val="visible"/>
                                      </p:to>
                                    </p:set>
                                    <p:animEffect transition="in" filter="fade">
                                      <p:cBhvr>
                                        <p:cTn id="7" dur="1000"/>
                                        <p:tgtEl>
                                          <p:spTgt spid="446468">
                                            <p:txEl>
                                              <p:pRg st="0" end="0"/>
                                            </p:txEl>
                                          </p:spTgt>
                                        </p:tgtEl>
                                      </p:cBhvr>
                                    </p:animEffect>
                                    <p:anim calcmode="lin" valueType="num">
                                      <p:cBhvr>
                                        <p:cTn id="8" dur="1000" fill="hold"/>
                                        <p:tgtEl>
                                          <p:spTgt spid="44646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64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46468">
                                            <p:txEl>
                                              <p:pRg st="1" end="1"/>
                                            </p:txEl>
                                          </p:spTgt>
                                        </p:tgtEl>
                                        <p:attrNameLst>
                                          <p:attrName>style.visibility</p:attrName>
                                        </p:attrNameLst>
                                      </p:cBhvr>
                                      <p:to>
                                        <p:strVal val="visible"/>
                                      </p:to>
                                    </p:set>
                                    <p:animEffect transition="in" filter="fade">
                                      <p:cBhvr>
                                        <p:cTn id="14" dur="1000"/>
                                        <p:tgtEl>
                                          <p:spTgt spid="446468">
                                            <p:txEl>
                                              <p:pRg st="1" end="1"/>
                                            </p:txEl>
                                          </p:spTgt>
                                        </p:tgtEl>
                                      </p:cBhvr>
                                    </p:animEffect>
                                    <p:anim calcmode="lin" valueType="num">
                                      <p:cBhvr>
                                        <p:cTn id="15" dur="1000" fill="hold"/>
                                        <p:tgtEl>
                                          <p:spTgt spid="44646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4646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46468">
                                            <p:txEl>
                                              <p:pRg st="2" end="2"/>
                                            </p:txEl>
                                          </p:spTgt>
                                        </p:tgtEl>
                                        <p:attrNameLst>
                                          <p:attrName>style.visibility</p:attrName>
                                        </p:attrNameLst>
                                      </p:cBhvr>
                                      <p:to>
                                        <p:strVal val="visible"/>
                                      </p:to>
                                    </p:set>
                                    <p:animEffect transition="in" filter="fade">
                                      <p:cBhvr>
                                        <p:cTn id="21" dur="1000"/>
                                        <p:tgtEl>
                                          <p:spTgt spid="446468">
                                            <p:txEl>
                                              <p:pRg st="2" end="2"/>
                                            </p:txEl>
                                          </p:spTgt>
                                        </p:tgtEl>
                                      </p:cBhvr>
                                    </p:animEffect>
                                    <p:anim calcmode="lin" valueType="num">
                                      <p:cBhvr>
                                        <p:cTn id="22" dur="1000" fill="hold"/>
                                        <p:tgtEl>
                                          <p:spTgt spid="44646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4646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46468">
                                            <p:txEl>
                                              <p:pRg st="3" end="3"/>
                                            </p:txEl>
                                          </p:spTgt>
                                        </p:tgtEl>
                                        <p:attrNameLst>
                                          <p:attrName>style.visibility</p:attrName>
                                        </p:attrNameLst>
                                      </p:cBhvr>
                                      <p:to>
                                        <p:strVal val="visible"/>
                                      </p:to>
                                    </p:set>
                                    <p:animEffect transition="in" filter="fade">
                                      <p:cBhvr>
                                        <p:cTn id="28" dur="1000"/>
                                        <p:tgtEl>
                                          <p:spTgt spid="446468">
                                            <p:txEl>
                                              <p:pRg st="3" end="3"/>
                                            </p:txEl>
                                          </p:spTgt>
                                        </p:tgtEl>
                                      </p:cBhvr>
                                    </p:animEffect>
                                    <p:anim calcmode="lin" valueType="num">
                                      <p:cBhvr>
                                        <p:cTn id="29" dur="1000" fill="hold"/>
                                        <p:tgtEl>
                                          <p:spTgt spid="44646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4646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oi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Ospr_logo_final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57150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Dfg_logo_d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638800"/>
            <a:ext cx="850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69" name="Rectangle 5"/>
          <p:cNvSpPr>
            <a:spLocks noGrp="1" noChangeArrowheads="1"/>
          </p:cNvSpPr>
          <p:nvPr>
            <p:ph type="ctrTitle" idx="4294967295"/>
          </p:nvPr>
        </p:nvSpPr>
        <p:spPr bwMode="auto">
          <a:xfrm>
            <a:off x="0" y="0"/>
            <a:ext cx="9144000" cy="1828800"/>
          </a:xfrm>
          <a:prstGeom prst="rect">
            <a:avLst/>
          </a:prstGeom>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defRPr/>
            </a:pPr>
            <a:r>
              <a:rPr lang="en-US" sz="9600" i="0" smtClean="0">
                <a:solidFill>
                  <a:srgbClr val="00EAEA"/>
                </a:solidFill>
                <a:latin typeface="Arial" charset="0"/>
              </a:rPr>
              <a:t>Questions?</a:t>
            </a:r>
          </a:p>
        </p:txBody>
      </p:sp>
      <p:sp>
        <p:nvSpPr>
          <p:cNvPr id="51206" name="Rectangle 6"/>
          <p:cNvSpPr>
            <a:spLocks noGrp="1" noChangeArrowheads="1"/>
          </p:cNvSpPr>
          <p:nvPr>
            <p:ph type="subTitle" idx="4294967295"/>
          </p:nvPr>
        </p:nvSpPr>
        <p:spPr bwMode="auto">
          <a:xfrm>
            <a:off x="1371600" y="5105400"/>
            <a:ext cx="6400800" cy="17526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indent="0" algn="ctr">
              <a:lnSpc>
                <a:spcPct val="80000"/>
              </a:lnSpc>
              <a:buFont typeface="Monotype Sorts" pitchFamily="2" charset="2"/>
              <a:buNone/>
            </a:pPr>
            <a:r>
              <a:rPr lang="en-US" altLang="en-US" smtClean="0">
                <a:solidFill>
                  <a:srgbClr val="FFFF00"/>
                </a:solidFill>
                <a:latin typeface="Arial Black" pitchFamily="34" charset="0"/>
              </a:rPr>
              <a:t>Judd Muskat</a:t>
            </a:r>
          </a:p>
          <a:p>
            <a:pPr marL="0" indent="0" algn="ctr">
              <a:lnSpc>
                <a:spcPct val="80000"/>
              </a:lnSpc>
              <a:buFont typeface="Monotype Sorts" pitchFamily="2" charset="2"/>
              <a:buNone/>
            </a:pPr>
            <a:r>
              <a:rPr lang="en-US" altLang="en-US" sz="2000" smtClean="0">
                <a:solidFill>
                  <a:srgbClr val="FFFF00"/>
                </a:solidFill>
                <a:latin typeface="Arial" charset="0"/>
              </a:rPr>
              <a:t>California Department of Fish and Game</a:t>
            </a:r>
          </a:p>
          <a:p>
            <a:pPr marL="0" indent="0" algn="ctr">
              <a:lnSpc>
                <a:spcPct val="80000"/>
              </a:lnSpc>
              <a:buFont typeface="Monotype Sorts" pitchFamily="2" charset="2"/>
              <a:buNone/>
            </a:pPr>
            <a:r>
              <a:rPr lang="en-US" altLang="en-US" sz="2000" smtClean="0">
                <a:solidFill>
                  <a:srgbClr val="FFFF00"/>
                </a:solidFill>
                <a:latin typeface="Arial" charset="0"/>
              </a:rPr>
              <a:t>Office of Spill Prevention and Response</a:t>
            </a:r>
          </a:p>
          <a:p>
            <a:pPr marL="0" indent="0" algn="ctr">
              <a:lnSpc>
                <a:spcPct val="80000"/>
              </a:lnSpc>
              <a:buFont typeface="Monotype Sorts" pitchFamily="2" charset="2"/>
              <a:buNone/>
            </a:pPr>
            <a:r>
              <a:rPr lang="en-US" altLang="en-US" sz="2000" smtClean="0">
                <a:solidFill>
                  <a:srgbClr val="FFFF00"/>
                </a:solidFill>
                <a:latin typeface="Arial" charset="0"/>
              </a:rPr>
              <a:t>jmuskat@ospr.dfg.ca.gov</a:t>
            </a:r>
          </a:p>
        </p:txBody>
      </p:sp>
      <p:sp>
        <p:nvSpPr>
          <p:cNvPr id="51207" name="Text Box 7"/>
          <p:cNvSpPr txBox="1">
            <a:spLocks noChangeArrowheads="1"/>
          </p:cNvSpPr>
          <p:nvPr/>
        </p:nvSpPr>
        <p:spPr bwMode="auto">
          <a:xfrm>
            <a:off x="3657600" y="2590800"/>
            <a:ext cx="1828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a:solidFill>
                  <a:srgbClr val="FFFF00"/>
                </a:solidFill>
              </a:rPr>
              <a:t>Thank You</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6" descr="DSC023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6036" name="Rectangle 4"/>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defRPr/>
            </a:pPr>
            <a:r>
              <a:rPr lang="en-US" i="0" dirty="0" smtClean="0">
                <a:solidFill>
                  <a:srgbClr val="00EAEA"/>
                </a:solidFill>
                <a:latin typeface="Arial" charset="0"/>
              </a:rPr>
              <a:t>Why Have GIS On-Site?</a:t>
            </a:r>
          </a:p>
        </p:txBody>
      </p:sp>
      <p:sp>
        <p:nvSpPr>
          <p:cNvPr id="556037" name="Rectangle 5"/>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1"/>
            <a:r>
              <a:rPr lang="en-US" altLang="en-US" sz="3200" dirty="0" smtClean="0">
                <a:solidFill>
                  <a:srgbClr val="FFFF00"/>
                </a:solidFill>
                <a:effectLst>
                  <a:outerShdw blurRad="38100" dist="38100" dir="2700000" algn="tl">
                    <a:srgbClr val="000000">
                      <a:alpha val="43137"/>
                    </a:srgbClr>
                  </a:outerShdw>
                </a:effectLst>
                <a:latin typeface="Arial" charset="0"/>
              </a:rPr>
              <a:t>Provide map products to the Unified Command, Sections, Branches &amp; Public</a:t>
            </a:r>
          </a:p>
          <a:p>
            <a:pPr lvl="1"/>
            <a:r>
              <a:rPr lang="en-US" altLang="en-US" sz="3200" dirty="0" smtClean="0">
                <a:solidFill>
                  <a:srgbClr val="FFFF00"/>
                </a:solidFill>
                <a:effectLst>
                  <a:outerShdw blurRad="38100" dist="38100" dir="2700000" algn="tl">
                    <a:srgbClr val="000000">
                      <a:alpha val="43137"/>
                    </a:srgbClr>
                  </a:outerShdw>
                </a:effectLst>
                <a:latin typeface="Arial" charset="0"/>
              </a:rPr>
              <a:t>Ability to incorporate and manage convergent data generated by the response</a:t>
            </a:r>
          </a:p>
          <a:p>
            <a:pPr lvl="1"/>
            <a:r>
              <a:rPr lang="en-US" altLang="en-US" sz="3200" dirty="0" smtClean="0">
                <a:solidFill>
                  <a:srgbClr val="FFFF00"/>
                </a:solidFill>
                <a:effectLst>
                  <a:outerShdw blurRad="38100" dist="38100" dir="2700000" algn="tl">
                    <a:srgbClr val="000000">
                      <a:alpha val="43137"/>
                    </a:srgbClr>
                  </a:outerShdw>
                </a:effectLst>
                <a:latin typeface="Arial" charset="0"/>
              </a:rPr>
              <a:t>Quickly display and analyze field data</a:t>
            </a:r>
          </a:p>
          <a:p>
            <a:pPr lvl="1"/>
            <a:r>
              <a:rPr lang="en-US" altLang="en-US" sz="3200" dirty="0" smtClean="0">
                <a:solidFill>
                  <a:srgbClr val="FFFF00"/>
                </a:solidFill>
                <a:effectLst>
                  <a:outerShdw blurRad="38100" dist="38100" dir="2700000" algn="tl">
                    <a:srgbClr val="000000">
                      <a:alpha val="43137"/>
                    </a:srgbClr>
                  </a:outerShdw>
                </a:effectLst>
                <a:latin typeface="Arial" charset="0"/>
              </a:rPr>
              <a:t>The Inherent data management, analysis, and display capabilities Makes GIS an important and valuable tool for oil spill response</a:t>
            </a:r>
          </a:p>
          <a:p>
            <a:pPr lvl="1"/>
            <a:endParaRPr lang="en-US" altLang="en-US" sz="2400" dirty="0" smtClean="0">
              <a:solidFill>
                <a:srgbClr val="FFFF00"/>
              </a:solidFill>
            </a:endParaRPr>
          </a:p>
          <a:p>
            <a:endParaRPr lang="en-US" altLang="en-US" sz="2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56037">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556037">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556037">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03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556037">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2006 Org Ch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688"/>
            <a:ext cx="91440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9" name="Rectangle 5"/>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defRPr/>
            </a:pPr>
            <a:r>
              <a:rPr lang="en-US" sz="4000" i="0" dirty="0" smtClean="0">
                <a:latin typeface="Arial" charset="0"/>
              </a:rPr>
              <a:t>Incident Management Handbook</a:t>
            </a:r>
            <a:br>
              <a:rPr lang="en-US" sz="4000" i="0" dirty="0" smtClean="0">
                <a:latin typeface="Arial" charset="0"/>
              </a:rPr>
            </a:br>
            <a:r>
              <a:rPr lang="en-US" sz="2400" i="0" dirty="0" smtClean="0">
                <a:latin typeface="Arial" charset="0"/>
              </a:rPr>
              <a:t>August 2006</a:t>
            </a:r>
          </a:p>
        </p:txBody>
      </p:sp>
      <p:sp>
        <p:nvSpPr>
          <p:cNvPr id="8196" name="TextBox 1"/>
          <p:cNvSpPr txBox="1">
            <a:spLocks noChangeArrowheads="1"/>
          </p:cNvSpPr>
          <p:nvPr/>
        </p:nvSpPr>
        <p:spPr bwMode="auto">
          <a:xfrm>
            <a:off x="2190750" y="6240463"/>
            <a:ext cx="4173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a:solidFill>
                  <a:schemeClr val="bg1"/>
                </a:solidFill>
              </a:rPr>
              <a:t>GIS is Located within the Situation Unit</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2006 Org Ch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688"/>
            <a:ext cx="91440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9" name="Rectangle 5"/>
          <p:cNvSpPr>
            <a:spLocks noGrp="1" noChangeArrowheads="1"/>
          </p:cNvSpPr>
          <p:nvPr>
            <p:ph type="title"/>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defRPr/>
            </a:pPr>
            <a:r>
              <a:rPr lang="en-US" sz="4000" i="0" dirty="0" smtClean="0">
                <a:latin typeface="Arial" charset="0"/>
              </a:rPr>
              <a:t>Reality</a:t>
            </a:r>
            <a:r>
              <a:rPr lang="en-US" sz="4000" dirty="0" smtClean="0">
                <a:latin typeface="Arial" charset="0"/>
              </a:rPr>
              <a:t/>
            </a:r>
            <a:br>
              <a:rPr lang="en-US" sz="4000" dirty="0" smtClean="0">
                <a:latin typeface="Arial" charset="0"/>
              </a:rPr>
            </a:br>
            <a:endParaRPr lang="en-US" sz="2400" dirty="0" smtClean="0">
              <a:latin typeface="Arial" charset="0"/>
            </a:endParaRPr>
          </a:p>
        </p:txBody>
      </p:sp>
      <p:sp>
        <p:nvSpPr>
          <p:cNvPr id="9220" name="TextBox 1"/>
          <p:cNvSpPr txBox="1">
            <a:spLocks noChangeArrowheads="1"/>
          </p:cNvSpPr>
          <p:nvPr/>
        </p:nvSpPr>
        <p:spPr bwMode="auto">
          <a:xfrm>
            <a:off x="1323975" y="6329363"/>
            <a:ext cx="153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b="1">
                <a:solidFill>
                  <a:srgbClr val="C00000"/>
                </a:solidFill>
              </a:rPr>
              <a:t>GIS Support</a:t>
            </a:r>
          </a:p>
        </p:txBody>
      </p:sp>
      <p:sp>
        <p:nvSpPr>
          <p:cNvPr id="6144" name="Rectangle 6143"/>
          <p:cNvSpPr/>
          <p:nvPr/>
        </p:nvSpPr>
        <p:spPr bwMode="auto">
          <a:xfrm>
            <a:off x="4572000" y="5059363"/>
            <a:ext cx="1019175" cy="157162"/>
          </a:xfrm>
          <a:prstGeom prst="rect">
            <a:avLst/>
          </a:prstGeom>
          <a:noFill/>
          <a:ln>
            <a:solidFill>
              <a:srgbClr val="C00000"/>
            </a:solidFill>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charset="0"/>
            </a:endParaRPr>
          </a:p>
        </p:txBody>
      </p:sp>
      <p:sp>
        <p:nvSpPr>
          <p:cNvPr id="6145" name="Rectangle 6144"/>
          <p:cNvSpPr/>
          <p:nvPr/>
        </p:nvSpPr>
        <p:spPr bwMode="auto">
          <a:xfrm>
            <a:off x="3579813" y="3700463"/>
            <a:ext cx="704850" cy="304800"/>
          </a:xfrm>
          <a:prstGeom prst="rect">
            <a:avLst/>
          </a:prstGeom>
          <a:noFill/>
          <a:ln>
            <a:solidFill>
              <a:srgbClr val="C00000"/>
            </a:solidFill>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charset="0"/>
            </a:endParaRPr>
          </a:p>
        </p:txBody>
      </p:sp>
      <p:sp>
        <p:nvSpPr>
          <p:cNvPr id="9223" name="Rectangle 6146"/>
          <p:cNvSpPr>
            <a:spLocks noChangeArrowheads="1"/>
          </p:cNvSpPr>
          <p:nvPr/>
        </p:nvSpPr>
        <p:spPr bwMode="auto">
          <a:xfrm>
            <a:off x="4572000" y="3492500"/>
            <a:ext cx="844550" cy="147638"/>
          </a:xfrm>
          <a:prstGeom prst="rect">
            <a:avLst/>
          </a:prstGeom>
          <a:noFill/>
          <a:ln w="28575"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6148" name="Rectangle 6147"/>
          <p:cNvSpPr/>
          <p:nvPr/>
        </p:nvSpPr>
        <p:spPr bwMode="auto">
          <a:xfrm>
            <a:off x="1323975" y="5503863"/>
            <a:ext cx="765175" cy="261937"/>
          </a:xfrm>
          <a:prstGeom prst="rect">
            <a:avLst/>
          </a:prstGeom>
          <a:noFill/>
          <a:ln>
            <a:solidFill>
              <a:srgbClr val="C00000"/>
            </a:solidFill>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charset="0"/>
            </a:endParaRPr>
          </a:p>
        </p:txBody>
      </p:sp>
      <p:sp>
        <p:nvSpPr>
          <p:cNvPr id="6150" name="Rectangle 6149"/>
          <p:cNvSpPr/>
          <p:nvPr/>
        </p:nvSpPr>
        <p:spPr bwMode="auto">
          <a:xfrm>
            <a:off x="1323975" y="4344988"/>
            <a:ext cx="765175" cy="252412"/>
          </a:xfrm>
          <a:prstGeom prst="rect">
            <a:avLst/>
          </a:prstGeom>
          <a:noFill/>
          <a:ln>
            <a:solidFill>
              <a:srgbClr val="C00000"/>
            </a:solidFill>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charset="0"/>
            </a:endParaRPr>
          </a:p>
        </p:txBody>
      </p:sp>
      <p:sp>
        <p:nvSpPr>
          <p:cNvPr id="6151" name="Rectangle 6150"/>
          <p:cNvSpPr/>
          <p:nvPr/>
        </p:nvSpPr>
        <p:spPr bwMode="auto">
          <a:xfrm>
            <a:off x="5314950" y="2057400"/>
            <a:ext cx="1000125" cy="171450"/>
          </a:xfrm>
          <a:prstGeom prst="rect">
            <a:avLst/>
          </a:prstGeom>
          <a:noFill/>
          <a:ln>
            <a:solidFill>
              <a:srgbClr val="C00000"/>
            </a:solidFill>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charset="0"/>
            </a:endParaRPr>
          </a:p>
        </p:txBody>
      </p:sp>
      <p:sp>
        <p:nvSpPr>
          <p:cNvPr id="6152" name="Rectangle 6151"/>
          <p:cNvSpPr/>
          <p:nvPr/>
        </p:nvSpPr>
        <p:spPr bwMode="auto">
          <a:xfrm>
            <a:off x="5314950" y="2390775"/>
            <a:ext cx="1000125" cy="180975"/>
          </a:xfrm>
          <a:prstGeom prst="rect">
            <a:avLst/>
          </a:prstGeom>
          <a:noFill/>
          <a:ln>
            <a:solidFill>
              <a:srgbClr val="C00000"/>
            </a:solidFill>
            <a:headEnd type="none" w="sm" len="sm"/>
            <a:tailEnd type="none" w="sm" len="sm"/>
          </a:ln>
          <a:extLst/>
        </p:spPr>
        <p:style>
          <a:lnRef idx="2">
            <a:schemeClr val="accent1"/>
          </a:lnRef>
          <a:fillRef idx="1">
            <a:schemeClr val="lt1"/>
          </a:fillRef>
          <a:effectRef idx="0">
            <a:schemeClr val="accent1"/>
          </a:effectRef>
          <a:fontRef idx="minor">
            <a:schemeClr val="dk1"/>
          </a:fontRef>
        </p:style>
        <p:txBody>
          <a:bodyPr/>
          <a:lstStyle/>
          <a:p>
            <a:pPr>
              <a:defRPr/>
            </a:pPr>
            <a:endParaRPr lang="en-US">
              <a:solidFill>
                <a:schemeClr val="tx1"/>
              </a:solidFill>
              <a:latin typeface="Arial" charset="0"/>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42" name="Picture 5" descr="liveCOMU4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76250"/>
            <a:ext cx="39624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6" descr="deadWEG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0" y="4149725"/>
            <a:ext cx="3665538"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4" name="Object 7"/>
          <p:cNvGraphicFramePr>
            <a:graphicFrameLocks noChangeAspect="1"/>
          </p:cNvGraphicFramePr>
          <p:nvPr/>
        </p:nvGraphicFramePr>
        <p:xfrm>
          <a:off x="4116388" y="3506788"/>
          <a:ext cx="5027612" cy="3351212"/>
        </p:xfrm>
        <a:graphic>
          <a:graphicData uri="http://schemas.openxmlformats.org/presentationml/2006/ole">
            <mc:AlternateContent xmlns:mc="http://schemas.openxmlformats.org/markup-compatibility/2006">
              <mc:Choice xmlns:v="urn:schemas-microsoft-com:vml" Requires="v">
                <p:oleObj spid="_x0000_s10263" name="Photo Editor Photo" r:id="rId6" imgW="7201905" imgH="4800000" progId="MSPhotoEd.3">
                  <p:embed/>
                </p:oleObj>
              </mc:Choice>
              <mc:Fallback>
                <p:oleObj name="Photo Editor Photo" r:id="rId6" imgW="7201905" imgH="4800000" progId="MSPhotoEd.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6388" y="3506788"/>
                        <a:ext cx="5027612" cy="335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5" name="Picture 8" descr="P0018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5027613"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9"/>
          <p:cNvSpPr txBox="1">
            <a:spLocks noChangeArrowheads="1"/>
          </p:cNvSpPr>
          <p:nvPr/>
        </p:nvSpPr>
        <p:spPr bwMode="auto">
          <a:xfrm>
            <a:off x="0" y="1588"/>
            <a:ext cx="29813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dirty="0">
                <a:solidFill>
                  <a:srgbClr val="FFFF00"/>
                </a:solidFill>
                <a:effectLst>
                  <a:outerShdw blurRad="38100" dist="38100" dir="2700000" algn="tl">
                    <a:srgbClr val="000000">
                      <a:alpha val="43137"/>
                    </a:srgbClr>
                  </a:outerShdw>
                </a:effectLst>
              </a:rPr>
              <a:t>Degree of Oiling</a:t>
            </a:r>
          </a:p>
        </p:txBody>
      </p:sp>
      <p:sp>
        <p:nvSpPr>
          <p:cNvPr id="10247" name="Text Box 10"/>
          <p:cNvSpPr txBox="1">
            <a:spLocks noChangeArrowheads="1"/>
          </p:cNvSpPr>
          <p:nvPr/>
        </p:nvSpPr>
        <p:spPr bwMode="auto">
          <a:xfrm>
            <a:off x="5194300" y="1588"/>
            <a:ext cx="2531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dirty="0">
                <a:solidFill>
                  <a:srgbClr val="FFFF00"/>
                </a:solidFill>
              </a:rPr>
              <a:t>Oiled/live Wildlife</a:t>
            </a:r>
          </a:p>
        </p:txBody>
      </p:sp>
      <p:sp>
        <p:nvSpPr>
          <p:cNvPr id="10248" name="Text Box 12"/>
          <p:cNvSpPr txBox="1">
            <a:spLocks noChangeArrowheads="1"/>
          </p:cNvSpPr>
          <p:nvPr/>
        </p:nvSpPr>
        <p:spPr bwMode="auto">
          <a:xfrm>
            <a:off x="250825" y="4144963"/>
            <a:ext cx="27542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dirty="0">
                <a:solidFill>
                  <a:srgbClr val="FFFF00"/>
                </a:solidFill>
                <a:effectLst>
                  <a:outerShdw blurRad="38100" dist="38100" dir="2700000" algn="tl">
                    <a:srgbClr val="000000">
                      <a:alpha val="43137"/>
                    </a:srgbClr>
                  </a:outerShdw>
                </a:effectLst>
              </a:rPr>
              <a:t>Oiled/dead Wildlife</a:t>
            </a:r>
          </a:p>
        </p:txBody>
      </p:sp>
      <p:sp>
        <p:nvSpPr>
          <p:cNvPr id="10249" name="Text Box 13"/>
          <p:cNvSpPr txBox="1">
            <a:spLocks noChangeArrowheads="1"/>
          </p:cNvSpPr>
          <p:nvPr/>
        </p:nvSpPr>
        <p:spPr bwMode="auto">
          <a:xfrm>
            <a:off x="5737225" y="3544888"/>
            <a:ext cx="28745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dirty="0">
                <a:solidFill>
                  <a:srgbClr val="FFFF00"/>
                </a:solidFill>
                <a:effectLst>
                  <a:outerShdw blurRad="38100" dist="38100" dir="2700000" algn="tl">
                    <a:srgbClr val="000000">
                      <a:alpha val="43137"/>
                    </a:srgbClr>
                  </a:outerShdw>
                </a:effectLst>
              </a:rPr>
              <a:t>Sampling Locations</a:t>
            </a:r>
          </a:p>
        </p:txBody>
      </p:sp>
      <p:sp>
        <p:nvSpPr>
          <p:cNvPr id="299022" name="Text Box 14"/>
          <p:cNvSpPr txBox="1">
            <a:spLocks noChangeArrowheads="1"/>
          </p:cNvSpPr>
          <p:nvPr/>
        </p:nvSpPr>
        <p:spPr bwMode="auto">
          <a:xfrm>
            <a:off x="0" y="275113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400" dirty="0">
                <a:solidFill>
                  <a:srgbClr val="00EAEA"/>
                </a:solidFill>
                <a:effectLst>
                  <a:outerShdw blurRad="38100" dist="38100" dir="2700000" algn="tl">
                    <a:srgbClr val="000000">
                      <a:alpha val="43137"/>
                    </a:srgbClr>
                  </a:outerShdw>
                </a:effectLst>
              </a:rPr>
              <a:t>Sample Response Map Products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90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WINKLE">
  <a:themeElements>
    <a:clrScheme name="">
      <a:dk1>
        <a:srgbClr val="2A004E"/>
      </a:dk1>
      <a:lt1>
        <a:srgbClr val="FFFFFF"/>
      </a:lt1>
      <a:dk2>
        <a:srgbClr val="030D91"/>
      </a:dk2>
      <a:lt2>
        <a:srgbClr val="00CCCC"/>
      </a:lt2>
      <a:accent1>
        <a:srgbClr val="D60093"/>
      </a:accent1>
      <a:accent2>
        <a:srgbClr val="0000FF"/>
      </a:accent2>
      <a:accent3>
        <a:srgbClr val="AAAAC7"/>
      </a:accent3>
      <a:accent4>
        <a:srgbClr val="DADADA"/>
      </a:accent4>
      <a:accent5>
        <a:srgbClr val="E8AAC8"/>
      </a:accent5>
      <a:accent6>
        <a:srgbClr val="0000E7"/>
      </a:accent6>
      <a:hlink>
        <a:srgbClr val="FFFF00"/>
      </a:hlink>
      <a:folHlink>
        <a:srgbClr val="7500D7"/>
      </a:folHlink>
    </a:clrScheme>
    <a:fontScheme name="TWINK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WINKLE 1">
        <a:dk1>
          <a:srgbClr val="2A004E"/>
        </a:dk1>
        <a:lt1>
          <a:srgbClr val="FFFFFF"/>
        </a:lt1>
        <a:dk2>
          <a:srgbClr val="500093"/>
        </a:dk2>
        <a:lt2>
          <a:srgbClr val="00CCCC"/>
        </a:lt2>
        <a:accent1>
          <a:srgbClr val="D60093"/>
        </a:accent1>
        <a:accent2>
          <a:srgbClr val="0000FF"/>
        </a:accent2>
        <a:accent3>
          <a:srgbClr val="B3AAC8"/>
        </a:accent3>
        <a:accent4>
          <a:srgbClr val="DADADA"/>
        </a:accent4>
        <a:accent5>
          <a:srgbClr val="E8AAC8"/>
        </a:accent5>
        <a:accent6>
          <a:srgbClr val="0000E7"/>
        </a:accent6>
        <a:hlink>
          <a:srgbClr val="FFFF00"/>
        </a:hlink>
        <a:folHlink>
          <a:srgbClr val="7500D7"/>
        </a:folHlink>
      </a:clrScheme>
      <a:clrMap bg1="dk2" tx1="lt1" bg2="dk1" tx2="lt2" accent1="accent1" accent2="accent2" accent3="accent3" accent4="accent4" accent5="accent5" accent6="accent6" hlink="hlink" folHlink="folHlink"/>
    </a:extraClrScheme>
    <a:extraClrScheme>
      <a:clrScheme name="TWINKLE 2">
        <a:dk1>
          <a:srgbClr val="000000"/>
        </a:dk1>
        <a:lt1>
          <a:srgbClr val="FFFFFF"/>
        </a:lt1>
        <a:dk2>
          <a:srgbClr val="000000"/>
        </a:dk2>
        <a:lt2>
          <a:srgbClr val="CCECFF"/>
        </a:lt2>
        <a:accent1>
          <a:srgbClr val="CC99FF"/>
        </a:accent1>
        <a:accent2>
          <a:srgbClr val="3366FF"/>
        </a:accent2>
        <a:accent3>
          <a:srgbClr val="FFFFFF"/>
        </a:accent3>
        <a:accent4>
          <a:srgbClr val="000000"/>
        </a:accent4>
        <a:accent5>
          <a:srgbClr val="E2CAFF"/>
        </a:accent5>
        <a:accent6>
          <a:srgbClr val="2D5CE7"/>
        </a:accent6>
        <a:hlink>
          <a:srgbClr val="00CCFF"/>
        </a:hlink>
        <a:folHlink>
          <a:srgbClr val="99CCFF"/>
        </a:folHlink>
      </a:clrScheme>
      <a:clrMap bg1="lt1" tx1="dk1" bg2="lt2" tx2="dk2" accent1="accent1" accent2="accent2" accent3="accent3" accent4="accent4" accent5="accent5" accent6="accent6" hlink="hlink" folHlink="folHlink"/>
    </a:extraClrScheme>
    <a:extraClrScheme>
      <a:clrScheme name="TWINKLE 3">
        <a:dk1>
          <a:srgbClr val="000000"/>
        </a:dk1>
        <a:lt1>
          <a:srgbClr val="FFFFFF"/>
        </a:lt1>
        <a:dk2>
          <a:srgbClr val="000000"/>
        </a:dk2>
        <a:lt2>
          <a:srgbClr val="969696"/>
        </a:lt2>
        <a:accent1>
          <a:srgbClr val="777777"/>
        </a:accent1>
        <a:accent2>
          <a:srgbClr val="CBCBCB"/>
        </a:accent2>
        <a:accent3>
          <a:srgbClr val="FFFFFF"/>
        </a:accent3>
        <a:accent4>
          <a:srgbClr val="000000"/>
        </a:accent4>
        <a:accent5>
          <a:srgbClr val="BDBDBD"/>
        </a:accent5>
        <a:accent6>
          <a:srgbClr val="B8B8B8"/>
        </a:accent6>
        <a:hlink>
          <a:srgbClr val="4D4D4D"/>
        </a:hlink>
        <a:folHlink>
          <a:srgbClr val="DDDDDD"/>
        </a:folHlink>
      </a:clrScheme>
      <a:clrMap bg1="lt1" tx1="dk1" bg2="lt2" tx2="dk2" accent1="accent1" accent2="accent2" accent3="accent3" accent4="accent4" accent5="accent5" accent6="accent6" hlink="hlink" folHlink="folHlink"/>
    </a:extraClrScheme>
    <a:extraClrScheme>
      <a:clrScheme name="TWINKLE 4">
        <a:dk1>
          <a:srgbClr val="000000"/>
        </a:dk1>
        <a:lt1>
          <a:srgbClr val="00CCCC"/>
        </a:lt1>
        <a:dk2>
          <a:srgbClr val="FFFFCC"/>
        </a:dk2>
        <a:lt2>
          <a:srgbClr val="009999"/>
        </a:lt2>
        <a:accent1>
          <a:srgbClr val="CC99FF"/>
        </a:accent1>
        <a:accent2>
          <a:srgbClr val="3366FF"/>
        </a:accent2>
        <a:accent3>
          <a:srgbClr val="AAE2E2"/>
        </a:accent3>
        <a:accent4>
          <a:srgbClr val="000000"/>
        </a:accent4>
        <a:accent5>
          <a:srgbClr val="E2CAFF"/>
        </a:accent5>
        <a:accent6>
          <a:srgbClr val="2D5CE7"/>
        </a:accent6>
        <a:hlink>
          <a:srgbClr val="00CCFF"/>
        </a:hlink>
        <a:folHlink>
          <a:srgbClr val="00FFCC"/>
        </a:folHlink>
      </a:clrScheme>
      <a:clrMap bg1="lt1" tx1="dk1" bg2="lt2" tx2="dk2" accent1="accent1" accent2="accent2" accent3="accent3" accent4="accent4" accent5="accent5" accent6="accent6" hlink="hlink" folHlink="folHlink"/>
    </a:extraClrScheme>
    <a:extraClrScheme>
      <a:clrScheme name="TWINKLE 5">
        <a:dk1>
          <a:srgbClr val="003300"/>
        </a:dk1>
        <a:lt1>
          <a:srgbClr val="FFFFFF"/>
        </a:lt1>
        <a:dk2>
          <a:srgbClr val="669900"/>
        </a:dk2>
        <a:lt2>
          <a:srgbClr val="FFCC66"/>
        </a:lt2>
        <a:accent1>
          <a:srgbClr val="990033"/>
        </a:accent1>
        <a:accent2>
          <a:srgbClr val="FF9933"/>
        </a:accent2>
        <a:accent3>
          <a:srgbClr val="B8CAAA"/>
        </a:accent3>
        <a:accent4>
          <a:srgbClr val="DADADA"/>
        </a:accent4>
        <a:accent5>
          <a:srgbClr val="CAAAAD"/>
        </a:accent5>
        <a:accent6>
          <a:srgbClr val="E78A2D"/>
        </a:accent6>
        <a:hlink>
          <a:srgbClr val="CCCC00"/>
        </a:hlink>
        <a:folHlink>
          <a:srgbClr val="009900"/>
        </a:folHlink>
      </a:clrScheme>
      <a:clrMap bg1="dk2" tx1="lt1" bg2="dk1" tx2="lt2" accent1="accent1" accent2="accent2" accent3="accent3" accent4="accent4" accent5="accent5" accent6="accent6" hlink="hlink" folHlink="folHlink"/>
    </a:extraClrScheme>
    <a:extraClrScheme>
      <a:clrScheme name="TWINKLE 6">
        <a:dk1>
          <a:srgbClr val="663300"/>
        </a:dk1>
        <a:lt1>
          <a:srgbClr val="FFFFFF"/>
        </a:lt1>
        <a:dk2>
          <a:srgbClr val="CC6600"/>
        </a:dk2>
        <a:lt2>
          <a:srgbClr val="FFCC00"/>
        </a:lt2>
        <a:accent1>
          <a:srgbClr val="990033"/>
        </a:accent1>
        <a:accent2>
          <a:srgbClr val="FF0033"/>
        </a:accent2>
        <a:accent3>
          <a:srgbClr val="E2B8AA"/>
        </a:accent3>
        <a:accent4>
          <a:srgbClr val="DADADA"/>
        </a:accent4>
        <a:accent5>
          <a:srgbClr val="CAAAAD"/>
        </a:accent5>
        <a:accent6>
          <a:srgbClr val="E7002D"/>
        </a:accent6>
        <a:hlink>
          <a:srgbClr val="CCCC00"/>
        </a:hlink>
        <a:folHlink>
          <a:srgbClr val="FF9900"/>
        </a:folHlink>
      </a:clrScheme>
      <a:clrMap bg1="dk2" tx1="lt1" bg2="dk1" tx2="lt2" accent1="accent1" accent2="accent2" accent3="accent3" accent4="accent4" accent5="accent5" accent6="accent6" hlink="hlink" folHlink="folHlink"/>
    </a:extraClrScheme>
    <a:extraClrScheme>
      <a:clrScheme name="TWINKLE 7">
        <a:dk1>
          <a:srgbClr val="660033"/>
        </a:dk1>
        <a:lt1>
          <a:srgbClr val="FFFFFF"/>
        </a:lt1>
        <a:dk2>
          <a:srgbClr val="990066"/>
        </a:dk2>
        <a:lt2>
          <a:srgbClr val="FFFF66"/>
        </a:lt2>
        <a:accent1>
          <a:srgbClr val="9933FF"/>
        </a:accent1>
        <a:accent2>
          <a:srgbClr val="00CCCC"/>
        </a:accent2>
        <a:accent3>
          <a:srgbClr val="CAAAB8"/>
        </a:accent3>
        <a:accent4>
          <a:srgbClr val="DADADA"/>
        </a:accent4>
        <a:accent5>
          <a:srgbClr val="CAADFF"/>
        </a:accent5>
        <a:accent6>
          <a:srgbClr val="00B9B9"/>
        </a:accent6>
        <a:hlink>
          <a:srgbClr val="CC66FF"/>
        </a:hlink>
        <a:folHlink>
          <a:srgbClr val="D6009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25305</TotalTime>
  <Words>1668</Words>
  <Application>Microsoft Office PowerPoint</Application>
  <PresentationFormat>On-screen Show (4:3)</PresentationFormat>
  <Paragraphs>252</Paragraphs>
  <Slides>50</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TWINKLE</vt:lpstr>
      <vt:lpstr>Photo Editor Photo</vt:lpstr>
      <vt:lpstr>PowerPoint Presentation</vt:lpstr>
      <vt:lpstr>What I Will Cover</vt:lpstr>
      <vt:lpstr>What is a GIS?</vt:lpstr>
      <vt:lpstr>GIS is NOT* (*UNLESS THE REQUEST COMES THROUGH THE SECTION LEADER)  </vt:lpstr>
      <vt:lpstr>How Does GIS Work?</vt:lpstr>
      <vt:lpstr>Why Have GIS On-Site?</vt:lpstr>
      <vt:lpstr>Incident Management Handbook August 2006</vt:lpstr>
      <vt:lpstr>Reality </vt:lpstr>
      <vt:lpstr>PowerPoint Presentation</vt:lpstr>
      <vt:lpstr>PowerPoint Presentation</vt:lpstr>
      <vt:lpstr>PowerPoint Presentation</vt:lpstr>
      <vt:lpstr>PowerPoint Presentation</vt:lpstr>
      <vt:lpstr>PowerPoint Presentation</vt:lpstr>
      <vt:lpstr>Suisun Marsh Pipeline Rupture (Cleanup Status Map)</vt:lpstr>
      <vt:lpstr>Data Collection Tools &amp; Resources</vt:lpstr>
      <vt:lpstr>PowerPoint Presentation</vt:lpstr>
      <vt:lpstr>PowerPoint Presentation</vt:lpstr>
      <vt:lpstr>GPS: How It Works Finding Distance by Measuring Time</vt:lpstr>
      <vt:lpstr>GPS: Finding Distance by Measuring Time</vt:lpstr>
      <vt:lpstr>Satellite Location</vt:lpstr>
      <vt:lpstr>Satellite Location</vt:lpstr>
      <vt:lpstr>Satellite Location</vt:lpstr>
      <vt:lpstr>Satellite Location</vt:lpstr>
      <vt:lpstr>Satellite Location</vt:lpstr>
      <vt:lpstr>Satellite Location</vt:lpstr>
      <vt:lpstr>Electronic Field Data Capture EPDS PocketSCAT</vt:lpstr>
      <vt:lpstr>EPDS ShoreAssess</vt:lpstr>
      <vt:lpstr>PowerPoint Presentation</vt:lpstr>
      <vt:lpstr>PowerPoint Presentation</vt:lpstr>
      <vt:lpstr>Remote Sensing Oil Spill Response </vt:lpstr>
      <vt:lpstr>Deepwater Horizon - Most Frequently Used Remote Sensing Systems</vt:lpstr>
      <vt:lpstr>MODIS  (Moderate Resolution Imaging Spectroradiometer)</vt:lpstr>
      <vt:lpstr>PowerPoint Presentation</vt:lpstr>
      <vt:lpstr>PowerPoint Presentation</vt:lpstr>
      <vt:lpstr>PowerPoint Presentation</vt:lpstr>
      <vt:lpstr>OSPR Airborne Remote Sensing Research</vt:lpstr>
      <vt:lpstr>Examples of multispectral differentiation between oil slicks and potential false targets caused by kelp, suspended sediment and sun glint</vt:lpstr>
      <vt:lpstr>Algorithm Validation and Refinement Ohmsett Test Tank (The National Oil Spill Response Research &amp; Renewable Energy Test Facility)</vt:lpstr>
      <vt:lpstr>PowerPoint Presentation</vt:lpstr>
      <vt:lpstr>PowerPoint Presentation</vt:lpstr>
      <vt:lpstr>PowerPoint Presentation</vt:lpstr>
      <vt:lpstr>PowerPoint Presentation</vt:lpstr>
      <vt:lpstr>PowerPoint Presentation</vt:lpstr>
      <vt:lpstr>Environmental Response Management Application (ERMA)</vt:lpstr>
      <vt:lpstr>Southwest ERMA Planning Tool and COP</vt:lpstr>
      <vt:lpstr>Southwest ERMA Planning Tool and COP</vt:lpstr>
      <vt:lpstr>Must ERMA be the COP </vt:lpstr>
      <vt:lpstr>How Many COPs can be Used for a Response </vt:lpstr>
      <vt:lpstr>Flow of Data From the Field/Data Management </vt:lpstr>
      <vt:lpstr>Questions?</vt:lpstr>
    </vt:vector>
  </TitlesOfParts>
  <Company>CA Dept. Fish&amp;Game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Judd Muskat  Research Analyst II (GIS)</dc:title>
  <dc:creator>Authorized User</dc:creator>
  <cp:lastModifiedBy>Muskat, Judd@Wildlife</cp:lastModifiedBy>
  <cp:revision>266</cp:revision>
  <cp:lastPrinted>1999-07-15T16:39:54Z</cp:lastPrinted>
  <dcterms:created xsi:type="dcterms:W3CDTF">1998-08-25T19:34:34Z</dcterms:created>
  <dcterms:modified xsi:type="dcterms:W3CDTF">2014-02-26T18:19:29Z</dcterms:modified>
</cp:coreProperties>
</file>