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354" r:id="rId2"/>
    <p:sldId id="345" r:id="rId3"/>
    <p:sldId id="311" r:id="rId4"/>
    <p:sldId id="357" r:id="rId5"/>
    <p:sldId id="333" r:id="rId6"/>
    <p:sldId id="359" r:id="rId7"/>
    <p:sldId id="358" r:id="rId8"/>
    <p:sldId id="334" r:id="rId9"/>
    <p:sldId id="360" r:id="rId10"/>
    <p:sldId id="361" r:id="rId11"/>
    <p:sldId id="362" r:id="rId12"/>
    <p:sldId id="363" r:id="rId13"/>
    <p:sldId id="370" r:id="rId14"/>
    <p:sldId id="366" r:id="rId15"/>
    <p:sldId id="374" r:id="rId16"/>
    <p:sldId id="367" r:id="rId17"/>
    <p:sldId id="301" r:id="rId18"/>
    <p:sldId id="353" r:id="rId19"/>
    <p:sldId id="320" r:id="rId20"/>
    <p:sldId id="317" r:id="rId21"/>
    <p:sldId id="318" r:id="rId22"/>
    <p:sldId id="373" r:id="rId23"/>
    <p:sldId id="371" r:id="rId24"/>
    <p:sldId id="372" r:id="rId25"/>
    <p:sldId id="319" r:id="rId26"/>
    <p:sldId id="309" r:id="rId27"/>
    <p:sldId id="347" r:id="rId28"/>
    <p:sldId id="327" r:id="rId29"/>
    <p:sldId id="328" r:id="rId30"/>
    <p:sldId id="368" r:id="rId31"/>
    <p:sldId id="369" r:id="rId32"/>
    <p:sldId id="330" r:id="rId33"/>
    <p:sldId id="331" r:id="rId34"/>
    <p:sldId id="341" r:id="rId35"/>
    <p:sldId id="351" r:id="rId36"/>
    <p:sldId id="352" r:id="rId37"/>
    <p:sldId id="342" r:id="rId38"/>
    <p:sldId id="336" r:id="rId39"/>
    <p:sldId id="332" r:id="rId40"/>
    <p:sldId id="348" r:id="rId41"/>
    <p:sldId id="321" r:id="rId42"/>
    <p:sldId id="322" r:id="rId43"/>
    <p:sldId id="323" r:id="rId44"/>
    <p:sldId id="324" r:id="rId45"/>
    <p:sldId id="325" r:id="rId46"/>
    <p:sldId id="349" r:id="rId47"/>
    <p:sldId id="350" r:id="rId48"/>
    <p:sldId id="355" r:id="rId49"/>
    <p:sldId id="335" r:id="rId50"/>
    <p:sldId id="298" r:id="rId51"/>
    <p:sldId id="343" r:id="rId52"/>
  </p:sldIdLst>
  <p:sldSz cx="9144000" cy="6858000" type="screen4x3"/>
  <p:notesSz cx="7010400" cy="9296400"/>
  <p:defaultTex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E6E1"/>
    <a:srgbClr val="99CCFF"/>
    <a:srgbClr val="DBF7D5"/>
    <a:srgbClr val="B9F0AE"/>
    <a:srgbClr val="99DE94"/>
    <a:srgbClr val="99B8F7"/>
    <a:srgbClr val="CC00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1" autoAdjust="0"/>
    <p:restoredTop sz="93707" autoAdjust="0"/>
  </p:normalViewPr>
  <p:slideViewPr>
    <p:cSldViewPr snapToGrid="0" showGuides="1">
      <p:cViewPr varScale="1">
        <p:scale>
          <a:sx n="60" d="100"/>
          <a:sy n="60" d="100"/>
        </p:scale>
        <p:origin x="-75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1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45" tIns="46623" rIns="93245" bIns="46623" numCol="1" anchor="t" anchorCtr="0" compatLnSpc="1">
            <a:prstTxWarp prst="textNoShape">
              <a:avLst/>
            </a:prstTxWarp>
          </a:bodyPr>
          <a:lstStyle>
            <a:lvl1pPr defTabSz="932415">
              <a:defRPr sz="1200"/>
            </a:lvl1pPr>
          </a:lstStyle>
          <a:p>
            <a:endParaRPr lang="en-US"/>
          </a:p>
        </p:txBody>
      </p:sp>
      <p:sp>
        <p:nvSpPr>
          <p:cNvPr id="74755" name="Rectangle 3"/>
          <p:cNvSpPr>
            <a:spLocks noGrp="1" noChangeArrowheads="1"/>
          </p:cNvSpPr>
          <p:nvPr>
            <p:ph type="dt" sz="quarter" idx="1"/>
          </p:nvPr>
        </p:nvSpPr>
        <p:spPr bwMode="auto">
          <a:xfrm>
            <a:off x="3971183" y="0"/>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45" tIns="46623" rIns="93245" bIns="46623" numCol="1" anchor="t" anchorCtr="0" compatLnSpc="1">
            <a:prstTxWarp prst="textNoShape">
              <a:avLst/>
            </a:prstTxWarp>
          </a:bodyPr>
          <a:lstStyle>
            <a:lvl1pPr algn="r" defTabSz="932415">
              <a:defRPr sz="1200"/>
            </a:lvl1pPr>
          </a:lstStyle>
          <a:p>
            <a:endParaRPr lang="en-US"/>
          </a:p>
        </p:txBody>
      </p:sp>
      <p:sp>
        <p:nvSpPr>
          <p:cNvPr id="74756" name="Rectangle 4"/>
          <p:cNvSpPr>
            <a:spLocks noGrp="1" noChangeArrowheads="1"/>
          </p:cNvSpPr>
          <p:nvPr>
            <p:ph type="ftr" sz="quarter" idx="2"/>
          </p:nvPr>
        </p:nvSpPr>
        <p:spPr bwMode="auto">
          <a:xfrm>
            <a:off x="0" y="8829989"/>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45" tIns="46623" rIns="93245" bIns="46623" numCol="1" anchor="b" anchorCtr="0" compatLnSpc="1">
            <a:prstTxWarp prst="textNoShape">
              <a:avLst/>
            </a:prstTxWarp>
          </a:bodyPr>
          <a:lstStyle>
            <a:lvl1pPr defTabSz="932415">
              <a:defRPr sz="1200"/>
            </a:lvl1pPr>
          </a:lstStyle>
          <a:p>
            <a:endParaRPr lang="en-US"/>
          </a:p>
        </p:txBody>
      </p:sp>
      <p:sp>
        <p:nvSpPr>
          <p:cNvPr id="74757" name="Rectangle 5"/>
          <p:cNvSpPr>
            <a:spLocks noGrp="1" noChangeArrowheads="1"/>
          </p:cNvSpPr>
          <p:nvPr>
            <p:ph type="sldNum" sz="quarter" idx="3"/>
          </p:nvPr>
        </p:nvSpPr>
        <p:spPr bwMode="auto">
          <a:xfrm>
            <a:off x="3971183" y="8829989"/>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45" tIns="46623" rIns="93245" bIns="46623" numCol="1" anchor="b" anchorCtr="0" compatLnSpc="1">
            <a:prstTxWarp prst="textNoShape">
              <a:avLst/>
            </a:prstTxWarp>
          </a:bodyPr>
          <a:lstStyle>
            <a:lvl1pPr algn="r" defTabSz="932415">
              <a:defRPr sz="1200"/>
            </a:lvl1pPr>
          </a:lstStyle>
          <a:p>
            <a:fld id="{8160CA7D-4EF0-4FEF-AF96-0D3B05AF0986}" type="slidenum">
              <a:rPr lang="en-US"/>
              <a:pPr/>
              <a:t>‹#›</a:t>
            </a:fld>
            <a:endParaRPr lang="en-US"/>
          </a:p>
        </p:txBody>
      </p:sp>
    </p:spTree>
    <p:extLst>
      <p:ext uri="{BB962C8B-B14F-4D97-AF65-F5344CB8AC3E}">
        <p14:creationId xmlns:p14="http://schemas.microsoft.com/office/powerpoint/2010/main" val="34606473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45" tIns="46623" rIns="93245" bIns="46623" numCol="1" anchor="t" anchorCtr="0" compatLnSpc="1">
            <a:prstTxWarp prst="textNoShape">
              <a:avLst/>
            </a:prstTxWarp>
          </a:bodyPr>
          <a:lstStyle>
            <a:lvl1pPr defTabSz="932415">
              <a:defRPr sz="1200"/>
            </a:lvl1pPr>
          </a:lstStyle>
          <a:p>
            <a:endParaRPr lang="en-US"/>
          </a:p>
        </p:txBody>
      </p:sp>
      <p:sp>
        <p:nvSpPr>
          <p:cNvPr id="14339" name="Rectangle 3"/>
          <p:cNvSpPr>
            <a:spLocks noGrp="1" noChangeArrowheads="1"/>
          </p:cNvSpPr>
          <p:nvPr>
            <p:ph type="dt" idx="1"/>
          </p:nvPr>
        </p:nvSpPr>
        <p:spPr bwMode="auto">
          <a:xfrm>
            <a:off x="3971183" y="0"/>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45" tIns="46623" rIns="93245" bIns="46623" numCol="1" anchor="t" anchorCtr="0" compatLnSpc="1">
            <a:prstTxWarp prst="textNoShape">
              <a:avLst/>
            </a:prstTxWarp>
          </a:bodyPr>
          <a:lstStyle>
            <a:lvl1pPr algn="r" defTabSz="932415">
              <a:defRPr sz="1200"/>
            </a:lvl1pPr>
          </a:lstStyle>
          <a:p>
            <a:endParaRPr lang="en-US"/>
          </a:p>
        </p:txBody>
      </p:sp>
      <p:sp>
        <p:nvSpPr>
          <p:cNvPr id="1434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41" name="Rectangle 5"/>
          <p:cNvSpPr>
            <a:spLocks noGrp="1" noChangeArrowheads="1"/>
          </p:cNvSpPr>
          <p:nvPr>
            <p:ph type="body" sz="quarter" idx="3"/>
          </p:nvPr>
        </p:nvSpPr>
        <p:spPr bwMode="auto">
          <a:xfrm>
            <a:off x="701359" y="4415790"/>
            <a:ext cx="5607684"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45" tIns="46623" rIns="93245" bIns="4662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42" name="Rectangle 6"/>
          <p:cNvSpPr>
            <a:spLocks noGrp="1" noChangeArrowheads="1"/>
          </p:cNvSpPr>
          <p:nvPr>
            <p:ph type="ftr" sz="quarter" idx="4"/>
          </p:nvPr>
        </p:nvSpPr>
        <p:spPr bwMode="auto">
          <a:xfrm>
            <a:off x="0" y="8829989"/>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45" tIns="46623" rIns="93245" bIns="46623" numCol="1" anchor="b" anchorCtr="0" compatLnSpc="1">
            <a:prstTxWarp prst="textNoShape">
              <a:avLst/>
            </a:prstTxWarp>
          </a:bodyPr>
          <a:lstStyle>
            <a:lvl1pPr defTabSz="932415">
              <a:defRPr sz="1200"/>
            </a:lvl1pPr>
          </a:lstStyle>
          <a:p>
            <a:endParaRPr lang="en-US"/>
          </a:p>
        </p:txBody>
      </p:sp>
      <p:sp>
        <p:nvSpPr>
          <p:cNvPr id="14343" name="Rectangle 7"/>
          <p:cNvSpPr>
            <a:spLocks noGrp="1" noChangeArrowheads="1"/>
          </p:cNvSpPr>
          <p:nvPr>
            <p:ph type="sldNum" sz="quarter" idx="5"/>
          </p:nvPr>
        </p:nvSpPr>
        <p:spPr bwMode="auto">
          <a:xfrm>
            <a:off x="3971183" y="8829989"/>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45" tIns="46623" rIns="93245" bIns="46623" numCol="1" anchor="b" anchorCtr="0" compatLnSpc="1">
            <a:prstTxWarp prst="textNoShape">
              <a:avLst/>
            </a:prstTxWarp>
          </a:bodyPr>
          <a:lstStyle>
            <a:lvl1pPr algn="r" defTabSz="932415">
              <a:defRPr sz="1200"/>
            </a:lvl1pPr>
          </a:lstStyle>
          <a:p>
            <a:fld id="{E4DA7653-95A8-4DBF-B688-A1396F0D9062}" type="slidenum">
              <a:rPr lang="en-US"/>
              <a:pPr/>
              <a:t>‹#›</a:t>
            </a:fld>
            <a:endParaRPr lang="en-US"/>
          </a:p>
        </p:txBody>
      </p:sp>
    </p:spTree>
    <p:extLst>
      <p:ext uri="{BB962C8B-B14F-4D97-AF65-F5344CB8AC3E}">
        <p14:creationId xmlns:p14="http://schemas.microsoft.com/office/powerpoint/2010/main" val="322256413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C18AB2-8118-45CB-8BBA-0E3E221BD28A}" type="slidenum">
              <a:rPr lang="en-US"/>
              <a:pPr/>
              <a:t>3</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b="1"/>
              <a:t>NOTE: MENTION THAT THIS IS CALIFORNIA’S TAKE ON THE NRDA PROCESS. THE METHODS ARE CONSISTENT WITH WHAT IS BEING DONE BY NOAA AT THE FEDERAL LEVEL, WE DO MANY SMALLER CASES AND OFTEN UTILIZE STATE LAW.</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all our cases are in “pristine</a:t>
            </a:r>
            <a:r>
              <a:rPr lang="en-US" baseline="0" dirty="0" smtClean="0"/>
              <a:t> habitat”. We’ve had cases in concrete lined streams in LA County. While not pretty, this habitat can be extremely valuable because it is some of the last available urban habitat for local wildlife species.</a:t>
            </a:r>
            <a:endParaRPr lang="en-US" dirty="0"/>
          </a:p>
        </p:txBody>
      </p:sp>
      <p:sp>
        <p:nvSpPr>
          <p:cNvPr id="4" name="Slide Number Placeholder 3"/>
          <p:cNvSpPr>
            <a:spLocks noGrp="1"/>
          </p:cNvSpPr>
          <p:nvPr>
            <p:ph type="sldNum" sz="quarter" idx="10"/>
          </p:nvPr>
        </p:nvSpPr>
        <p:spPr/>
        <p:txBody>
          <a:bodyPr/>
          <a:lstStyle/>
          <a:p>
            <a:fld id="{AFB982E8-74A2-41C5-A040-FA90E74565C4}"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805888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05E941-E475-4309-83A1-AAC0C8EA82DD}" type="slidenum">
              <a:rPr lang="en-US"/>
              <a:pPr/>
              <a:t>13</a:t>
            </a:fld>
            <a:endParaRPr 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r>
              <a:rPr lang="en-US" dirty="0"/>
              <a:t>Define “Trustee</a:t>
            </a:r>
            <a:r>
              <a:rPr lang="en-US" dirty="0" smtClean="0"/>
              <a:t>”: An agency responsible for protecting or managing a resource for the people of the state or the nation as whole.</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9EF8A0-1FB1-48CD-B51E-A372D11291D9}" type="slidenum">
              <a:rPr lang="en-US"/>
              <a:pPr/>
              <a:t>14</a:t>
            </a:fld>
            <a:endParaRPr 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r>
              <a:rPr lang="en-US" dirty="0"/>
              <a:t>Injury Quantification = Quantification + Determination</a:t>
            </a:r>
          </a:p>
          <a:p>
            <a:r>
              <a:rPr lang="en-US" dirty="0"/>
              <a:t>After “Restoration Scaling/Damage Quantification”, it is worthwhile noting that the OPA Rule/Federal process contemplates Selecting Restoration Alternatives and Developing a Restoration Plan which goes out to public review. Then you present a demand to the RP.  And if the RP does not agree to the demand in 90 days, the Trustees may file a claim with the fund center or file suit.  Of course, we can settle at any time and we usually do prior to developing a Restoration Plan.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3B5D1F-E617-4365-A528-760084809EEC}" type="slidenum">
              <a:rPr lang="en-US"/>
              <a:pPr/>
              <a:t>22</a:t>
            </a:fld>
            <a:endParaRPr lang="en-US"/>
          </a:p>
        </p:txBody>
      </p:sp>
      <p:sp>
        <p:nvSpPr>
          <p:cNvPr id="96258" name="Rectangle 2"/>
          <p:cNvSpPr>
            <a:spLocks noGrp="1" noRot="1" noChangeAspect="1" noChangeArrowheads="1" noTextEdit="1"/>
          </p:cNvSpPr>
          <p:nvPr>
            <p:ph type="sldImg"/>
          </p:nvPr>
        </p:nvSpPr>
        <p:spPr>
          <a:xfrm>
            <a:off x="1181100" y="695325"/>
            <a:ext cx="4648200" cy="3486150"/>
          </a:xfrm>
          <a:ln/>
        </p:spPr>
      </p:sp>
      <p:sp>
        <p:nvSpPr>
          <p:cNvPr id="96259" name="Rectangle 3"/>
          <p:cNvSpPr>
            <a:spLocks noGrp="1" noChangeArrowheads="1"/>
          </p:cNvSpPr>
          <p:nvPr>
            <p:ph type="body" idx="1"/>
          </p:nvPr>
        </p:nvSpPr>
        <p:spPr>
          <a:xfrm>
            <a:off x="701359" y="4415790"/>
            <a:ext cx="5607684" cy="4184972"/>
          </a:xfrm>
        </p:spPr>
        <p:txBody>
          <a:bodyPr lIns="91715" tIns="45857" rIns="91715" bIns="45857"/>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4E0D58-BB19-4FC7-AD71-8327570C0CFA}" type="slidenum">
              <a:rPr lang="en-US">
                <a:solidFill>
                  <a:prstClr val="black"/>
                </a:solidFill>
              </a:rPr>
              <a:pPr/>
              <a:t>23</a:t>
            </a:fld>
            <a:endParaRPr lang="en-US">
              <a:solidFill>
                <a:prstClr val="black"/>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r>
              <a:rPr lang="en-US" sz="1000" dirty="0" smtClean="0"/>
              <a:t>Initial “gusher” lasted for 12 days, spilling 50-70k barrels (or 2-3 million</a:t>
            </a:r>
            <a:r>
              <a:rPr lang="en-US" sz="1000" baseline="0" dirty="0" smtClean="0"/>
              <a:t> gallons). [Source: </a:t>
            </a:r>
            <a:r>
              <a:rPr lang="en-US" sz="1000" baseline="0" dirty="0" err="1" smtClean="0"/>
              <a:t>Kallman</a:t>
            </a:r>
            <a:r>
              <a:rPr lang="en-US" sz="1000" baseline="0" dirty="0" smtClean="0"/>
              <a:t> and Wheeler. 1984. Coastal Crude: in a Sea of Conflict. Blake </a:t>
            </a:r>
            <a:r>
              <a:rPr lang="en-US" sz="1000" baseline="0" dirty="0" err="1" smtClean="0"/>
              <a:t>Printery</a:t>
            </a:r>
            <a:r>
              <a:rPr lang="en-US" sz="1000" baseline="0" dirty="0" smtClean="0"/>
              <a:t> and Publishing Co. San Louis Obispo, CA.</a:t>
            </a:r>
            <a:endParaRPr lang="en-US" sz="1000" dirty="0" smtClean="0"/>
          </a:p>
          <a:p>
            <a:endParaRPr lang="en-US" sz="1000" dirty="0" smtClean="0"/>
          </a:p>
          <a:p>
            <a:endParaRPr lang="en-US" sz="1000" dirty="0" smtClean="0"/>
          </a:p>
          <a:p>
            <a:r>
              <a:rPr lang="en-US" sz="1000" dirty="0" smtClean="0"/>
              <a:t>Pictures from the Dick Smith collection, UCSB (1969-1971), see link at: http://www2.bren.ucsb.edu/~dhardy/1969_Santa_Barbara_Oil_Spill/Photos/Pages/Wildlife.html</a:t>
            </a:r>
          </a:p>
          <a:p>
            <a:endParaRPr lang="en-US" sz="10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37FBB9-79B8-44CC-B59C-FFF73BC2D03E}" type="slidenum">
              <a:rPr lang="en-US"/>
              <a:pPr/>
              <a:t>24</a:t>
            </a:fld>
            <a:endParaRPr lang="en-US"/>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en-US" sz="1000" dirty="0" smtClean="0"/>
          </a:p>
          <a:p>
            <a:r>
              <a:rPr lang="en-US" sz="1000" dirty="0" smtClean="0"/>
              <a:t>PICTURES </a:t>
            </a:r>
            <a:r>
              <a:rPr lang="en-US" sz="1000" dirty="0"/>
              <a:t>FROM:</a:t>
            </a:r>
          </a:p>
          <a:p>
            <a:r>
              <a:rPr lang="en-US" sz="1000" dirty="0"/>
              <a:t>Bloodworm: http://en.wikipedia.org/wiki/File:Nerr0328.jpg#file</a:t>
            </a:r>
          </a:p>
          <a:p>
            <a:r>
              <a:rPr lang="en-US" sz="1000" dirty="0"/>
              <a:t>Western Grebe: http://en.wikipedia.org/wiki/File:Western_Grebe_swimming.jpg</a:t>
            </a:r>
          </a:p>
          <a:p>
            <a:r>
              <a:rPr lang="en-US" sz="1000" dirty="0"/>
              <a:t>Phytoplankton: http://en.wikipedia.org/wiki/File:Diatoms_through_the_microscope.jpg</a:t>
            </a:r>
          </a:p>
          <a:p>
            <a:r>
              <a:rPr lang="en-US" sz="1000" dirty="0"/>
              <a:t>Red Rock Crab: http://en.wikipedia.org/wiki/File:Red_Rock_Crab,_Ganges_Harbour.jpg</a:t>
            </a:r>
          </a:p>
          <a:p>
            <a:endParaRPr lang="en-US" sz="1000" dirty="0"/>
          </a:p>
          <a:p>
            <a:r>
              <a:rPr lang="en-US" sz="1000" dirty="0"/>
              <a:t>DATA SOURCE: Submitted statement by Attorney General Edwin J. </a:t>
            </a:r>
            <a:r>
              <a:rPr lang="en-US" sz="1000" dirty="0" err="1"/>
              <a:t>Dubiel</a:t>
            </a:r>
            <a:r>
              <a:rPr lang="en-US" sz="1000" dirty="0"/>
              <a:t> to Senator Muskie’s Subcommittee on Oil Spill Litigation, San Francisco, June 29, 1979 (Exhibit 1)</a:t>
            </a:r>
          </a:p>
          <a:p>
            <a:endParaRPr lang="en-US" sz="1000" dirty="0"/>
          </a:p>
          <a:p>
            <a:r>
              <a:rPr lang="en-US" sz="1000" dirty="0"/>
              <a:t>HAZARDOUS AND TOXIC WASTE DISPOSAL FIELD HEARINGS </a:t>
            </a:r>
          </a:p>
          <a:p>
            <a:r>
              <a:rPr lang="en-US" sz="1000" dirty="0"/>
              <a:t>JOINT HEARINGS BEFORE THE SUBCOMMITTEES ON ENVIKONMENTAL POLLUTION AND RESOURCE PROTECTION OF THE </a:t>
            </a:r>
          </a:p>
          <a:p>
            <a:r>
              <a:rPr lang="en-US" sz="1000" dirty="0"/>
              <a:t>COMMITTEE ON ENVIRONMENT AND PUBLIC WORKS UNITED STATES SENATE NINETY-SIXTH CONGRESS FIRST SESSION </a:t>
            </a:r>
          </a:p>
          <a:p>
            <a:r>
              <a:rPr lang="en-US" sz="1000" dirty="0"/>
              <a:t>MAY 18, 1979— NIAGARA FALLS, N.Y. </a:t>
            </a:r>
          </a:p>
          <a:p>
            <a:r>
              <a:rPr lang="en-US" sz="1000" dirty="0"/>
              <a:t>JUNE 29, 1979— SAN FRANCISCO, CALIF. </a:t>
            </a:r>
          </a:p>
          <a:p>
            <a:r>
              <a:rPr lang="en-US" sz="1000" dirty="0"/>
              <a:t>PART 2 </a:t>
            </a:r>
          </a:p>
          <a:p>
            <a:r>
              <a:rPr lang="en-US" sz="1000" dirty="0"/>
              <a:t>SERIAL NO. 96-H9 </a:t>
            </a:r>
          </a:p>
          <a:p>
            <a:r>
              <a:rPr lang="en-US" sz="1000" dirty="0"/>
              <a:t>Also see: http://www.archive.org/stream/hazardoustoxicwa02unit/hazardoustoxicwa02unit_djvu.txt</a:t>
            </a:r>
          </a:p>
          <a:p>
            <a:endParaRPr lang="en-US" sz="10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3B5D1F-E617-4365-A528-760084809EEC}" type="slidenum">
              <a:rPr lang="en-US"/>
              <a:pPr/>
              <a:t>25</a:t>
            </a:fld>
            <a:endParaRPr lang="en-US"/>
          </a:p>
        </p:txBody>
      </p:sp>
      <p:sp>
        <p:nvSpPr>
          <p:cNvPr id="96258" name="Rectangle 2"/>
          <p:cNvSpPr>
            <a:spLocks noGrp="1" noRot="1" noChangeAspect="1" noChangeArrowheads="1" noTextEdit="1"/>
          </p:cNvSpPr>
          <p:nvPr>
            <p:ph type="sldImg"/>
          </p:nvPr>
        </p:nvSpPr>
        <p:spPr>
          <a:xfrm>
            <a:off x="1181100" y="695325"/>
            <a:ext cx="4648200" cy="3486150"/>
          </a:xfrm>
          <a:ln/>
        </p:spPr>
      </p:sp>
      <p:sp>
        <p:nvSpPr>
          <p:cNvPr id="96259" name="Rectangle 3"/>
          <p:cNvSpPr>
            <a:spLocks noGrp="1" noChangeArrowheads="1"/>
          </p:cNvSpPr>
          <p:nvPr>
            <p:ph type="body" idx="1"/>
          </p:nvPr>
        </p:nvSpPr>
        <p:spPr>
          <a:xfrm>
            <a:off x="701359" y="4415790"/>
            <a:ext cx="5607684" cy="4184972"/>
          </a:xfrm>
        </p:spPr>
        <p:txBody>
          <a:bodyPr lIns="91715" tIns="45857" rIns="91715" bIns="45857"/>
          <a:lstStyle/>
          <a:p>
            <a:r>
              <a:rPr lang="en-US"/>
              <a:t>Discuss of degree, duration, and area of injury with this slide.  Make sure to discuss equivalence of red and green areas.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75763-4522-4CE2-8551-EC49C4AF073F}" type="slidenum">
              <a:rPr lang="en-US"/>
              <a:pPr/>
              <a:t>29</a:t>
            </a:fld>
            <a:endParaRPr 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B982E8-74A2-41C5-A040-FA90E74565C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16323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00BF0E-C124-43BE-B347-510FD1AA62FF}" type="slidenum">
              <a:rPr lang="en-US"/>
              <a:pPr/>
              <a:t>32</a:t>
            </a:fld>
            <a:endParaRPr 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r>
              <a:rPr lang="en-US"/>
              <a:t>Under the NOAA NRDA Rules, the Trustees are </a:t>
            </a:r>
            <a:r>
              <a:rPr lang="en-US" i="1"/>
              <a:t>required </a:t>
            </a:r>
            <a:r>
              <a:rPr lang="en-US"/>
              <a:t>to invite the RP to engage in a cooperative assessment.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AFB982E8-74A2-41C5-A040-FA90E74565C4}"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286078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B19BAE-EFB5-45BB-B73D-9BBFB4A5766B}" type="slidenum">
              <a:rPr lang="en-US"/>
              <a:pPr/>
              <a:t>42</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r>
              <a:rPr lang="en-US"/>
              <a:t>There may be other definitions of ‘small spill’ used by others (eg, wardens, etc.)</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72606C-E98B-463A-AC56-2F4DF7C84CD7}" type="slidenum">
              <a:rPr lang="en-US"/>
              <a:pPr/>
              <a:t>5</a:t>
            </a:fld>
            <a:endParaRPr lang="en-US"/>
          </a:p>
        </p:txBody>
      </p:sp>
      <p:sp>
        <p:nvSpPr>
          <p:cNvPr id="119810" name="Rectangle 2"/>
          <p:cNvSpPr>
            <a:spLocks noGrp="1" noRot="1" noChangeAspect="1" noChangeArrowheads="1" noTextEdit="1"/>
          </p:cNvSpPr>
          <p:nvPr>
            <p:ph type="sldImg"/>
          </p:nvPr>
        </p:nvSpPr>
        <p:spPr>
          <a:xfrm>
            <a:off x="1181100" y="695325"/>
            <a:ext cx="4648200" cy="3486150"/>
          </a:xfrm>
          <a:ln/>
        </p:spPr>
      </p:sp>
      <p:sp>
        <p:nvSpPr>
          <p:cNvPr id="119811" name="Rectangle 3"/>
          <p:cNvSpPr>
            <a:spLocks noGrp="1" noChangeArrowheads="1"/>
          </p:cNvSpPr>
          <p:nvPr>
            <p:ph type="body" idx="1"/>
          </p:nvPr>
        </p:nvSpPr>
        <p:spPr>
          <a:xfrm>
            <a:off x="701359" y="4415790"/>
            <a:ext cx="5607684" cy="4184972"/>
          </a:xfrm>
        </p:spPr>
        <p:txBody>
          <a:bodyPr/>
          <a:lstStyle/>
          <a:p>
            <a:r>
              <a:rPr lang="en-US"/>
              <a:t>Despite the best intentions of Responsible Parties and the best efforts of the Unified Command, the release of oil to the environment can result in natural resource injuries…</a:t>
            </a:r>
          </a:p>
          <a:p>
            <a:endParaRPr lang="en-US"/>
          </a:p>
          <a:p>
            <a:r>
              <a:rPr lang="en-US"/>
              <a:t>Compensation = Civil Damages, Projects, Restitution (criminal proceeding)</a:t>
            </a:r>
          </a:p>
          <a:p>
            <a:r>
              <a:rPr lang="en-US"/>
              <a:t>OPA 90 = Oil Pollution Act of 1990 </a:t>
            </a:r>
          </a:p>
          <a:p>
            <a:r>
              <a:rPr lang="en-US"/>
              <a:t>CERCLA = Comprehensive Environmental Response, Compensation, and Liability Act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B982E8-74A2-41C5-A040-FA90E74565C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628239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6A34E1-9C21-42BB-B9DE-484C83C5977F}" type="slidenum">
              <a:rPr lang="en-US">
                <a:solidFill>
                  <a:prstClr val="black"/>
                </a:solidFill>
              </a:rPr>
              <a:pPr/>
              <a:t>7</a:t>
            </a:fld>
            <a:endParaRPr lang="en-US">
              <a:solidFill>
                <a:prstClr val="black"/>
              </a:solidFill>
            </a:endParaRPr>
          </a:p>
        </p:txBody>
      </p:sp>
      <p:sp>
        <p:nvSpPr>
          <p:cNvPr id="59394" name="Rectangle 2"/>
          <p:cNvSpPr>
            <a:spLocks noGrp="1" noRot="1" noChangeAspect="1" noChangeArrowheads="1" noTextEdit="1"/>
          </p:cNvSpPr>
          <p:nvPr>
            <p:ph type="sldImg"/>
          </p:nvPr>
        </p:nvSpPr>
        <p:spPr>
          <a:xfrm>
            <a:off x="1181100" y="695325"/>
            <a:ext cx="4648200" cy="3486150"/>
          </a:xfrm>
          <a:ln/>
        </p:spPr>
      </p:sp>
      <p:sp>
        <p:nvSpPr>
          <p:cNvPr id="59395" name="Rectangle 3"/>
          <p:cNvSpPr>
            <a:spLocks noGrp="1" noChangeArrowheads="1"/>
          </p:cNvSpPr>
          <p:nvPr>
            <p:ph type="body" idx="1"/>
          </p:nvPr>
        </p:nvSpPr>
        <p:spPr>
          <a:xfrm>
            <a:off x="701675" y="4416425"/>
            <a:ext cx="5607050" cy="4184650"/>
          </a:xfrm>
        </p:spPr>
        <p:txBody>
          <a:bodyPr/>
          <a:lstStyle/>
          <a:p>
            <a:pPr marL="228576" indent="-228576"/>
            <a:r>
              <a:rPr lang="en-US" dirty="0"/>
              <a:t>Fines and Penalties </a:t>
            </a:r>
          </a:p>
          <a:p>
            <a:pPr marL="228576" indent="-228576">
              <a:buFontTx/>
              <a:buAutoNum type="arabicPeriod"/>
            </a:pPr>
            <a:r>
              <a:rPr lang="en-US" dirty="0"/>
              <a:t>Punishment for criminal or negligent conduct (although some statutes are “strict liability”)</a:t>
            </a:r>
          </a:p>
          <a:p>
            <a:pPr marL="228576" indent="-228576">
              <a:buFontTx/>
              <a:buAutoNum type="arabicPeriod"/>
            </a:pPr>
            <a:r>
              <a:rPr lang="en-US" dirty="0"/>
              <a:t>Ranges in fine/penalty size are typically determined in statute (at least for those penalties pursued by DFG)</a:t>
            </a:r>
          </a:p>
          <a:p>
            <a:pPr marL="228576" indent="-228576">
              <a:buFontTx/>
              <a:buAutoNum type="arabicPeriod"/>
            </a:pPr>
            <a:r>
              <a:rPr lang="en-US" dirty="0"/>
              <a:t>Specific amount generally depends on conduct/behavior of the RP</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9209BB-32A4-4964-9AD7-4A4135F0A3F5}" type="slidenum">
              <a:rPr lang="en-US"/>
              <a:pPr/>
              <a:t>8</a:t>
            </a:fld>
            <a:endParaRPr lang="en-US"/>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pPr lvl="1"/>
            <a:r>
              <a:rPr lang="en-US"/>
              <a:t>As a trustee for fish and wildlife resources for the state, DFG has the </a:t>
            </a:r>
            <a:r>
              <a:rPr lang="en-US" i="1"/>
              <a:t>responsibility </a:t>
            </a:r>
            <a:r>
              <a:rPr lang="en-US"/>
              <a:t>to collect damages where </a:t>
            </a:r>
            <a:r>
              <a:rPr lang="en-US" i="1"/>
              <a:t>feasible</a:t>
            </a:r>
            <a:r>
              <a:rPr lang="en-US"/>
              <a:t>. There is authority to collect damages under the following laws.</a:t>
            </a:r>
          </a:p>
          <a:p>
            <a:pPr lvl="1"/>
            <a:endParaRPr lang="en-US"/>
          </a:p>
          <a:p>
            <a:pPr lvl="1"/>
            <a:r>
              <a:rPr lang="en-US"/>
              <a:t>OPA 90 = Oil Pollution Act of 1990. Strict liability for damages.  Exclusion for Public Vessels, Permitted releases, or spills from an offshore facility subject to TAPA “Trans-Alaska Pipeline Authorization Act”.  Liability arises when any volume of oil is discharged into navigable waters or adjoining shorelines. Limitations on liability for vessels based on gross tonnage. NPFC – Available to pay for assessment costs and reimburse damages. NRDA regs prepared by NOAA – Restoration focused</a:t>
            </a:r>
          </a:p>
          <a:p>
            <a:pPr lvl="1"/>
            <a:endParaRPr lang="en-US"/>
          </a:p>
          <a:p>
            <a:pPr lvl="1"/>
            <a:r>
              <a:rPr lang="en-US"/>
              <a:t>CERCLA = Comprehensive Environmental Response, Compensation, and Liability Act. Superfund law. Strict liability for damages.  RPs include persons responsible for contamination and current owners and operators of contaminated sites. Trustees may seek damages for lost use back to 1980.</a:t>
            </a:r>
          </a:p>
          <a:p>
            <a:pPr lvl="1"/>
            <a:endParaRPr lang="en-US"/>
          </a:p>
          <a:p>
            <a:pPr lvl="1"/>
            <a:r>
              <a:rPr lang="en-US"/>
              <a:t>Lempert-Keene-Seastrand = Lempert-Keene-Seastrand Oil Spill Prevention and Response Act (created OSPR, is in the Government Code). Strict Liability for Damages. No limitations on liability.  No Public Vessel exclusion.  Defenses are similar to OPA – Act of God, Act of War, Third Party responsible for the spill.  Spill is defined as 42 gallons or 1 barrel in marine water.</a:t>
            </a:r>
          </a:p>
          <a:p>
            <a:pPr lvl="1"/>
            <a:endParaRPr lang="en-US"/>
          </a:p>
          <a:p>
            <a:pPr lvl="1"/>
            <a:r>
              <a:rPr lang="en-US"/>
              <a:t>FG 2014 = DFG can get damages for illegal or negligent Take of fish or wildlife.  Requires demonstrating illegal activity (i.e., 5650 violation), or negligent action.  Measure of damages is the amount that will compensate for the detriment proximately caused by the destruction of fish and wildlife.  Detriment Proximately caused is basically what kinds of harm are a forseable result.</a:t>
            </a:r>
          </a:p>
          <a:p>
            <a:pPr lvl="1"/>
            <a:endParaRPr lang="en-US"/>
          </a:p>
          <a:p>
            <a:pPr lvl="1"/>
            <a:r>
              <a:rPr lang="en-US"/>
              <a:t>FG 5650 = Strict liability statute for petroleum product or any release of deleterious to fish, plant life, or bird life. Violation establishes unlawful activity for purposes of FG 2014</a:t>
            </a:r>
          </a:p>
          <a:p>
            <a:pPr lvl="1"/>
            <a:endParaRPr lang="en-US"/>
          </a:p>
          <a:p>
            <a:pPr lvl="1"/>
            <a:r>
              <a:rPr lang="en-US"/>
              <a:t>FG 12016 = DFG can get damages for injury to fish, wildlife and habitat from any person who discharges or deposits any substance or material into waters of the state or in a location that threatens waters of the state.  So the harmful substance doesn’t actually have to be deposited into waters of the state. Don’t need evidence of Take (i.e., “dead bodies”).</a:t>
            </a:r>
          </a:p>
          <a:p>
            <a:pPr lvl="1"/>
            <a:endParaRPr lang="en-US"/>
          </a:p>
          <a:p>
            <a:r>
              <a:rPr lang="en-US"/>
              <a:t>Not on this slide: Harbors and Navigation Code 151 = Damages of intentional/negligent deposit of oil in State waters. Not limited to navigable waters.  Used in American Trader case, a pre-OPA, pre-Lempert-Keene spill.  Liability is to any agency responsible for cleaning-up and abating the oil discharge.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ABFD748-670A-4790-B6BB-D9CFE0C8D5F6}" type="slidenum">
              <a:rPr lang="en-US">
                <a:solidFill>
                  <a:prstClr val="black"/>
                </a:solidFill>
              </a:rPr>
              <a:pPr/>
              <a:t>9</a:t>
            </a:fld>
            <a:endParaRPr lang="en-US">
              <a:solidFill>
                <a:prstClr val="black"/>
              </a:solidFill>
            </a:endParaRPr>
          </a:p>
        </p:txBody>
      </p:sp>
      <p:sp>
        <p:nvSpPr>
          <p:cNvPr id="22530" name="Rectangle 7"/>
          <p:cNvSpPr txBox="1">
            <a:spLocks noGrp="1" noChangeArrowheads="1"/>
          </p:cNvSpPr>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234" tIns="46617" rIns="93234" bIns="46617" anchor="b"/>
          <a:lstStyle>
            <a:lvl1pPr>
              <a:defRPr>
                <a:solidFill>
                  <a:schemeClr val="tx1"/>
                </a:solidFill>
                <a:latin typeface="Arial" charset="0"/>
              </a:defRPr>
            </a:lvl1pPr>
            <a:lvl2pPr marL="730250" indent="-280988">
              <a:defRPr>
                <a:solidFill>
                  <a:schemeClr val="tx1"/>
                </a:solidFill>
                <a:latin typeface="Arial" charset="0"/>
              </a:defRPr>
            </a:lvl2pPr>
            <a:lvl3pPr marL="1123950" indent="-223838">
              <a:defRPr>
                <a:solidFill>
                  <a:schemeClr val="tx1"/>
                </a:solidFill>
                <a:latin typeface="Arial" charset="0"/>
              </a:defRPr>
            </a:lvl3pPr>
            <a:lvl4pPr marL="1573213" indent="-223838">
              <a:defRPr>
                <a:solidFill>
                  <a:schemeClr val="tx1"/>
                </a:solidFill>
                <a:latin typeface="Arial" charset="0"/>
              </a:defRPr>
            </a:lvl4pPr>
            <a:lvl5pPr marL="2024063" indent="-225425">
              <a:defRPr>
                <a:solidFill>
                  <a:schemeClr val="tx1"/>
                </a:solidFill>
                <a:latin typeface="Arial" charset="0"/>
              </a:defRPr>
            </a:lvl5pPr>
            <a:lvl6pPr marL="2481263" indent="-225425" fontAlgn="base">
              <a:spcBef>
                <a:spcPct val="0"/>
              </a:spcBef>
              <a:spcAft>
                <a:spcPct val="0"/>
              </a:spcAft>
              <a:defRPr>
                <a:solidFill>
                  <a:schemeClr val="tx1"/>
                </a:solidFill>
                <a:latin typeface="Arial" charset="0"/>
              </a:defRPr>
            </a:lvl6pPr>
            <a:lvl7pPr marL="2938463" indent="-225425" fontAlgn="base">
              <a:spcBef>
                <a:spcPct val="0"/>
              </a:spcBef>
              <a:spcAft>
                <a:spcPct val="0"/>
              </a:spcAft>
              <a:defRPr>
                <a:solidFill>
                  <a:schemeClr val="tx1"/>
                </a:solidFill>
                <a:latin typeface="Arial" charset="0"/>
              </a:defRPr>
            </a:lvl7pPr>
            <a:lvl8pPr marL="3395663" indent="-225425" fontAlgn="base">
              <a:spcBef>
                <a:spcPct val="0"/>
              </a:spcBef>
              <a:spcAft>
                <a:spcPct val="0"/>
              </a:spcAft>
              <a:defRPr>
                <a:solidFill>
                  <a:schemeClr val="tx1"/>
                </a:solidFill>
                <a:latin typeface="Arial" charset="0"/>
              </a:defRPr>
            </a:lvl8pPr>
            <a:lvl9pPr marL="3852863" indent="-225425" fontAlgn="base">
              <a:spcBef>
                <a:spcPct val="0"/>
              </a:spcBef>
              <a:spcAft>
                <a:spcPct val="0"/>
              </a:spcAft>
              <a:defRPr>
                <a:solidFill>
                  <a:schemeClr val="tx1"/>
                </a:solidFill>
                <a:latin typeface="Arial" charset="0"/>
              </a:defRPr>
            </a:lvl9pPr>
          </a:lstStyle>
          <a:p>
            <a:pPr algn="r"/>
            <a:fld id="{E2400B27-DD02-42EB-8659-6D1DAAB9D2C5}" type="slidenum">
              <a:rPr lang="en-US" sz="1200">
                <a:solidFill>
                  <a:prstClr val="black"/>
                </a:solidFill>
              </a:rPr>
              <a:pPr algn="r"/>
              <a:t>9</a:t>
            </a:fld>
            <a:endParaRPr lang="en-US" sz="1200">
              <a:solidFill>
                <a:prstClr val="black"/>
              </a:solidFill>
            </a:endParaRPr>
          </a:p>
        </p:txBody>
      </p:sp>
      <p:sp>
        <p:nvSpPr>
          <p:cNvPr id="22531" name="Rectangle 2"/>
          <p:cNvSpPr>
            <a:spLocks noGrp="1" noRot="1" noChangeAspect="1" noChangeArrowheads="1" noTextEdit="1"/>
          </p:cNvSpPr>
          <p:nvPr>
            <p:ph type="sldImg"/>
          </p:nvPr>
        </p:nvSpPr>
        <p:spPr>
          <a:xfrm>
            <a:off x="1181100" y="695325"/>
            <a:ext cx="4648200" cy="3486150"/>
          </a:xfrm>
          <a:ln/>
        </p:spPr>
      </p:sp>
      <p:sp>
        <p:nvSpPr>
          <p:cNvPr id="22532" name="Rectangle 3"/>
          <p:cNvSpPr>
            <a:spLocks noGrp="1" noChangeArrowheads="1"/>
          </p:cNvSpPr>
          <p:nvPr>
            <p:ph type="body" idx="1"/>
          </p:nvPr>
        </p:nvSpPr>
        <p:spPr>
          <a:xfrm>
            <a:off x="701040" y="4415790"/>
            <a:ext cx="5608320" cy="4184994"/>
          </a:xfrm>
        </p:spPr>
        <p:txBody>
          <a:bodyPr lIns="91704" tIns="45852" rIns="91704" bIns="45852"/>
          <a:lstStyle/>
          <a:p>
            <a:r>
              <a:rPr lang="en-US" dirty="0" smtClean="0"/>
              <a:t>NRDA is </a:t>
            </a:r>
            <a:r>
              <a:rPr lang="en-US" baseline="0" dirty="0" smtClean="0"/>
              <a:t>probably best known in association with major oil spills and impacts to oiled wildlife. The American Trader spill occurred in Southern California in 1990 and was the impetus for the creation of OSPR.</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in major oil</a:t>
            </a:r>
            <a:r>
              <a:rPr lang="en-US" baseline="0" dirty="0" smtClean="0"/>
              <a:t> spills, populated beaches can be closed, sport fishing can be temporarily banned, and people may generally stay off the water. In these situations, </a:t>
            </a:r>
            <a:r>
              <a:rPr lang="en-US" dirty="0" smtClean="0"/>
              <a:t>lost</a:t>
            </a:r>
            <a:r>
              <a:rPr lang="en-US" baseline="0" dirty="0" smtClean="0"/>
              <a:t> recreation values can be significant portions of our claims</a:t>
            </a:r>
            <a:endParaRPr lang="en-US" dirty="0"/>
          </a:p>
        </p:txBody>
      </p:sp>
      <p:sp>
        <p:nvSpPr>
          <p:cNvPr id="4" name="Slide Number Placeholder 3"/>
          <p:cNvSpPr>
            <a:spLocks noGrp="1"/>
          </p:cNvSpPr>
          <p:nvPr>
            <p:ph type="sldNum" sz="quarter" idx="10"/>
          </p:nvPr>
        </p:nvSpPr>
        <p:spPr/>
        <p:txBody>
          <a:bodyPr/>
          <a:lstStyle/>
          <a:p>
            <a:fld id="{AFB982E8-74A2-41C5-A040-FA90E74565C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268421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AC7DB83-F933-4C79-A04E-F4AB5DB161AD}" type="slidenum">
              <a:rPr lang="en-US">
                <a:solidFill>
                  <a:prstClr val="black"/>
                </a:solidFill>
              </a:rPr>
              <a:pPr/>
              <a:t>11</a:t>
            </a:fld>
            <a:endParaRPr lang="en-US">
              <a:solidFill>
                <a:prstClr val="black"/>
              </a:solidFill>
            </a:endParaRPr>
          </a:p>
        </p:txBody>
      </p:sp>
      <p:sp>
        <p:nvSpPr>
          <p:cNvPr id="12290" name="Rectangle 7"/>
          <p:cNvSpPr txBox="1">
            <a:spLocks noGrp="1" noChangeArrowheads="1"/>
          </p:cNvSpPr>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234" tIns="46617" rIns="93234" bIns="46617" anchor="b"/>
          <a:lstStyle>
            <a:lvl1pPr>
              <a:defRPr>
                <a:solidFill>
                  <a:schemeClr val="tx1"/>
                </a:solidFill>
                <a:latin typeface="Arial" charset="0"/>
              </a:defRPr>
            </a:lvl1pPr>
            <a:lvl2pPr marL="730250" indent="-280988">
              <a:defRPr>
                <a:solidFill>
                  <a:schemeClr val="tx1"/>
                </a:solidFill>
                <a:latin typeface="Arial" charset="0"/>
              </a:defRPr>
            </a:lvl2pPr>
            <a:lvl3pPr marL="1123950" indent="-223838">
              <a:defRPr>
                <a:solidFill>
                  <a:schemeClr val="tx1"/>
                </a:solidFill>
                <a:latin typeface="Arial" charset="0"/>
              </a:defRPr>
            </a:lvl3pPr>
            <a:lvl4pPr marL="1573213" indent="-223838">
              <a:defRPr>
                <a:solidFill>
                  <a:schemeClr val="tx1"/>
                </a:solidFill>
                <a:latin typeface="Arial" charset="0"/>
              </a:defRPr>
            </a:lvl4pPr>
            <a:lvl5pPr marL="2024063" indent="-225425">
              <a:defRPr>
                <a:solidFill>
                  <a:schemeClr val="tx1"/>
                </a:solidFill>
                <a:latin typeface="Arial" charset="0"/>
              </a:defRPr>
            </a:lvl5pPr>
            <a:lvl6pPr marL="2481263" indent="-225425" fontAlgn="base">
              <a:spcBef>
                <a:spcPct val="0"/>
              </a:spcBef>
              <a:spcAft>
                <a:spcPct val="0"/>
              </a:spcAft>
              <a:defRPr>
                <a:solidFill>
                  <a:schemeClr val="tx1"/>
                </a:solidFill>
                <a:latin typeface="Arial" charset="0"/>
              </a:defRPr>
            </a:lvl6pPr>
            <a:lvl7pPr marL="2938463" indent="-225425" fontAlgn="base">
              <a:spcBef>
                <a:spcPct val="0"/>
              </a:spcBef>
              <a:spcAft>
                <a:spcPct val="0"/>
              </a:spcAft>
              <a:defRPr>
                <a:solidFill>
                  <a:schemeClr val="tx1"/>
                </a:solidFill>
                <a:latin typeface="Arial" charset="0"/>
              </a:defRPr>
            </a:lvl7pPr>
            <a:lvl8pPr marL="3395663" indent="-225425" fontAlgn="base">
              <a:spcBef>
                <a:spcPct val="0"/>
              </a:spcBef>
              <a:spcAft>
                <a:spcPct val="0"/>
              </a:spcAft>
              <a:defRPr>
                <a:solidFill>
                  <a:schemeClr val="tx1"/>
                </a:solidFill>
                <a:latin typeface="Arial" charset="0"/>
              </a:defRPr>
            </a:lvl8pPr>
            <a:lvl9pPr marL="3852863" indent="-225425" fontAlgn="base">
              <a:spcBef>
                <a:spcPct val="0"/>
              </a:spcBef>
              <a:spcAft>
                <a:spcPct val="0"/>
              </a:spcAft>
              <a:defRPr>
                <a:solidFill>
                  <a:schemeClr val="tx1"/>
                </a:solidFill>
                <a:latin typeface="Arial" charset="0"/>
              </a:defRPr>
            </a:lvl9pPr>
          </a:lstStyle>
          <a:p>
            <a:pPr algn="r"/>
            <a:fld id="{4905386D-AA15-4BAD-AC18-EA3C9D6C80C6}" type="slidenum">
              <a:rPr lang="en-US" sz="1200">
                <a:solidFill>
                  <a:prstClr val="black"/>
                </a:solidFill>
              </a:rPr>
              <a:pPr algn="r"/>
              <a:t>11</a:t>
            </a:fld>
            <a:endParaRPr lang="en-US" sz="1200">
              <a:solidFill>
                <a:prstClr val="black"/>
              </a:solidFill>
            </a:endParaRPr>
          </a:p>
        </p:txBody>
      </p:sp>
      <p:sp>
        <p:nvSpPr>
          <p:cNvPr id="12291" name="Rectangle 2"/>
          <p:cNvSpPr>
            <a:spLocks noGrp="1" noRot="1" noChangeAspect="1" noChangeArrowheads="1" noTextEdit="1"/>
          </p:cNvSpPr>
          <p:nvPr>
            <p:ph type="sldImg"/>
          </p:nvPr>
        </p:nvSpPr>
        <p:spPr>
          <a:xfrm>
            <a:off x="1181100" y="695325"/>
            <a:ext cx="4648200" cy="3486150"/>
          </a:xfrm>
          <a:ln/>
        </p:spPr>
      </p:sp>
      <p:sp>
        <p:nvSpPr>
          <p:cNvPr id="12292" name="Rectangle 3"/>
          <p:cNvSpPr>
            <a:spLocks noGrp="1" noChangeArrowheads="1"/>
          </p:cNvSpPr>
          <p:nvPr>
            <p:ph type="body" idx="1"/>
          </p:nvPr>
        </p:nvSpPr>
        <p:spPr>
          <a:xfrm>
            <a:off x="701040" y="4415790"/>
            <a:ext cx="5608320" cy="4184994"/>
          </a:xfrm>
        </p:spPr>
        <p:txBody>
          <a:bodyPr lIns="91704" tIns="45852" rIns="91704" bIns="45852"/>
          <a:lstStyle/>
          <a:p>
            <a:r>
              <a:rPr lang="en-US" dirty="0" smtClean="0"/>
              <a:t>Not every oil spill case</a:t>
            </a:r>
            <a:r>
              <a:rPr lang="en-US" baseline="0" dirty="0" smtClean="0"/>
              <a:t> is a marine case. We’ve worked on NRDA all over the state. East Walker River, for example, was in the eastern sierras, and impacts even crossed into the state of Nevada.</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1951BD4-2A89-4C01-ACD4-419632393C53}" type="slidenum">
              <a:rPr lang="en-US"/>
              <a:pPr/>
              <a:t>‹#›</a:t>
            </a:fld>
            <a:endParaRPr lang="en-US"/>
          </a:p>
        </p:txBody>
      </p:sp>
    </p:spTree>
    <p:extLst>
      <p:ext uri="{BB962C8B-B14F-4D97-AF65-F5344CB8AC3E}">
        <p14:creationId xmlns:p14="http://schemas.microsoft.com/office/powerpoint/2010/main" val="3690778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DA52BDB-0A0F-401A-9924-BB99233838D5}" type="slidenum">
              <a:rPr lang="en-US"/>
              <a:pPr/>
              <a:t>‹#›</a:t>
            </a:fld>
            <a:endParaRPr lang="en-US"/>
          </a:p>
        </p:txBody>
      </p:sp>
    </p:spTree>
    <p:extLst>
      <p:ext uri="{BB962C8B-B14F-4D97-AF65-F5344CB8AC3E}">
        <p14:creationId xmlns:p14="http://schemas.microsoft.com/office/powerpoint/2010/main" val="3929003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23F349E-127C-4ACB-A779-783216D886F6}" type="slidenum">
              <a:rPr lang="en-US"/>
              <a:pPr/>
              <a:t>‹#›</a:t>
            </a:fld>
            <a:endParaRPr lang="en-US"/>
          </a:p>
        </p:txBody>
      </p:sp>
    </p:spTree>
    <p:extLst>
      <p:ext uri="{BB962C8B-B14F-4D97-AF65-F5344CB8AC3E}">
        <p14:creationId xmlns:p14="http://schemas.microsoft.com/office/powerpoint/2010/main" val="1705115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17A693C5-C5ED-4CFA-B028-4B037DB37237}" type="slidenum">
              <a:rPr lang="en-US"/>
              <a:pPr/>
              <a:t>‹#›</a:t>
            </a:fld>
            <a:endParaRPr lang="en-US"/>
          </a:p>
        </p:txBody>
      </p:sp>
    </p:spTree>
    <p:extLst>
      <p:ext uri="{BB962C8B-B14F-4D97-AF65-F5344CB8AC3E}">
        <p14:creationId xmlns:p14="http://schemas.microsoft.com/office/powerpoint/2010/main" val="2865957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79346FBF-3B4D-4D8F-AD9F-3D1AB6FB138A}" type="slidenum">
              <a:rPr lang="en-US"/>
              <a:pPr/>
              <a:t>‹#›</a:t>
            </a:fld>
            <a:endParaRPr lang="en-US"/>
          </a:p>
        </p:txBody>
      </p:sp>
    </p:spTree>
    <p:extLst>
      <p:ext uri="{BB962C8B-B14F-4D97-AF65-F5344CB8AC3E}">
        <p14:creationId xmlns:p14="http://schemas.microsoft.com/office/powerpoint/2010/main" val="901099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87FF5BD-A3FA-471A-AF4A-19D8591A3D97}" type="slidenum">
              <a:rPr lang="en-US"/>
              <a:pPr/>
              <a:t>‹#›</a:t>
            </a:fld>
            <a:endParaRPr lang="en-US"/>
          </a:p>
        </p:txBody>
      </p:sp>
    </p:spTree>
    <p:extLst>
      <p:ext uri="{BB962C8B-B14F-4D97-AF65-F5344CB8AC3E}">
        <p14:creationId xmlns:p14="http://schemas.microsoft.com/office/powerpoint/2010/main" val="30403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5260635-D93D-4D06-995C-9F7D21E626E9}" type="slidenum">
              <a:rPr lang="en-US"/>
              <a:pPr/>
              <a:t>‹#›</a:t>
            </a:fld>
            <a:endParaRPr lang="en-US"/>
          </a:p>
        </p:txBody>
      </p:sp>
    </p:spTree>
    <p:extLst>
      <p:ext uri="{BB962C8B-B14F-4D97-AF65-F5344CB8AC3E}">
        <p14:creationId xmlns:p14="http://schemas.microsoft.com/office/powerpoint/2010/main" val="3953720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A71ECEE-21C2-427B-A1C1-1E3AF203FF3D}" type="slidenum">
              <a:rPr lang="en-US"/>
              <a:pPr/>
              <a:t>‹#›</a:t>
            </a:fld>
            <a:endParaRPr lang="en-US"/>
          </a:p>
        </p:txBody>
      </p:sp>
    </p:spTree>
    <p:extLst>
      <p:ext uri="{BB962C8B-B14F-4D97-AF65-F5344CB8AC3E}">
        <p14:creationId xmlns:p14="http://schemas.microsoft.com/office/powerpoint/2010/main" val="3702244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40C3F95-3314-4F5E-B05E-02BA7DC141AE}" type="slidenum">
              <a:rPr lang="en-US"/>
              <a:pPr/>
              <a:t>‹#›</a:t>
            </a:fld>
            <a:endParaRPr lang="en-US"/>
          </a:p>
        </p:txBody>
      </p:sp>
    </p:spTree>
    <p:extLst>
      <p:ext uri="{BB962C8B-B14F-4D97-AF65-F5344CB8AC3E}">
        <p14:creationId xmlns:p14="http://schemas.microsoft.com/office/powerpoint/2010/main" val="1855619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39C2ED0-1D23-4CC5-9B24-32CE20387BD3}" type="slidenum">
              <a:rPr lang="en-US"/>
              <a:pPr/>
              <a:t>‹#›</a:t>
            </a:fld>
            <a:endParaRPr lang="en-US"/>
          </a:p>
        </p:txBody>
      </p:sp>
    </p:spTree>
    <p:extLst>
      <p:ext uri="{BB962C8B-B14F-4D97-AF65-F5344CB8AC3E}">
        <p14:creationId xmlns:p14="http://schemas.microsoft.com/office/powerpoint/2010/main" val="915908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303661A-47AB-465B-B371-3E67E6F2FFD6}" type="slidenum">
              <a:rPr lang="en-US"/>
              <a:pPr/>
              <a:t>‹#›</a:t>
            </a:fld>
            <a:endParaRPr lang="en-US"/>
          </a:p>
        </p:txBody>
      </p:sp>
    </p:spTree>
    <p:extLst>
      <p:ext uri="{BB962C8B-B14F-4D97-AF65-F5344CB8AC3E}">
        <p14:creationId xmlns:p14="http://schemas.microsoft.com/office/powerpoint/2010/main" val="96174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E507275-152C-4A0B-B11D-77B0AD01339C}" type="slidenum">
              <a:rPr lang="en-US"/>
              <a:pPr/>
              <a:t>‹#›</a:t>
            </a:fld>
            <a:endParaRPr lang="en-US"/>
          </a:p>
        </p:txBody>
      </p:sp>
    </p:spTree>
    <p:extLst>
      <p:ext uri="{BB962C8B-B14F-4D97-AF65-F5344CB8AC3E}">
        <p14:creationId xmlns:p14="http://schemas.microsoft.com/office/powerpoint/2010/main" val="2167719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EAFD735-992B-4D1C-9394-7B50AC7B33A1}" type="slidenum">
              <a:rPr lang="en-US"/>
              <a:pPr/>
              <a:t>‹#›</a:t>
            </a:fld>
            <a:endParaRPr lang="en-US"/>
          </a:p>
        </p:txBody>
      </p:sp>
    </p:spTree>
    <p:extLst>
      <p:ext uri="{BB962C8B-B14F-4D97-AF65-F5344CB8AC3E}">
        <p14:creationId xmlns:p14="http://schemas.microsoft.com/office/powerpoint/2010/main" val="2740795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CFA2397-C104-4CA7-800B-8467D751538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openxmlformats.org/officeDocument/2006/relationships/hyperlink" Target="http://www.google.com/imgres?imgurl=http://www.elec-intro.com/EX/05-15-00/blm_logo.gif&amp;imgrefurl=http://www.pdx.edu/esur-igert/community-partners&amp;usg=__QmragAbhfgLDxL6211xIuieZy3Q=&amp;h=423&amp;w=486&amp;sz=23&amp;hl=en&amp;start=0&amp;zoom=1&amp;tbnid=XSeW5QAdjJtGRM:&amp;tbnh=146&amp;tbnw=168&amp;ei=-mvRTbK4N-TViAKjpNmZBg&amp;prev=/search?q=usblm+logo&amp;hl=en&amp;biw=1280&amp;bih=888&amp;tbm=isch&amp;itbs=1&amp;iact=hc&amp;vpx=672&amp;vpy=91&amp;dur=1290&amp;hovh=209&amp;hovw=241&amp;tx=141&amp;ty=111&amp;page=1&amp;ndsp=26&amp;ved=1t:429,r:3,s:0" TargetMode="External"/><Relationship Id="rId13"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4.jpeg"/><Relationship Id="rId12" Type="http://schemas.openxmlformats.org/officeDocument/2006/relationships/hyperlink" Target="http://www.google.com/imgres?imgurl=http://www.rhppublishing.com/gp09_logo_cal_lands.jpg&amp;imgrefurl=http://www.rhppublishing.com/greenspeakers09.html&amp;usg=__Qja3XFqdatcXLccdF9wSd1J26aM=&amp;h=125&amp;w=150&amp;sz=5&amp;hl=en&amp;start=200&amp;zoom=0&amp;tbnid=A-8hgWN44paigM:&amp;tbnh=80&amp;tbnw=96&amp;ei=KwjTTdbyN6rkiALCs4TGCg&amp;prev=/search?q=%22state+lands+commission%22+logo&amp;um=1&amp;hl=en&amp;sa=N&amp;biw=1093&amp;bih=626&amp;tbm=isch&amp;um=1&amp;itbs=1&amp;iact=hc&amp;vpx=426&amp;vpy=418&amp;dur=4122&amp;hovh=80&amp;hovw=96&amp;tx=87&amp;ty=41&amp;sqi=2&amp;page=14&amp;ndsp=16&amp;ved=1t:429,r:12,s:200"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www.google.com/imgres?imgurl=http://www.denton-ares.org/images/noaa_logo.jpg&amp;imgrefurl=http://www.denton-ares.org/ares.html&amp;usg=__uk6JX8RHrGEW-tZ5dGta1FR4coc=&amp;h=358&amp;w=358&amp;sz=31&amp;hl=en&amp;start=0&amp;zoom=1&amp;tbnid=yQlPblw-l4VM3M:&amp;tbnh=134&amp;tbnw=134&amp;ei=4mvRTe7RGdTRiAKEttyYBg&amp;prev=/search?q=noaa+logo&amp;hl=en&amp;biw=1280&amp;bih=888&amp;tbm=isch&amp;itbs=1&amp;iact=hc&amp;vpx=734&amp;vpy=106&amp;dur=1539&amp;hovh=225&amp;hovw=225&amp;tx=113&amp;ty=155&amp;page=1&amp;ndsp=35&amp;ved=1t:429,r:4,s:0" TargetMode="External"/><Relationship Id="rId11" Type="http://schemas.openxmlformats.org/officeDocument/2006/relationships/image" Target="../media/image26.jpeg"/><Relationship Id="rId5" Type="http://schemas.openxmlformats.org/officeDocument/2006/relationships/image" Target="../media/image23.jpeg"/><Relationship Id="rId10" Type="http://schemas.openxmlformats.org/officeDocument/2006/relationships/hyperlink" Target="http://www.google.com/imgres?imgurl=http://www.parks.ca.gov/pages/1008/images/state%20parks%20logo%20web%20smaill.jpg&amp;imgrefurl=http://www.parks.ca.gov/?page_id=24820&amp;usg=__eTRi6JCctDkAJAMUxwa0zp4WABM=&amp;h=336&amp;w=336&amp;sz=619&amp;hl=en&amp;start=0&amp;zoom=1&amp;tbnid=wBo-Ki9n-gQqUM:&amp;tbnh=137&amp;tbnw=137&amp;ei=DWzRTfuOLqriiALO-72ZBg&amp;prev=/search?q=california+department+of+parks+and+recreation+logo&amp;hl=en&amp;biw=1280&amp;bih=888&amp;tbm=isch&amp;itbs=1&amp;iact=hc&amp;vpx=255&amp;vpy=379&amp;dur=1024&amp;hovh=225&amp;hovw=225&amp;tx=107&amp;ty=138&amp;page=1&amp;ndsp=34&amp;ved=1t:429,r:15,s:0" TargetMode="External"/><Relationship Id="rId4" Type="http://schemas.openxmlformats.org/officeDocument/2006/relationships/hyperlink" Target="http://www.google.com/imgres?imgurl=http://2.bp.blogspot.com/_xs9T-jlzwhA/TQi5ck-VvuI/AAAAAAAAonk/t5kAi4WMweA/s1600/502px-US-FishAndWildlifeService-Logo.svg.png&amp;imgrefurl=http://anniekatec.blogspot.com/2010/12/wolverine-latest-wildlife-endangered-by.html&amp;usg=__PxqIhu--otLNkUfK7hj6XHJ7ZxM=&amp;h=599&amp;w=502&amp;sz=85&amp;hl=en&amp;start=0&amp;zoom=1&amp;tbnid=QpUIQikBfckfHM:&amp;tbnh=141&amp;tbnw=119&amp;ei=wWvRTc3qBYPliAKdlZSYBg&amp;prev=/search?q=us+fish+and+wildlife+service+logo&amp;hl=en&amp;sa=X&amp;biw=1280&amp;bih=888&amp;tbm=isch&amp;prmd=ivns&amp;itbs=1&amp;iact=hc&amp;vpx=125&amp;vpy=64&amp;dur=6&amp;hovh=245&amp;hovw=205&amp;tx=99&amp;ty=162&amp;page=1&amp;ndsp=40&amp;ved=1t:429,r:0,s:0" TargetMode="External"/><Relationship Id="rId9" Type="http://schemas.openxmlformats.org/officeDocument/2006/relationships/image" Target="../media/image25.jpeg"/><Relationship Id="rId14" Type="http://schemas.openxmlformats.org/officeDocument/2006/relationships/image" Target="../media/image28.gi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18.xml"/><Relationship Id="rId7"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9.emf"/><Relationship Id="rId5" Type="http://schemas.openxmlformats.org/officeDocument/2006/relationships/oleObject" Target="../embeddings/oleObject1.bin"/><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5.emf"/></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wmf"/><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304800" y="358775"/>
            <a:ext cx="3656450"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000" b="1" dirty="0">
                <a:latin typeface="Times New Roman" pitchFamily="18" charset="0"/>
              </a:rPr>
              <a:t>NRDA Training</a:t>
            </a:r>
          </a:p>
          <a:p>
            <a:r>
              <a:rPr lang="en-US" sz="3200" dirty="0">
                <a:latin typeface="Times New Roman" pitchFamily="18" charset="0"/>
              </a:rPr>
              <a:t>EROS</a:t>
            </a:r>
          </a:p>
          <a:p>
            <a:endParaRPr lang="en-US" sz="3200" dirty="0">
              <a:latin typeface="Times New Roman" pitchFamily="18" charset="0"/>
            </a:endParaRPr>
          </a:p>
          <a:p>
            <a:endParaRPr lang="en-US" sz="3200" dirty="0">
              <a:latin typeface="Times New Roman" pitchFamily="18" charset="0"/>
            </a:endParaRPr>
          </a:p>
          <a:p>
            <a:endParaRPr lang="en-US" sz="3200" dirty="0">
              <a:latin typeface="Times New Roman" pitchFamily="18" charset="0"/>
            </a:endParaRPr>
          </a:p>
          <a:p>
            <a:endParaRPr lang="en-US" sz="3200" dirty="0">
              <a:latin typeface="Times New Roman" pitchFamily="18" charset="0"/>
            </a:endParaRPr>
          </a:p>
          <a:p>
            <a:endParaRPr lang="en-US" sz="3200" dirty="0">
              <a:latin typeface="Times New Roman" pitchFamily="18" charset="0"/>
            </a:endParaRPr>
          </a:p>
          <a:p>
            <a:endParaRPr lang="en-US" sz="2800" dirty="0">
              <a:latin typeface="Times New Roman" pitchFamily="18" charset="0"/>
            </a:endParaRPr>
          </a:p>
          <a:p>
            <a:endParaRPr lang="en-US" sz="2800" dirty="0">
              <a:latin typeface="Times New Roman" pitchFamily="18" charset="0"/>
            </a:endParaRPr>
          </a:p>
          <a:p>
            <a:r>
              <a:rPr lang="en-US" sz="2400" dirty="0" smtClean="0">
                <a:latin typeface="Times New Roman" pitchFamily="18" charset="0"/>
              </a:rPr>
              <a:t>Matt </a:t>
            </a:r>
            <a:r>
              <a:rPr lang="en-US" sz="2400" dirty="0" err="1" smtClean="0">
                <a:latin typeface="Times New Roman" pitchFamily="18" charset="0"/>
              </a:rPr>
              <a:t>Zafonte</a:t>
            </a:r>
            <a:r>
              <a:rPr lang="en-US" sz="2400" dirty="0" smtClean="0">
                <a:latin typeface="Times New Roman" pitchFamily="18" charset="0"/>
              </a:rPr>
              <a:t>,</a:t>
            </a:r>
            <a:r>
              <a:rPr lang="en-US" sz="2400" dirty="0" smtClean="0"/>
              <a:t> </a:t>
            </a:r>
            <a:endParaRPr lang="en-US" sz="2400" dirty="0" smtClean="0">
              <a:latin typeface="Times New Roman" pitchFamily="18" charset="0"/>
            </a:endParaRPr>
          </a:p>
          <a:p>
            <a:r>
              <a:rPr lang="en-US" sz="2400" dirty="0" smtClean="0">
                <a:latin typeface="Times New Roman" pitchFamily="18" charset="0"/>
              </a:rPr>
              <a:t>Steve </a:t>
            </a:r>
            <a:r>
              <a:rPr lang="en-US" sz="2400" dirty="0">
                <a:latin typeface="Times New Roman" pitchFamily="18" charset="0"/>
              </a:rPr>
              <a:t>Hampton,</a:t>
            </a:r>
            <a:r>
              <a:rPr lang="en-US" sz="2400" dirty="0"/>
              <a:t> </a:t>
            </a:r>
          </a:p>
          <a:p>
            <a:r>
              <a:rPr lang="en-US" sz="2400" dirty="0" smtClean="0">
                <a:latin typeface="Times New Roman" pitchFamily="18" charset="0"/>
              </a:rPr>
              <a:t>Kathy </a:t>
            </a:r>
            <a:r>
              <a:rPr lang="en-US" sz="2400" dirty="0" err="1">
                <a:latin typeface="Times New Roman" pitchFamily="18" charset="0"/>
              </a:rPr>
              <a:t>Verrue</a:t>
            </a:r>
            <a:r>
              <a:rPr lang="en-US" sz="2400" dirty="0">
                <a:latin typeface="Times New Roman" pitchFamily="18" charset="0"/>
              </a:rPr>
              <a:t>-Slater,</a:t>
            </a:r>
          </a:p>
          <a:p>
            <a:r>
              <a:rPr lang="en-US" sz="2400" dirty="0" smtClean="0">
                <a:latin typeface="Times New Roman" pitchFamily="18" charset="0"/>
              </a:rPr>
              <a:t>Bruce Joab</a:t>
            </a:r>
            <a:endParaRPr lang="en-US" sz="2400" dirty="0">
              <a:latin typeface="Times New Roman" pitchFamily="18" charset="0"/>
            </a:endParaRPr>
          </a:p>
          <a:p>
            <a:r>
              <a:rPr lang="en-US" dirty="0" smtClean="0">
                <a:latin typeface="Times New Roman" pitchFamily="18" charset="0"/>
              </a:rPr>
              <a:t>CDFW-OSPR</a:t>
            </a:r>
            <a:endParaRPr lang="en-US" dirty="0">
              <a:latin typeface="Times New Roman" pitchFamily="18" charset="0"/>
            </a:endParaRPr>
          </a:p>
        </p:txBody>
      </p:sp>
      <p:pic>
        <p:nvPicPr>
          <p:cNvPr id="168963" name="Picture 3" descr="Santa Barbara 19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0688" y="1143000"/>
            <a:ext cx="4627562" cy="5495925"/>
          </a:xfrm>
          <a:prstGeom prst="rect">
            <a:avLst/>
          </a:prstGeom>
          <a:noFill/>
          <a:extLst>
            <a:ext uri="{909E8E84-426E-40DD-AFC4-6F175D3DCCD1}">
              <a14:hiddenFill xmlns:a14="http://schemas.microsoft.com/office/drawing/2010/main">
                <a:solidFill>
                  <a:srgbClr val="FFFFFF"/>
                </a:solidFill>
              </a14:hiddenFill>
            </a:ext>
          </a:extLst>
        </p:spPr>
      </p:pic>
      <p:sp>
        <p:nvSpPr>
          <p:cNvPr id="168964" name="Text Box 4"/>
          <p:cNvSpPr txBox="1">
            <a:spLocks noChangeArrowheads="1"/>
          </p:cNvSpPr>
          <p:nvPr/>
        </p:nvSpPr>
        <p:spPr bwMode="auto">
          <a:xfrm>
            <a:off x="6324600" y="6096000"/>
            <a:ext cx="2270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Bookman Old Style" pitchFamily="18" charset="0"/>
              </a:rPr>
              <a:t>Santa Barbara, 1923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P1070439 faded"/>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8" name="Picture 6" descr="Crown Beach Oct 31 1pm S Lewis"/>
          <p:cNvPicPr>
            <a:picLocks noGrp="1" noChangeAspect="1" noChangeArrowheads="1"/>
          </p:cNvPicPr>
          <p:nvPr>
            <p:ph sz="quarter" idx="4294967295"/>
          </p:nvPr>
        </p:nvPicPr>
        <p:blipFill>
          <a:blip r:embed="rId4" cstate="print"/>
          <a:srcRect/>
          <a:stretch>
            <a:fillRect/>
          </a:stretch>
        </p:blipFill>
        <p:spPr>
          <a:xfrm>
            <a:off x="304800" y="3352800"/>
            <a:ext cx="4343400" cy="3260725"/>
          </a:xfrm>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0" name="Picture 8" descr="P1050675"/>
          <p:cNvPicPr>
            <a:picLocks noGrp="1" noChangeAspect="1" noChangeArrowheads="1"/>
          </p:cNvPicPr>
          <p:nvPr>
            <p:ph sz="quarter" idx="4294967295"/>
          </p:nvPr>
        </p:nvPicPr>
        <p:blipFill>
          <a:blip r:embed="rId5" cstate="print"/>
          <a:srcRect/>
          <a:stretch>
            <a:fillRect/>
          </a:stretch>
        </p:blipFill>
        <p:spPr>
          <a:xfrm>
            <a:off x="4114800" y="3048000"/>
            <a:ext cx="4572000" cy="3429000"/>
          </a:xfrm>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p:cNvPicPr>
            <a:picLocks noGrp="1" noChangeAspect="1" noChangeArrowheads="1"/>
          </p:cNvPicPr>
          <p:nvPr>
            <p:ph sz="quarter" idx="4294967295"/>
          </p:nvPr>
        </p:nvPicPr>
        <p:blipFill>
          <a:blip r:embed="rId6" cstate="print"/>
          <a:srcRect/>
          <a:stretch>
            <a:fillRect/>
          </a:stretch>
        </p:blipFill>
        <p:spPr>
          <a:xfrm>
            <a:off x="1905000" y="1447800"/>
            <a:ext cx="5410200" cy="4413250"/>
          </a:xfrm>
          <a:effectLst>
            <a:outerShdw blurRad="292100" dist="139700" dir="2700000" algn="tl" rotWithShape="0">
              <a:srgbClr val="333333">
                <a:alpha val="65000"/>
              </a:srgbClr>
            </a:outerShdw>
          </a:effectLst>
          <a:extLst>
            <a:ext uri="{91240B29-F687-4F45-9708-019B960494DF}">
              <a14:hiddenLine xmlns:a14="http://schemas.microsoft.com/office/drawing/2010/main" w="31750" cap="flat" cmpd="sng">
                <a:solidFill>
                  <a:schemeClr val="tx1"/>
                </a:solidFill>
                <a:prstDash val="solid"/>
                <a:miter lim="800000"/>
                <a:headEnd type="none" w="med" len="med"/>
                <a:tailEnd type="none" w="med" len="med"/>
              </a14:hiddenLine>
            </a:ext>
          </a:extLst>
        </p:spPr>
      </p:pic>
      <p:sp>
        <p:nvSpPr>
          <p:cNvPr id="19462" name="Rectangle 3"/>
          <p:cNvSpPr>
            <a:spLocks noGrp="1" noChangeArrowheads="1"/>
          </p:cNvSpPr>
          <p:nvPr>
            <p:ph type="title" sz="quarter" idx="4294967295"/>
          </p:nvPr>
        </p:nvSpPr>
        <p:spPr>
          <a:xfrm>
            <a:off x="0" y="0"/>
            <a:ext cx="8229600" cy="1143000"/>
          </a:xfrm>
        </p:spPr>
        <p:txBody>
          <a:bodyPr/>
          <a:lstStyle/>
          <a:p>
            <a:pPr algn="l"/>
            <a:r>
              <a:rPr lang="en-US" sz="4000">
                <a:solidFill>
                  <a:schemeClr val="tx1"/>
                </a:solidFill>
              </a:rPr>
              <a:t>Dubai Star and Cosco Busan</a:t>
            </a:r>
            <a:br>
              <a:rPr lang="en-US" sz="4000">
                <a:solidFill>
                  <a:schemeClr val="tx1"/>
                </a:solidFill>
              </a:rPr>
            </a:br>
            <a:r>
              <a:rPr lang="en-US" sz="2400">
                <a:solidFill>
                  <a:schemeClr val="tx1"/>
                </a:solidFill>
              </a:rPr>
              <a:t>(San Francisco Bay)</a:t>
            </a:r>
          </a:p>
        </p:txBody>
      </p:sp>
    </p:spTree>
    <p:extLst>
      <p:ext uri="{BB962C8B-B14F-4D97-AF65-F5344CB8AC3E}">
        <p14:creationId xmlns:p14="http://schemas.microsoft.com/office/powerpoint/2010/main" val="2903674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8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Picture 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1"/>
          <p:cNvSpPr txBox="1">
            <a:spLocks noChangeArrowheads="1"/>
          </p:cNvSpPr>
          <p:nvPr/>
        </p:nvSpPr>
        <p:spPr bwMode="auto">
          <a:xfrm>
            <a:off x="109538" y="76200"/>
            <a:ext cx="51323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2800" b="1">
                <a:solidFill>
                  <a:srgbClr val="000000"/>
                </a:solidFill>
              </a:rPr>
              <a:t>East Walker River</a:t>
            </a:r>
          </a:p>
          <a:p>
            <a:r>
              <a:rPr lang="en-US" sz="2800" b="1">
                <a:solidFill>
                  <a:srgbClr val="000000"/>
                </a:solidFill>
              </a:rPr>
              <a:t>(Eastern Sierra Nevada Mtns)</a:t>
            </a:r>
          </a:p>
        </p:txBody>
      </p:sp>
      <p:pic>
        <p:nvPicPr>
          <p:cNvPr id="11268" name="Picture 2" descr="H:\DOCS\CASES\Big Cases\SETTLED CASES\Walker R\EWR-BMP03 Oil Sheen-Clumps March 6 2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0025" y="217488"/>
            <a:ext cx="3432175" cy="25749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4" descr="Picture 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363" y="4495800"/>
            <a:ext cx="3314700" cy="222091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3395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idx="4294967295"/>
          </p:nvPr>
        </p:nvSpPr>
        <p:spPr/>
        <p:txBody>
          <a:bodyPr/>
          <a:lstStyle/>
          <a:p>
            <a:endParaRPr lang="en-US"/>
          </a:p>
        </p:txBody>
      </p:sp>
      <p:sp>
        <p:nvSpPr>
          <p:cNvPr id="7171" name="Content Placeholder 2"/>
          <p:cNvSpPr>
            <a:spLocks noGrp="1"/>
          </p:cNvSpPr>
          <p:nvPr>
            <p:ph idx="4294967295"/>
          </p:nvPr>
        </p:nvSpPr>
        <p:spPr/>
        <p:txBody>
          <a:bodyPr/>
          <a:lstStyle/>
          <a:p>
            <a:endParaRPr lang="en-US"/>
          </a:p>
        </p:txBody>
      </p:sp>
      <p:pic>
        <p:nvPicPr>
          <p:cNvPr id="7172" name="Picture 2" descr="C:\Documents and Settings\mzafonte\Desktop\Presentations\NRDA 101 Development\Centinela Pics\PA080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Documents and Settings\mzafonte\Desktop\Presentations\NRDA 101 Development\Centinela Pics\PA0800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312" y="3673373"/>
            <a:ext cx="4038601" cy="3028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1411" y="76200"/>
            <a:ext cx="4100513" cy="3057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5" name="Text Box 7"/>
          <p:cNvSpPr txBox="1">
            <a:spLocks noChangeArrowheads="1"/>
          </p:cNvSpPr>
          <p:nvPr/>
        </p:nvSpPr>
        <p:spPr bwMode="auto">
          <a:xfrm>
            <a:off x="6248400" y="6324600"/>
            <a:ext cx="26844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rgbClr val="000000"/>
                </a:solidFill>
                <a:latin typeface="Calibri" pitchFamily="34" charset="0"/>
              </a:rPr>
              <a:t>Photo: Walter Nordhausen</a:t>
            </a:r>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1411" y="3673373"/>
            <a:ext cx="4100513" cy="30736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7" name="TextBox 3"/>
          <p:cNvSpPr txBox="1">
            <a:spLocks noChangeArrowheads="1"/>
          </p:cNvSpPr>
          <p:nvPr/>
        </p:nvSpPr>
        <p:spPr bwMode="auto">
          <a:xfrm>
            <a:off x="49213" y="73025"/>
            <a:ext cx="449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3200" b="1">
                <a:solidFill>
                  <a:srgbClr val="FFFFFF"/>
                </a:solidFill>
                <a:latin typeface="Calibri" pitchFamily="34" charset="0"/>
              </a:rPr>
              <a:t>CENTINELA CREEK</a:t>
            </a:r>
          </a:p>
          <a:p>
            <a:r>
              <a:rPr lang="en-US" sz="3200" b="1">
                <a:solidFill>
                  <a:srgbClr val="FFFFFF"/>
                </a:solidFill>
                <a:latin typeface="Calibri" pitchFamily="34" charset="0"/>
              </a:rPr>
              <a:t>(Los Angeles County)</a:t>
            </a:r>
          </a:p>
        </p:txBody>
      </p:sp>
      <p:sp>
        <p:nvSpPr>
          <p:cNvPr id="7178" name="Text Box 10"/>
          <p:cNvSpPr txBox="1">
            <a:spLocks noChangeArrowheads="1"/>
          </p:cNvSpPr>
          <p:nvPr/>
        </p:nvSpPr>
        <p:spPr bwMode="auto">
          <a:xfrm>
            <a:off x="746125" y="25590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800">
              <a:solidFill>
                <a:srgbClr val="000000"/>
              </a:solidFill>
              <a:latin typeface="Calibri" pitchFamily="34" charset="0"/>
            </a:endParaRPr>
          </a:p>
        </p:txBody>
      </p:sp>
      <p:sp>
        <p:nvSpPr>
          <p:cNvPr id="7179" name="Text Box 11"/>
          <p:cNvSpPr txBox="1">
            <a:spLocks noChangeArrowheads="1"/>
          </p:cNvSpPr>
          <p:nvPr/>
        </p:nvSpPr>
        <p:spPr bwMode="auto">
          <a:xfrm>
            <a:off x="6019800" y="2743200"/>
            <a:ext cx="269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rgbClr val="000000"/>
                </a:solidFill>
                <a:latin typeface="Calibri" pitchFamily="34" charset="0"/>
              </a:rPr>
              <a:t>Original Photo: Corey Kong</a:t>
            </a:r>
          </a:p>
        </p:txBody>
      </p:sp>
      <p:sp>
        <p:nvSpPr>
          <p:cNvPr id="7180" name="Text Box 12"/>
          <p:cNvSpPr txBox="1">
            <a:spLocks noChangeArrowheads="1"/>
          </p:cNvSpPr>
          <p:nvPr/>
        </p:nvSpPr>
        <p:spPr bwMode="auto">
          <a:xfrm>
            <a:off x="5257800" y="6400800"/>
            <a:ext cx="34623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rgbClr val="000000"/>
                </a:solidFill>
                <a:latin typeface="Calibri" pitchFamily="34" charset="0"/>
              </a:rPr>
              <a:t>Original Photo: Walter Nordhausen</a:t>
            </a:r>
          </a:p>
        </p:txBody>
      </p:sp>
      <p:sp>
        <p:nvSpPr>
          <p:cNvPr id="7181" name="Text Box 13"/>
          <p:cNvSpPr txBox="1">
            <a:spLocks noChangeArrowheads="1"/>
          </p:cNvSpPr>
          <p:nvPr/>
        </p:nvSpPr>
        <p:spPr bwMode="auto">
          <a:xfrm>
            <a:off x="381000" y="6324600"/>
            <a:ext cx="34623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rgbClr val="000000"/>
                </a:solidFill>
                <a:latin typeface="Calibri" pitchFamily="34" charset="0"/>
              </a:rPr>
              <a:t>Original Photo: Walter Nordhausen</a:t>
            </a:r>
          </a:p>
        </p:txBody>
      </p:sp>
    </p:spTree>
    <p:extLst>
      <p:ext uri="{BB962C8B-B14F-4D97-AF65-F5344CB8AC3E}">
        <p14:creationId xmlns:p14="http://schemas.microsoft.com/office/powerpoint/2010/main" val="2248186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8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7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9" grpId="0"/>
      <p:bldP spid="7180" grpId="0"/>
      <p:bldP spid="718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Trustees in California</a:t>
            </a:r>
          </a:p>
        </p:txBody>
      </p:sp>
      <p:sp>
        <p:nvSpPr>
          <p:cNvPr id="19459" name="Rectangle 3"/>
          <p:cNvSpPr>
            <a:spLocks noGrp="1" noChangeArrowheads="1"/>
          </p:cNvSpPr>
          <p:nvPr>
            <p:ph type="body" sz="half" idx="1"/>
          </p:nvPr>
        </p:nvSpPr>
        <p:spPr>
          <a:xfrm>
            <a:off x="457200" y="1600200"/>
            <a:ext cx="3962400" cy="4525963"/>
          </a:xfrm>
        </p:spPr>
        <p:txBody>
          <a:bodyPr/>
          <a:lstStyle/>
          <a:p>
            <a:pPr>
              <a:lnSpc>
                <a:spcPct val="90000"/>
              </a:lnSpc>
            </a:pPr>
            <a:r>
              <a:rPr lang="en-US" sz="2800" dirty="0"/>
              <a:t>Most Active</a:t>
            </a:r>
          </a:p>
          <a:p>
            <a:pPr lvl="1">
              <a:lnSpc>
                <a:spcPct val="90000"/>
              </a:lnSpc>
            </a:pPr>
            <a:r>
              <a:rPr lang="en-US" sz="2400" dirty="0"/>
              <a:t>DFG</a:t>
            </a:r>
          </a:p>
          <a:p>
            <a:pPr lvl="1">
              <a:lnSpc>
                <a:spcPct val="90000"/>
              </a:lnSpc>
            </a:pPr>
            <a:r>
              <a:rPr lang="en-US" sz="2400" dirty="0"/>
              <a:t>NOAA</a:t>
            </a:r>
          </a:p>
          <a:p>
            <a:pPr lvl="1">
              <a:lnSpc>
                <a:spcPct val="90000"/>
              </a:lnSpc>
            </a:pPr>
            <a:r>
              <a:rPr lang="en-US" sz="2400" dirty="0"/>
              <a:t>USFWS</a:t>
            </a:r>
          </a:p>
          <a:p>
            <a:pPr>
              <a:lnSpc>
                <a:spcPct val="90000"/>
              </a:lnSpc>
            </a:pPr>
            <a:r>
              <a:rPr lang="en-US" sz="2800" dirty="0"/>
              <a:t>Others</a:t>
            </a:r>
          </a:p>
          <a:p>
            <a:pPr lvl="1">
              <a:lnSpc>
                <a:spcPct val="90000"/>
              </a:lnSpc>
            </a:pPr>
            <a:r>
              <a:rPr lang="en-US" sz="2400" dirty="0"/>
              <a:t>NPS</a:t>
            </a:r>
          </a:p>
          <a:p>
            <a:pPr lvl="1">
              <a:lnSpc>
                <a:spcPct val="90000"/>
              </a:lnSpc>
            </a:pPr>
            <a:r>
              <a:rPr lang="en-US" sz="2400" dirty="0"/>
              <a:t>BLM</a:t>
            </a:r>
          </a:p>
          <a:p>
            <a:pPr lvl="1">
              <a:lnSpc>
                <a:spcPct val="90000"/>
              </a:lnSpc>
            </a:pPr>
            <a:r>
              <a:rPr lang="en-US" sz="2400" dirty="0"/>
              <a:t>State Parks</a:t>
            </a:r>
          </a:p>
          <a:p>
            <a:pPr lvl="1">
              <a:lnSpc>
                <a:spcPct val="90000"/>
              </a:lnSpc>
            </a:pPr>
            <a:r>
              <a:rPr lang="en-US" sz="2400" dirty="0"/>
              <a:t>State </a:t>
            </a:r>
            <a:r>
              <a:rPr lang="en-US" sz="2400" dirty="0" smtClean="0"/>
              <a:t>Lands</a:t>
            </a:r>
          </a:p>
          <a:p>
            <a:pPr lvl="1">
              <a:lnSpc>
                <a:spcPct val="90000"/>
              </a:lnSpc>
            </a:pPr>
            <a:r>
              <a:rPr lang="en-US" sz="2400" dirty="0" err="1" smtClean="0"/>
              <a:t>DoD</a:t>
            </a:r>
            <a:endParaRPr lang="en-US" sz="2400" dirty="0"/>
          </a:p>
          <a:p>
            <a:pPr lvl="1">
              <a:lnSpc>
                <a:spcPct val="90000"/>
              </a:lnSpc>
            </a:pPr>
            <a:r>
              <a:rPr lang="en-US" sz="2400" dirty="0"/>
              <a:t>Tribes</a:t>
            </a:r>
          </a:p>
          <a:p>
            <a:pPr>
              <a:lnSpc>
                <a:spcPct val="90000"/>
              </a:lnSpc>
            </a:pPr>
            <a:endParaRPr lang="en-US" sz="2800" dirty="0"/>
          </a:p>
        </p:txBody>
      </p:sp>
      <p:pic>
        <p:nvPicPr>
          <p:cNvPr id="19462" name="Picture 6" descr="NPS2"/>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4494213" y="3278188"/>
            <a:ext cx="1050925"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5" name="Picture 9" descr="ANd9GcQjBNGKPNlvGtmo5juB0xujWUEB00ZhaOY8nQc6e3tizdJBwiI6">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2275" y="1600200"/>
            <a:ext cx="1152525" cy="1377950"/>
          </a:xfrm>
          <a:prstGeom prst="rect">
            <a:avLst/>
          </a:prstGeom>
          <a:noFill/>
          <a:extLst>
            <a:ext uri="{909E8E84-426E-40DD-AFC4-6F175D3DCCD1}">
              <a14:hiddenFill xmlns:a14="http://schemas.microsoft.com/office/drawing/2010/main">
                <a:solidFill>
                  <a:srgbClr val="FFFFFF"/>
                </a:solidFill>
              </a14:hiddenFill>
            </a:ext>
          </a:extLst>
        </p:spPr>
      </p:pic>
      <p:pic>
        <p:nvPicPr>
          <p:cNvPr id="19467" name="Picture 11" descr="ANd9GcS6a_gbwMy5G5MtTPS2C7RyXvx8-MHua4MY8nHYeX0GFhEkmDXs">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72075" y="1603375"/>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9469" name="Picture 13" descr="ANd9GcQFNxt-BlfgqiN3HeOqRU5_mHT4zxeU8rxyNqv0vWuMQk1dYu7bxQ">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13425" y="3278188"/>
            <a:ext cx="158115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9473" name="Picture 17" descr="ANd9GcT2Sjw-PNpbe_hN2HLd6W2vZx2I368CuqibSbW15_adXbVoQ-9V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33875" y="47244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9475" name="Picture 19" descr="ANd9GcR5mwUpo5BLHWzkCYWgXyXIJk_7fumcgJz6k6vmM36oVxhXftrBS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81675" y="4725988"/>
            <a:ext cx="1644650" cy="1370012"/>
          </a:xfrm>
          <a:prstGeom prst="rect">
            <a:avLst/>
          </a:prstGeom>
          <a:noFill/>
          <a:extLst>
            <a:ext uri="{909E8E84-426E-40DD-AFC4-6F175D3DCCD1}">
              <a14:hiddenFill xmlns:a14="http://schemas.microsoft.com/office/drawing/2010/main">
                <a:solidFill>
                  <a:srgbClr val="FFFFFF"/>
                </a:solidFill>
              </a14:hiddenFill>
            </a:ext>
          </a:extLst>
        </p:spPr>
      </p:pic>
      <p:pic>
        <p:nvPicPr>
          <p:cNvPr id="173058" name="Picture 2" descr="G:\Science\NRDA\Logos.Letterhead\DFGshield.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62198" y="1603375"/>
            <a:ext cx="1027538" cy="1365359"/>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quarter" idx="2"/>
          </p:nvPr>
        </p:nvSpPr>
        <p:spPr>
          <a:xfrm>
            <a:off x="2258170" y="5201307"/>
            <a:ext cx="3514725" cy="1789386"/>
          </a:xfrm>
        </p:spPr>
        <p:txBody>
          <a:bodyPr/>
          <a:lstStyle/>
          <a:p>
            <a:endParaRPr lang="en-US" dirty="0"/>
          </a:p>
        </p:txBody>
      </p:sp>
    </p:spTree>
    <p:extLst>
      <p:ext uri="{BB962C8B-B14F-4D97-AF65-F5344CB8AC3E}">
        <p14:creationId xmlns:p14="http://schemas.microsoft.com/office/powerpoint/2010/main" val="4161975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5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45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5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30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6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46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59">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459">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459">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459">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459">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459">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459">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4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46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47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4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t>The NRDA Process</a:t>
            </a:r>
          </a:p>
        </p:txBody>
      </p:sp>
      <p:sp>
        <p:nvSpPr>
          <p:cNvPr id="79875" name="Text Box 3"/>
          <p:cNvSpPr txBox="1">
            <a:spLocks noChangeArrowheads="1"/>
          </p:cNvSpPr>
          <p:nvPr/>
        </p:nvSpPr>
        <p:spPr bwMode="auto">
          <a:xfrm>
            <a:off x="1930400" y="1387475"/>
            <a:ext cx="1231900" cy="557213"/>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t>SPILL</a:t>
            </a:r>
          </a:p>
        </p:txBody>
      </p:sp>
      <p:sp>
        <p:nvSpPr>
          <p:cNvPr id="79876" name="Text Box 4"/>
          <p:cNvSpPr txBox="1">
            <a:spLocks noChangeArrowheads="1"/>
          </p:cNvSpPr>
          <p:nvPr/>
        </p:nvSpPr>
        <p:spPr bwMode="auto">
          <a:xfrm>
            <a:off x="1933575" y="2006600"/>
            <a:ext cx="3608388" cy="544513"/>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t>DATA COLLECTION</a:t>
            </a:r>
          </a:p>
        </p:txBody>
      </p:sp>
      <p:sp>
        <p:nvSpPr>
          <p:cNvPr id="79877" name="Text Box 5"/>
          <p:cNvSpPr txBox="1">
            <a:spLocks noChangeArrowheads="1"/>
          </p:cNvSpPr>
          <p:nvPr/>
        </p:nvSpPr>
        <p:spPr bwMode="auto">
          <a:xfrm>
            <a:off x="1927225" y="2627313"/>
            <a:ext cx="3252788" cy="97155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t>INJURY</a:t>
            </a:r>
          </a:p>
          <a:p>
            <a:r>
              <a:rPr lang="en-US" sz="2800" b="1"/>
              <a:t>QUANTIFICATION</a:t>
            </a:r>
          </a:p>
        </p:txBody>
      </p:sp>
      <p:sp>
        <p:nvSpPr>
          <p:cNvPr id="79880" name="Text Box 8"/>
          <p:cNvSpPr txBox="1">
            <a:spLocks noChangeArrowheads="1"/>
          </p:cNvSpPr>
          <p:nvPr/>
        </p:nvSpPr>
        <p:spPr bwMode="auto">
          <a:xfrm>
            <a:off x="1943100" y="3662363"/>
            <a:ext cx="3489325" cy="1398587"/>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t>RESTORATION</a:t>
            </a:r>
          </a:p>
          <a:p>
            <a:r>
              <a:rPr lang="en-US" sz="2800" b="1"/>
              <a:t>SCALING/DAMAGE</a:t>
            </a:r>
          </a:p>
          <a:p>
            <a:r>
              <a:rPr lang="en-US" sz="2800" b="1"/>
              <a:t>QUANTIFICATION</a:t>
            </a:r>
          </a:p>
        </p:txBody>
      </p:sp>
      <p:grpSp>
        <p:nvGrpSpPr>
          <p:cNvPr id="79887" name="Group 15"/>
          <p:cNvGrpSpPr>
            <a:grpSpLocks/>
          </p:cNvGrpSpPr>
          <p:nvPr/>
        </p:nvGrpSpPr>
        <p:grpSpPr bwMode="auto">
          <a:xfrm>
            <a:off x="1593850" y="1635125"/>
            <a:ext cx="260350" cy="577850"/>
            <a:chOff x="598" y="1013"/>
            <a:chExt cx="164" cy="412"/>
          </a:xfrm>
        </p:grpSpPr>
        <p:sp>
          <p:nvSpPr>
            <p:cNvPr id="79881" name="Line 9"/>
            <p:cNvSpPr>
              <a:spLocks noChangeShapeType="1"/>
            </p:cNvSpPr>
            <p:nvPr/>
          </p:nvSpPr>
          <p:spPr bwMode="auto">
            <a:xfrm flipH="1">
              <a:off x="598" y="1021"/>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82" name="Line 10"/>
            <p:cNvSpPr>
              <a:spLocks noChangeShapeType="1"/>
            </p:cNvSpPr>
            <p:nvPr/>
          </p:nvSpPr>
          <p:spPr bwMode="auto">
            <a:xfrm>
              <a:off x="600" y="1013"/>
              <a:ext cx="0" cy="412"/>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84" name="Line 12"/>
            <p:cNvSpPr>
              <a:spLocks noChangeShapeType="1"/>
            </p:cNvSpPr>
            <p:nvPr/>
          </p:nvSpPr>
          <p:spPr bwMode="auto">
            <a:xfrm>
              <a:off x="598" y="1413"/>
              <a:ext cx="164" cy="2"/>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9879" name="Text Box 7"/>
          <p:cNvSpPr txBox="1">
            <a:spLocks noChangeArrowheads="1"/>
          </p:cNvSpPr>
          <p:nvPr/>
        </p:nvSpPr>
        <p:spPr bwMode="auto">
          <a:xfrm>
            <a:off x="1963738" y="5121275"/>
            <a:ext cx="2579687" cy="544513"/>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t>SETTLEMENT</a:t>
            </a:r>
          </a:p>
        </p:txBody>
      </p:sp>
      <p:sp>
        <p:nvSpPr>
          <p:cNvPr id="79878" name="Text Box 6"/>
          <p:cNvSpPr txBox="1">
            <a:spLocks noChangeArrowheads="1"/>
          </p:cNvSpPr>
          <p:nvPr/>
        </p:nvSpPr>
        <p:spPr bwMode="auto">
          <a:xfrm>
            <a:off x="1962150" y="5729288"/>
            <a:ext cx="2809875" cy="557212"/>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t>RESTORATION</a:t>
            </a:r>
          </a:p>
        </p:txBody>
      </p:sp>
      <p:grpSp>
        <p:nvGrpSpPr>
          <p:cNvPr id="79904" name="Group 32"/>
          <p:cNvGrpSpPr>
            <a:grpSpLocks/>
          </p:cNvGrpSpPr>
          <p:nvPr/>
        </p:nvGrpSpPr>
        <p:grpSpPr bwMode="auto">
          <a:xfrm>
            <a:off x="1574800" y="2320925"/>
            <a:ext cx="260350" cy="711200"/>
            <a:chOff x="592" y="1454"/>
            <a:chExt cx="164" cy="448"/>
          </a:xfrm>
        </p:grpSpPr>
        <p:sp>
          <p:nvSpPr>
            <p:cNvPr id="79889" name="Line 17"/>
            <p:cNvSpPr>
              <a:spLocks noChangeShapeType="1"/>
            </p:cNvSpPr>
            <p:nvPr/>
          </p:nvSpPr>
          <p:spPr bwMode="auto">
            <a:xfrm flipH="1">
              <a:off x="592" y="1463"/>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0" name="Line 18"/>
            <p:cNvSpPr>
              <a:spLocks noChangeShapeType="1"/>
            </p:cNvSpPr>
            <p:nvPr/>
          </p:nvSpPr>
          <p:spPr bwMode="auto">
            <a:xfrm>
              <a:off x="594" y="1454"/>
              <a:ext cx="0" cy="448"/>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1" name="Line 19"/>
            <p:cNvSpPr>
              <a:spLocks noChangeShapeType="1"/>
            </p:cNvSpPr>
            <p:nvPr/>
          </p:nvSpPr>
          <p:spPr bwMode="auto">
            <a:xfrm>
              <a:off x="592" y="1892"/>
              <a:ext cx="164" cy="2"/>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9905" name="Group 33"/>
          <p:cNvGrpSpPr>
            <a:grpSpLocks/>
          </p:cNvGrpSpPr>
          <p:nvPr/>
        </p:nvGrpSpPr>
        <p:grpSpPr bwMode="auto">
          <a:xfrm>
            <a:off x="1570038" y="3121025"/>
            <a:ext cx="260350" cy="1125538"/>
            <a:chOff x="589" y="1958"/>
            <a:chExt cx="164" cy="709"/>
          </a:xfrm>
        </p:grpSpPr>
        <p:sp>
          <p:nvSpPr>
            <p:cNvPr id="79893" name="Line 21"/>
            <p:cNvSpPr>
              <a:spLocks noChangeShapeType="1"/>
            </p:cNvSpPr>
            <p:nvPr/>
          </p:nvSpPr>
          <p:spPr bwMode="auto">
            <a:xfrm flipH="1">
              <a:off x="589" y="1966"/>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4" name="Line 22"/>
            <p:cNvSpPr>
              <a:spLocks noChangeShapeType="1"/>
            </p:cNvSpPr>
            <p:nvPr/>
          </p:nvSpPr>
          <p:spPr bwMode="auto">
            <a:xfrm>
              <a:off x="591" y="1958"/>
              <a:ext cx="0" cy="709"/>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5" name="Line 23"/>
            <p:cNvSpPr>
              <a:spLocks noChangeShapeType="1"/>
            </p:cNvSpPr>
            <p:nvPr/>
          </p:nvSpPr>
          <p:spPr bwMode="auto">
            <a:xfrm>
              <a:off x="589" y="2655"/>
              <a:ext cx="164" cy="4"/>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9906" name="Group 34"/>
          <p:cNvGrpSpPr>
            <a:grpSpLocks/>
          </p:cNvGrpSpPr>
          <p:nvPr/>
        </p:nvGrpSpPr>
        <p:grpSpPr bwMode="auto">
          <a:xfrm>
            <a:off x="1565275" y="4316413"/>
            <a:ext cx="260350" cy="977900"/>
            <a:chOff x="586" y="2711"/>
            <a:chExt cx="164" cy="616"/>
          </a:xfrm>
        </p:grpSpPr>
        <p:sp>
          <p:nvSpPr>
            <p:cNvPr id="79897" name="Line 25"/>
            <p:cNvSpPr>
              <a:spLocks noChangeShapeType="1"/>
            </p:cNvSpPr>
            <p:nvPr/>
          </p:nvSpPr>
          <p:spPr bwMode="auto">
            <a:xfrm flipH="1">
              <a:off x="586" y="2720"/>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8" name="Line 26"/>
            <p:cNvSpPr>
              <a:spLocks noChangeShapeType="1"/>
            </p:cNvSpPr>
            <p:nvPr/>
          </p:nvSpPr>
          <p:spPr bwMode="auto">
            <a:xfrm>
              <a:off x="588" y="2711"/>
              <a:ext cx="0" cy="616"/>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9" name="Line 27"/>
            <p:cNvSpPr>
              <a:spLocks noChangeShapeType="1"/>
            </p:cNvSpPr>
            <p:nvPr/>
          </p:nvSpPr>
          <p:spPr bwMode="auto">
            <a:xfrm>
              <a:off x="586" y="3318"/>
              <a:ext cx="164" cy="3"/>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9907" name="Group 35"/>
          <p:cNvGrpSpPr>
            <a:grpSpLocks/>
          </p:cNvGrpSpPr>
          <p:nvPr/>
        </p:nvGrpSpPr>
        <p:grpSpPr bwMode="auto">
          <a:xfrm>
            <a:off x="1550988" y="5368925"/>
            <a:ext cx="260350" cy="696913"/>
            <a:chOff x="577" y="3374"/>
            <a:chExt cx="164" cy="439"/>
          </a:xfrm>
        </p:grpSpPr>
        <p:sp>
          <p:nvSpPr>
            <p:cNvPr id="79901" name="Line 29"/>
            <p:cNvSpPr>
              <a:spLocks noChangeShapeType="1"/>
            </p:cNvSpPr>
            <p:nvPr/>
          </p:nvSpPr>
          <p:spPr bwMode="auto">
            <a:xfrm flipH="1">
              <a:off x="577" y="3383"/>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02" name="Line 30"/>
            <p:cNvSpPr>
              <a:spLocks noChangeShapeType="1"/>
            </p:cNvSpPr>
            <p:nvPr/>
          </p:nvSpPr>
          <p:spPr bwMode="auto">
            <a:xfrm>
              <a:off x="579" y="3374"/>
              <a:ext cx="0" cy="439"/>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03" name="Line 31"/>
            <p:cNvSpPr>
              <a:spLocks noChangeShapeType="1"/>
            </p:cNvSpPr>
            <p:nvPr/>
          </p:nvSpPr>
          <p:spPr bwMode="auto">
            <a:xfrm>
              <a:off x="577" y="3803"/>
              <a:ext cx="164" cy="2"/>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9917" name="Group 45"/>
          <p:cNvGrpSpPr>
            <a:grpSpLocks/>
          </p:cNvGrpSpPr>
          <p:nvPr/>
        </p:nvGrpSpPr>
        <p:grpSpPr bwMode="auto">
          <a:xfrm>
            <a:off x="4594225" y="1603375"/>
            <a:ext cx="3487738" cy="4400550"/>
            <a:chOff x="2494" y="1002"/>
            <a:chExt cx="2197" cy="2772"/>
          </a:xfrm>
        </p:grpSpPr>
        <p:sp>
          <p:nvSpPr>
            <p:cNvPr id="79909" name="Line 37"/>
            <p:cNvSpPr>
              <a:spLocks noChangeShapeType="1"/>
            </p:cNvSpPr>
            <p:nvPr/>
          </p:nvSpPr>
          <p:spPr bwMode="auto">
            <a:xfrm rot="10800000" flipH="1" flipV="1">
              <a:off x="2931" y="3765"/>
              <a:ext cx="1587" cy="2"/>
            </a:xfrm>
            <a:prstGeom prst="line">
              <a:avLst/>
            </a:prstGeom>
            <a:noFill/>
            <a:ln w="31750">
              <a:solidFill>
                <a:schemeClr val="tx1"/>
              </a:solidFill>
              <a:round/>
              <a:headEnd type="triangle" w="lg" len="me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10" name="Line 38"/>
            <p:cNvSpPr>
              <a:spLocks noChangeShapeType="1"/>
            </p:cNvSpPr>
            <p:nvPr/>
          </p:nvSpPr>
          <p:spPr bwMode="auto">
            <a:xfrm rot="-10800000">
              <a:off x="4507" y="1002"/>
              <a:ext cx="3" cy="1158"/>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11" name="Line 39"/>
            <p:cNvSpPr>
              <a:spLocks noChangeShapeType="1"/>
            </p:cNvSpPr>
            <p:nvPr/>
          </p:nvSpPr>
          <p:spPr bwMode="auto">
            <a:xfrm rot="-10800000">
              <a:off x="2494" y="1011"/>
              <a:ext cx="2021" cy="1"/>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15" name="Text Box 43"/>
            <p:cNvSpPr txBox="1">
              <a:spLocks noChangeArrowheads="1"/>
            </p:cNvSpPr>
            <p:nvPr/>
          </p:nvSpPr>
          <p:spPr bwMode="auto">
            <a:xfrm rot="3179360">
              <a:off x="4064" y="2206"/>
              <a:ext cx="9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i="1"/>
                <a:t>NEXUS</a:t>
              </a:r>
            </a:p>
          </p:txBody>
        </p:sp>
        <p:sp>
          <p:nvSpPr>
            <p:cNvPr id="79916" name="Line 44"/>
            <p:cNvSpPr>
              <a:spLocks noChangeShapeType="1"/>
            </p:cNvSpPr>
            <p:nvPr/>
          </p:nvSpPr>
          <p:spPr bwMode="auto">
            <a:xfrm rot="-10800000">
              <a:off x="4508" y="2555"/>
              <a:ext cx="3" cy="1219"/>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839136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79875"/>
                                        </p:tgtEl>
                                        <p:attrNameLst>
                                          <p:attrName>style.opacity</p:attrName>
                                        </p:attrNameLst>
                                      </p:cBhvr>
                                      <p:to>
                                        <p:strVal val="0.5"/>
                                      </p:to>
                                    </p:set>
                                    <p:animEffect filter="image" prLst="opacity: 0.5">
                                      <p:cBhvr rctx="IE">
                                        <p:cTn id="7" dur="indefinite"/>
                                        <p:tgtEl>
                                          <p:spTgt spid="79875"/>
                                        </p:tgtEl>
                                      </p:cBhvr>
                                    </p:animEffect>
                                  </p:childTnLst>
                                </p:cTn>
                              </p:par>
                              <p:par>
                                <p:cTn id="8" presetID="1" presetClass="entr" presetSubtype="0" fill="hold" nodeType="withEffect">
                                  <p:stCondLst>
                                    <p:cond delay="0"/>
                                  </p:stCondLst>
                                  <p:childTnLst>
                                    <p:set>
                                      <p:cBhvr>
                                        <p:cTn id="9" dur="1" fill="hold">
                                          <p:stCondLst>
                                            <p:cond delay="0"/>
                                          </p:stCondLst>
                                        </p:cTn>
                                        <p:tgtEl>
                                          <p:spTgt spid="7988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7987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mph" presetSubtype="0" grpId="1" nodeType="clickEffect">
                                  <p:stCondLst>
                                    <p:cond delay="0"/>
                                  </p:stCondLst>
                                  <p:childTnLst>
                                    <p:set>
                                      <p:cBhvr rctx="PPT">
                                        <p:cTn id="15" dur="indefinite"/>
                                        <p:tgtEl>
                                          <p:spTgt spid="79876"/>
                                        </p:tgtEl>
                                        <p:attrNameLst>
                                          <p:attrName>style.opacity</p:attrName>
                                        </p:attrNameLst>
                                      </p:cBhvr>
                                      <p:to>
                                        <p:strVal val="0.5"/>
                                      </p:to>
                                    </p:set>
                                    <p:animEffect filter="image" prLst="opacity: 0.5">
                                      <p:cBhvr rctx="IE">
                                        <p:cTn id="16" dur="indefinite"/>
                                        <p:tgtEl>
                                          <p:spTgt spid="79876"/>
                                        </p:tgtEl>
                                      </p:cBhvr>
                                    </p:animEffect>
                                  </p:childTnLst>
                                </p:cTn>
                              </p:par>
                              <p:par>
                                <p:cTn id="17" presetID="1" presetClass="entr" presetSubtype="0" fill="hold" nodeType="withEffect">
                                  <p:stCondLst>
                                    <p:cond delay="0"/>
                                  </p:stCondLst>
                                  <p:childTnLst>
                                    <p:set>
                                      <p:cBhvr>
                                        <p:cTn id="18" dur="1" fill="hold">
                                          <p:stCondLst>
                                            <p:cond delay="0"/>
                                          </p:stCondLst>
                                        </p:cTn>
                                        <p:tgtEl>
                                          <p:spTgt spid="799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877"/>
                                        </p:tgtEl>
                                        <p:attrNameLst>
                                          <p:attrName>style.visibility</p:attrName>
                                        </p:attrNameLst>
                                      </p:cBhvr>
                                      <p:to>
                                        <p:strVal val="visible"/>
                                      </p:to>
                                    </p:set>
                                  </p:childTnLst>
                                </p:cTn>
                              </p:par>
                              <p:par>
                                <p:cTn id="21" presetID="9" presetClass="emph" presetSubtype="0" nodeType="withEffect">
                                  <p:stCondLst>
                                    <p:cond delay="0"/>
                                  </p:stCondLst>
                                  <p:childTnLst>
                                    <p:set>
                                      <p:cBhvr rctx="PPT">
                                        <p:cTn id="22" dur="indefinite"/>
                                        <p:tgtEl>
                                          <p:spTgt spid="79887"/>
                                        </p:tgtEl>
                                        <p:attrNameLst>
                                          <p:attrName>style.opacity</p:attrName>
                                        </p:attrNameLst>
                                      </p:cBhvr>
                                      <p:to>
                                        <p:strVal val="0.25"/>
                                      </p:to>
                                    </p:set>
                                    <p:animEffect filter="image" prLst="opacity: 0.25">
                                      <p:cBhvr rctx="IE">
                                        <p:cTn id="23" dur="indefinite"/>
                                        <p:tgtEl>
                                          <p:spTgt spid="7988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mph" presetSubtype="0" grpId="1" nodeType="clickEffect">
                                  <p:stCondLst>
                                    <p:cond delay="0"/>
                                  </p:stCondLst>
                                  <p:childTnLst>
                                    <p:set>
                                      <p:cBhvr rctx="PPT">
                                        <p:cTn id="27" dur="indefinite"/>
                                        <p:tgtEl>
                                          <p:spTgt spid="79877"/>
                                        </p:tgtEl>
                                        <p:attrNameLst>
                                          <p:attrName>style.opacity</p:attrName>
                                        </p:attrNameLst>
                                      </p:cBhvr>
                                      <p:to>
                                        <p:strVal val="0.5"/>
                                      </p:to>
                                    </p:set>
                                    <p:animEffect filter="image" prLst="opacity: 0.5">
                                      <p:cBhvr rctx="IE">
                                        <p:cTn id="28" dur="indefinite"/>
                                        <p:tgtEl>
                                          <p:spTgt spid="79877"/>
                                        </p:tgtEl>
                                      </p:cBhvr>
                                    </p:animEffect>
                                  </p:childTnLst>
                                </p:cTn>
                              </p:par>
                              <p:par>
                                <p:cTn id="29" presetID="1" presetClass="entr" presetSubtype="0" fill="hold" nodeType="withEffect">
                                  <p:stCondLst>
                                    <p:cond delay="0"/>
                                  </p:stCondLst>
                                  <p:childTnLst>
                                    <p:set>
                                      <p:cBhvr>
                                        <p:cTn id="30" dur="1" fill="hold">
                                          <p:stCondLst>
                                            <p:cond delay="0"/>
                                          </p:stCondLst>
                                        </p:cTn>
                                        <p:tgtEl>
                                          <p:spTgt spid="7990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9880"/>
                                        </p:tgtEl>
                                        <p:attrNameLst>
                                          <p:attrName>style.visibility</p:attrName>
                                        </p:attrNameLst>
                                      </p:cBhvr>
                                      <p:to>
                                        <p:strVal val="visible"/>
                                      </p:to>
                                    </p:set>
                                  </p:childTnLst>
                                </p:cTn>
                              </p:par>
                              <p:par>
                                <p:cTn id="33" presetID="9" presetClass="emph" presetSubtype="0" nodeType="withEffect">
                                  <p:stCondLst>
                                    <p:cond delay="0"/>
                                  </p:stCondLst>
                                  <p:childTnLst>
                                    <p:set>
                                      <p:cBhvr rctx="PPT">
                                        <p:cTn id="34" dur="indefinite"/>
                                        <p:tgtEl>
                                          <p:spTgt spid="79904"/>
                                        </p:tgtEl>
                                        <p:attrNameLst>
                                          <p:attrName>style.opacity</p:attrName>
                                        </p:attrNameLst>
                                      </p:cBhvr>
                                      <p:to>
                                        <p:strVal val="0.25"/>
                                      </p:to>
                                    </p:set>
                                    <p:animEffect filter="image" prLst="opacity: 0.25">
                                      <p:cBhvr rctx="IE">
                                        <p:cTn id="35" dur="indefinite"/>
                                        <p:tgtEl>
                                          <p:spTgt spid="7990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mph" presetSubtype="0" grpId="1" nodeType="clickEffect">
                                  <p:stCondLst>
                                    <p:cond delay="0"/>
                                  </p:stCondLst>
                                  <p:childTnLst>
                                    <p:set>
                                      <p:cBhvr rctx="PPT">
                                        <p:cTn id="39" dur="indefinite"/>
                                        <p:tgtEl>
                                          <p:spTgt spid="79880"/>
                                        </p:tgtEl>
                                        <p:attrNameLst>
                                          <p:attrName>style.opacity</p:attrName>
                                        </p:attrNameLst>
                                      </p:cBhvr>
                                      <p:to>
                                        <p:strVal val="0.5"/>
                                      </p:to>
                                    </p:set>
                                    <p:animEffect filter="image" prLst="opacity: 0.5">
                                      <p:cBhvr rctx="IE">
                                        <p:cTn id="40" dur="indefinite"/>
                                        <p:tgtEl>
                                          <p:spTgt spid="79880"/>
                                        </p:tgtEl>
                                      </p:cBhvr>
                                    </p:animEffect>
                                  </p:childTnLst>
                                </p:cTn>
                              </p:par>
                              <p:par>
                                <p:cTn id="41" presetID="1" presetClass="entr" presetSubtype="0" fill="hold" nodeType="withEffect">
                                  <p:stCondLst>
                                    <p:cond delay="0"/>
                                  </p:stCondLst>
                                  <p:childTnLst>
                                    <p:set>
                                      <p:cBhvr>
                                        <p:cTn id="42" dur="1" fill="hold">
                                          <p:stCondLst>
                                            <p:cond delay="0"/>
                                          </p:stCondLst>
                                        </p:cTn>
                                        <p:tgtEl>
                                          <p:spTgt spid="7990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9879"/>
                                        </p:tgtEl>
                                        <p:attrNameLst>
                                          <p:attrName>style.visibility</p:attrName>
                                        </p:attrNameLst>
                                      </p:cBhvr>
                                      <p:to>
                                        <p:strVal val="visible"/>
                                      </p:to>
                                    </p:set>
                                  </p:childTnLst>
                                </p:cTn>
                              </p:par>
                              <p:par>
                                <p:cTn id="45" presetID="9" presetClass="emph" presetSubtype="0" nodeType="withEffect">
                                  <p:stCondLst>
                                    <p:cond delay="0"/>
                                  </p:stCondLst>
                                  <p:childTnLst>
                                    <p:set>
                                      <p:cBhvr rctx="PPT">
                                        <p:cTn id="46" dur="indefinite"/>
                                        <p:tgtEl>
                                          <p:spTgt spid="79905"/>
                                        </p:tgtEl>
                                        <p:attrNameLst>
                                          <p:attrName>style.opacity</p:attrName>
                                        </p:attrNameLst>
                                      </p:cBhvr>
                                      <p:to>
                                        <p:strVal val="0.25"/>
                                      </p:to>
                                    </p:set>
                                    <p:animEffect filter="image" prLst="opacity: 0.25">
                                      <p:cBhvr rctx="IE">
                                        <p:cTn id="47" dur="indefinite"/>
                                        <p:tgtEl>
                                          <p:spTgt spid="7990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mph" presetSubtype="0" grpId="1" nodeType="clickEffect">
                                  <p:stCondLst>
                                    <p:cond delay="0"/>
                                  </p:stCondLst>
                                  <p:childTnLst>
                                    <p:set>
                                      <p:cBhvr rctx="PPT">
                                        <p:cTn id="51" dur="indefinite"/>
                                        <p:tgtEl>
                                          <p:spTgt spid="79879"/>
                                        </p:tgtEl>
                                        <p:attrNameLst>
                                          <p:attrName>style.opacity</p:attrName>
                                        </p:attrNameLst>
                                      </p:cBhvr>
                                      <p:to>
                                        <p:strVal val="0.5"/>
                                      </p:to>
                                    </p:set>
                                    <p:animEffect filter="image" prLst="opacity: 0.5">
                                      <p:cBhvr rctx="IE">
                                        <p:cTn id="52" dur="indefinite"/>
                                        <p:tgtEl>
                                          <p:spTgt spid="79879"/>
                                        </p:tgtEl>
                                      </p:cBhvr>
                                    </p:animEffect>
                                  </p:childTnLst>
                                </p:cTn>
                              </p:par>
                              <p:par>
                                <p:cTn id="53" presetID="1" presetClass="entr" presetSubtype="0" fill="hold" nodeType="withEffect">
                                  <p:stCondLst>
                                    <p:cond delay="0"/>
                                  </p:stCondLst>
                                  <p:childTnLst>
                                    <p:set>
                                      <p:cBhvr>
                                        <p:cTn id="54" dur="1" fill="hold">
                                          <p:stCondLst>
                                            <p:cond delay="0"/>
                                          </p:stCondLst>
                                        </p:cTn>
                                        <p:tgtEl>
                                          <p:spTgt spid="7990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9878"/>
                                        </p:tgtEl>
                                        <p:attrNameLst>
                                          <p:attrName>style.visibility</p:attrName>
                                        </p:attrNameLst>
                                      </p:cBhvr>
                                      <p:to>
                                        <p:strVal val="visible"/>
                                      </p:to>
                                    </p:set>
                                  </p:childTnLst>
                                </p:cTn>
                              </p:par>
                              <p:par>
                                <p:cTn id="57" presetID="9" presetClass="emph" presetSubtype="0" nodeType="withEffect">
                                  <p:stCondLst>
                                    <p:cond delay="0"/>
                                  </p:stCondLst>
                                  <p:childTnLst>
                                    <p:set>
                                      <p:cBhvr rctx="PPT">
                                        <p:cTn id="58" dur="indefinite"/>
                                        <p:tgtEl>
                                          <p:spTgt spid="79906"/>
                                        </p:tgtEl>
                                        <p:attrNameLst>
                                          <p:attrName>style.opacity</p:attrName>
                                        </p:attrNameLst>
                                      </p:cBhvr>
                                      <p:to>
                                        <p:strVal val="0.25"/>
                                      </p:to>
                                    </p:set>
                                    <p:animEffect filter="image" prLst="opacity: 0.25">
                                      <p:cBhvr rctx="IE">
                                        <p:cTn id="59" dur="indefinite"/>
                                        <p:tgtEl>
                                          <p:spTgt spid="79906"/>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mph" presetSubtype="0" nodeType="clickEffect">
                                  <p:stCondLst>
                                    <p:cond delay="0"/>
                                  </p:stCondLst>
                                  <p:childTnLst>
                                    <p:set>
                                      <p:cBhvr rctx="PPT">
                                        <p:cTn id="63" dur="indefinite"/>
                                        <p:tgtEl>
                                          <p:spTgt spid="79907"/>
                                        </p:tgtEl>
                                        <p:attrNameLst>
                                          <p:attrName>style.opacity</p:attrName>
                                        </p:attrNameLst>
                                      </p:cBhvr>
                                      <p:to>
                                        <p:strVal val="0.25"/>
                                      </p:to>
                                    </p:set>
                                    <p:animEffect filter="image" prLst="opacity: 0.25">
                                      <p:cBhvr rctx="IE">
                                        <p:cTn id="64" dur="indefinite"/>
                                        <p:tgtEl>
                                          <p:spTgt spid="79907"/>
                                        </p:tgtEl>
                                      </p:cBhvr>
                                    </p:animEffect>
                                  </p:childTnLst>
                                </p:cTn>
                              </p:par>
                              <p:par>
                                <p:cTn id="65" presetID="9" presetClass="emph" presetSubtype="0" grpId="1" nodeType="withEffect">
                                  <p:stCondLst>
                                    <p:cond delay="0"/>
                                  </p:stCondLst>
                                  <p:childTnLst>
                                    <p:set>
                                      <p:cBhvr rctx="PPT">
                                        <p:cTn id="66" dur="indefinite"/>
                                        <p:tgtEl>
                                          <p:spTgt spid="79875"/>
                                        </p:tgtEl>
                                        <p:attrNameLst>
                                          <p:attrName>style.opacity</p:attrName>
                                        </p:attrNameLst>
                                      </p:cBhvr>
                                      <p:to>
                                        <p:strVal val="0.75"/>
                                      </p:to>
                                    </p:set>
                                    <p:animEffect filter="image" prLst="opacity: 0.75">
                                      <p:cBhvr rctx="IE">
                                        <p:cTn id="67" dur="indefinite"/>
                                        <p:tgtEl>
                                          <p:spTgt spid="79875"/>
                                        </p:tgtEl>
                                      </p:cBhvr>
                                    </p:animEffect>
                                  </p:childTnLst>
                                </p:cTn>
                              </p:par>
                              <p:par>
                                <p:cTn id="68" presetID="7" presetClass="emph" presetSubtype="2" fill="hold" nodeType="withEffect">
                                  <p:stCondLst>
                                    <p:cond delay="0"/>
                                  </p:stCondLst>
                                  <p:childTnLst>
                                    <p:animClr clrSpc="rgb" dir="cw">
                                      <p:cBhvr>
                                        <p:cTn id="69" dur="100" fill="hold"/>
                                        <p:tgtEl>
                                          <p:spTgt spid="79878"/>
                                        </p:tgtEl>
                                        <p:attrNameLst>
                                          <p:attrName>stroke.color</p:attrName>
                                        </p:attrNameLst>
                                      </p:cBhvr>
                                      <p:to>
                                        <a:srgbClr val="FF3300"/>
                                      </p:to>
                                    </p:animClr>
                                    <p:set>
                                      <p:cBhvr>
                                        <p:cTn id="70" dur="100" fill="hold"/>
                                        <p:tgtEl>
                                          <p:spTgt spid="79878"/>
                                        </p:tgtEl>
                                        <p:attrNameLst>
                                          <p:attrName>stroke.on</p:attrName>
                                        </p:attrNameLst>
                                      </p:cBhvr>
                                      <p:to>
                                        <p:strVal val="true"/>
                                      </p:to>
                                    </p:set>
                                  </p:childTnLst>
                                </p:cTn>
                              </p:par>
                              <p:par>
                                <p:cTn id="71" presetID="7" presetClass="emph" presetSubtype="2" fill="hold" nodeType="withEffect">
                                  <p:stCondLst>
                                    <p:cond delay="0"/>
                                  </p:stCondLst>
                                  <p:childTnLst>
                                    <p:animClr clrSpc="rgb" dir="cw">
                                      <p:cBhvr>
                                        <p:cTn id="72" dur="100" fill="hold"/>
                                        <p:tgtEl>
                                          <p:spTgt spid="79875"/>
                                        </p:tgtEl>
                                        <p:attrNameLst>
                                          <p:attrName>stroke.color</p:attrName>
                                        </p:attrNameLst>
                                      </p:cBhvr>
                                      <p:to>
                                        <a:srgbClr val="FF3300"/>
                                      </p:to>
                                    </p:animClr>
                                    <p:set>
                                      <p:cBhvr>
                                        <p:cTn id="73" dur="100" fill="hold"/>
                                        <p:tgtEl>
                                          <p:spTgt spid="79875"/>
                                        </p:tgtEl>
                                        <p:attrNameLst>
                                          <p:attrName>stroke.on</p:attrName>
                                        </p:attrNameLst>
                                      </p:cBhvr>
                                      <p:to>
                                        <p:strVal val="true"/>
                                      </p:to>
                                    </p:set>
                                  </p:childTnLst>
                                </p:cTn>
                              </p:par>
                              <p:par>
                                <p:cTn id="74" presetID="1" presetClass="entr" presetSubtype="0" fill="hold" nodeType="withEffect">
                                  <p:stCondLst>
                                    <p:cond delay="0"/>
                                  </p:stCondLst>
                                  <p:childTnLst>
                                    <p:set>
                                      <p:cBhvr>
                                        <p:cTn id="75" dur="1" fill="hold">
                                          <p:stCondLst>
                                            <p:cond delay="0"/>
                                          </p:stCondLst>
                                        </p:cTn>
                                        <p:tgtEl>
                                          <p:spTgt spid="79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animBg="1"/>
      <p:bldP spid="79875" grpId="1" animBg="1"/>
      <p:bldP spid="79876" grpId="0" animBg="1"/>
      <p:bldP spid="79876" grpId="1" animBg="1"/>
      <p:bldP spid="79877" grpId="0" animBg="1"/>
      <p:bldP spid="79877" grpId="1" animBg="1"/>
      <p:bldP spid="79880" grpId="0" animBg="1"/>
      <p:bldP spid="79880" grpId="1" animBg="1"/>
      <p:bldP spid="79879" grpId="0" animBg="1"/>
      <p:bldP spid="79879" grpId="1" animBg="1"/>
      <p:bldP spid="7987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en-US" dirty="0"/>
              <a:t>NRDA </a:t>
            </a:r>
            <a:r>
              <a:rPr lang="en-US" dirty="0" smtClean="0"/>
              <a:t>Myths?</a:t>
            </a:r>
            <a:endParaRPr lang="en-US" dirty="0"/>
          </a:p>
        </p:txBody>
      </p:sp>
      <p:sp>
        <p:nvSpPr>
          <p:cNvPr id="171011" name="Rectangle 3"/>
          <p:cNvSpPr>
            <a:spLocks noGrp="1" noChangeArrowheads="1"/>
          </p:cNvSpPr>
          <p:nvPr>
            <p:ph type="body" idx="1"/>
          </p:nvPr>
        </p:nvSpPr>
        <p:spPr>
          <a:xfrm>
            <a:off x="457200" y="1446213"/>
            <a:ext cx="8229600" cy="5197475"/>
          </a:xfrm>
        </p:spPr>
        <p:txBody>
          <a:bodyPr/>
          <a:lstStyle/>
          <a:p>
            <a:r>
              <a:rPr lang="en-US" sz="2800" dirty="0"/>
              <a:t>Trustees are only interested in “cash out” settlements</a:t>
            </a:r>
          </a:p>
          <a:p>
            <a:endParaRPr lang="en-US" sz="900" dirty="0"/>
          </a:p>
          <a:p>
            <a:r>
              <a:rPr lang="en-US" sz="2800" dirty="0"/>
              <a:t>Settlement money is used to fund the Trustee's own office or to fill coffers during budget shortfalls</a:t>
            </a:r>
          </a:p>
          <a:p>
            <a:endParaRPr lang="en-US" sz="900" dirty="0"/>
          </a:p>
          <a:p>
            <a:r>
              <a:rPr lang="en-US" sz="2800" dirty="0"/>
              <a:t>Natural resource damages is usually much more than response costs</a:t>
            </a:r>
          </a:p>
          <a:p>
            <a:endParaRPr lang="en-US" sz="800" dirty="0"/>
          </a:p>
          <a:p>
            <a:r>
              <a:rPr lang="en-US" sz="2800" dirty="0"/>
              <a:t>NRDA is a black box of smoke and mirrors and there is no standard method for calculating damages</a:t>
            </a:r>
          </a:p>
        </p:txBody>
      </p:sp>
    </p:spTree>
    <p:extLst>
      <p:ext uri="{BB962C8B-B14F-4D97-AF65-F5344CB8AC3E}">
        <p14:creationId xmlns:p14="http://schemas.microsoft.com/office/powerpoint/2010/main" val="819816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mph" presetSubtype="2" fill="hold" nodeType="clickEffect">
                                  <p:stCondLst>
                                    <p:cond delay="0"/>
                                  </p:stCondLst>
                                  <p:childTnLst>
                                    <p:animClr clrSpc="rgb" dir="cw">
                                      <p:cBhvr override="childStyle">
                                        <p:cTn id="10" dur="500" fill="hold"/>
                                        <p:tgtEl>
                                          <p:spTgt spid="171011">
                                            <p:txEl>
                                              <p:pRg st="0" end="0"/>
                                            </p:txEl>
                                          </p:spTgt>
                                        </p:tgtEl>
                                        <p:attrNameLst>
                                          <p:attrName>style.color</p:attrName>
                                        </p:attrNameLst>
                                      </p:cBhvr>
                                      <p:to>
                                        <a:srgbClr val="B2B2B2"/>
                                      </p:to>
                                    </p:animClr>
                                  </p:childTnLst>
                                </p:cTn>
                              </p:par>
                              <p:par>
                                <p:cTn id="11" presetID="1" presetClass="entr" presetSubtype="0" fill="hold" grpId="0" nodeType="withEffect">
                                  <p:stCondLst>
                                    <p:cond delay="0"/>
                                  </p:stCondLst>
                                  <p:childTnLst>
                                    <p:set>
                                      <p:cBhvr>
                                        <p:cTn id="12" dur="1" fill="hold">
                                          <p:stCondLst>
                                            <p:cond delay="0"/>
                                          </p:stCondLst>
                                        </p:cTn>
                                        <p:tgtEl>
                                          <p:spTgt spid="171011">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mph" presetSubtype="2" fill="hold" nodeType="clickEffect">
                                  <p:stCondLst>
                                    <p:cond delay="0"/>
                                  </p:stCondLst>
                                  <p:childTnLst>
                                    <p:animClr clrSpc="rgb" dir="cw">
                                      <p:cBhvr override="childStyle">
                                        <p:cTn id="16" dur="500" fill="hold"/>
                                        <p:tgtEl>
                                          <p:spTgt spid="171011">
                                            <p:txEl>
                                              <p:pRg st="2" end="2"/>
                                            </p:txEl>
                                          </p:spTgt>
                                        </p:tgtEl>
                                        <p:attrNameLst>
                                          <p:attrName>style.color</p:attrName>
                                        </p:attrNameLst>
                                      </p:cBhvr>
                                      <p:to>
                                        <a:srgbClr val="B2B2B2"/>
                                      </p:to>
                                    </p:animClr>
                                  </p:childTnLst>
                                </p:cTn>
                              </p:par>
                              <p:par>
                                <p:cTn id="17" presetID="1" presetClass="entr" presetSubtype="0" fill="hold" grpId="0" nodeType="withEffect">
                                  <p:stCondLst>
                                    <p:cond delay="0"/>
                                  </p:stCondLst>
                                  <p:childTnLst>
                                    <p:set>
                                      <p:cBhvr>
                                        <p:cTn id="18" dur="1" fill="hold">
                                          <p:stCondLst>
                                            <p:cond delay="0"/>
                                          </p:stCondLst>
                                        </p:cTn>
                                        <p:tgtEl>
                                          <p:spTgt spid="17101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mph" presetSubtype="2" fill="hold" nodeType="clickEffect">
                                  <p:stCondLst>
                                    <p:cond delay="0"/>
                                  </p:stCondLst>
                                  <p:childTnLst>
                                    <p:animClr clrSpc="rgb" dir="cw">
                                      <p:cBhvr override="childStyle">
                                        <p:cTn id="22" dur="500" fill="hold"/>
                                        <p:tgtEl>
                                          <p:spTgt spid="171011">
                                            <p:txEl>
                                              <p:pRg st="4" end="4"/>
                                            </p:txEl>
                                          </p:spTgt>
                                        </p:tgtEl>
                                        <p:attrNameLst>
                                          <p:attrName>style.color</p:attrName>
                                        </p:attrNameLst>
                                      </p:cBhvr>
                                      <p:to>
                                        <a:srgbClr val="B2B2B2"/>
                                      </p:to>
                                    </p:animClr>
                                  </p:childTnLst>
                                </p:cTn>
                              </p:par>
                              <p:par>
                                <p:cTn id="23" presetID="1" presetClass="entr" presetSubtype="0" fill="hold" grpId="0" nodeType="withEffect">
                                  <p:stCondLst>
                                    <p:cond delay="0"/>
                                  </p:stCondLst>
                                  <p:childTnLst>
                                    <p:set>
                                      <p:cBhvr>
                                        <p:cTn id="24" dur="1" fill="hold">
                                          <p:stCondLst>
                                            <p:cond delay="0"/>
                                          </p:stCondLst>
                                        </p:cTn>
                                        <p:tgtEl>
                                          <p:spTgt spid="1710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Points to Remember</a:t>
            </a:r>
            <a:endParaRPr lang="en-US" dirty="0"/>
          </a:p>
        </p:txBody>
      </p:sp>
      <p:sp>
        <p:nvSpPr>
          <p:cNvPr id="3" name="Content Placeholder 2"/>
          <p:cNvSpPr>
            <a:spLocks noGrp="1"/>
          </p:cNvSpPr>
          <p:nvPr>
            <p:ph idx="1"/>
          </p:nvPr>
        </p:nvSpPr>
        <p:spPr/>
        <p:txBody>
          <a:bodyPr/>
          <a:lstStyle/>
          <a:p>
            <a:r>
              <a:rPr lang="en-US" dirty="0" smtClean="0"/>
              <a:t>Natural Resource Damages are only one piece of an oil settlement</a:t>
            </a:r>
          </a:p>
          <a:p>
            <a:r>
              <a:rPr lang="en-US" dirty="0" smtClean="0"/>
              <a:t>“Damages” is a legal term</a:t>
            </a:r>
          </a:p>
          <a:p>
            <a:r>
              <a:rPr lang="en-US" dirty="0" smtClean="0"/>
              <a:t>NRDA can apply to a broad range of cases and resources</a:t>
            </a:r>
          </a:p>
          <a:p>
            <a:r>
              <a:rPr lang="en-US" dirty="0" smtClean="0"/>
              <a:t>Goal is restoration</a:t>
            </a:r>
          </a:p>
          <a:p>
            <a:endParaRPr lang="en-US" dirty="0"/>
          </a:p>
        </p:txBody>
      </p:sp>
    </p:spTree>
    <p:extLst>
      <p:ext uri="{BB962C8B-B14F-4D97-AF65-F5344CB8AC3E}">
        <p14:creationId xmlns:p14="http://schemas.microsoft.com/office/powerpoint/2010/main" val="293422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9" name="Rectangle 17"/>
          <p:cNvSpPr>
            <a:spLocks noGrp="1" noChangeArrowheads="1"/>
          </p:cNvSpPr>
          <p:nvPr>
            <p:ph type="ctrTitle"/>
          </p:nvPr>
        </p:nvSpPr>
        <p:spPr>
          <a:xfrm>
            <a:off x="704850" y="381000"/>
            <a:ext cx="7772400" cy="1470025"/>
          </a:xfrm>
        </p:spPr>
        <p:txBody>
          <a:bodyPr/>
          <a:lstStyle/>
          <a:p>
            <a:r>
              <a:rPr lang="en-US"/>
              <a:t>Natural Resource Damage Assessment: Methodology</a:t>
            </a:r>
          </a:p>
        </p:txBody>
      </p:sp>
      <p:pic>
        <p:nvPicPr>
          <p:cNvPr id="64531" name="Picture 19" descr="wadsw47"/>
          <p:cNvPicPr>
            <a:picLocks noChangeAspect="1" noChangeArrowheads="1"/>
          </p:cNvPicPr>
          <p:nvPr/>
        </p:nvPicPr>
        <p:blipFill>
          <a:blip r:embed="rId2">
            <a:lum bright="6000"/>
            <a:extLst>
              <a:ext uri="{28A0092B-C50C-407E-A947-70E740481C1C}">
                <a14:useLocalDpi xmlns:a14="http://schemas.microsoft.com/office/drawing/2010/main" val="0"/>
              </a:ext>
            </a:extLst>
          </a:blip>
          <a:srcRect l="7439" t="5833" r="3571" b="6448"/>
          <a:stretch>
            <a:fillRect/>
          </a:stretch>
        </p:blipFill>
        <p:spPr bwMode="auto">
          <a:xfrm>
            <a:off x="688975" y="1984375"/>
            <a:ext cx="4264025" cy="375761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64573" name="Group 61"/>
          <p:cNvGrpSpPr>
            <a:grpSpLocks/>
          </p:cNvGrpSpPr>
          <p:nvPr/>
        </p:nvGrpSpPr>
        <p:grpSpPr bwMode="auto">
          <a:xfrm>
            <a:off x="4011613" y="2811463"/>
            <a:ext cx="4414837" cy="3652837"/>
            <a:chOff x="2437" y="1986"/>
            <a:chExt cx="3176" cy="2228"/>
          </a:xfrm>
        </p:grpSpPr>
        <p:sp>
          <p:nvSpPr>
            <p:cNvPr id="64532" name="Rectangle 20"/>
            <p:cNvSpPr>
              <a:spLocks noChangeArrowheads="1"/>
            </p:cNvSpPr>
            <p:nvPr/>
          </p:nvSpPr>
          <p:spPr bwMode="auto">
            <a:xfrm>
              <a:off x="2437" y="1986"/>
              <a:ext cx="3176" cy="2228"/>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4533" name="Group 21"/>
            <p:cNvGrpSpPr>
              <a:grpSpLocks/>
            </p:cNvGrpSpPr>
            <p:nvPr/>
          </p:nvGrpSpPr>
          <p:grpSpPr bwMode="auto">
            <a:xfrm>
              <a:off x="2548" y="2058"/>
              <a:ext cx="2828" cy="2126"/>
              <a:chOff x="0" y="1315"/>
              <a:chExt cx="3837" cy="2743"/>
            </a:xfrm>
          </p:grpSpPr>
          <p:sp>
            <p:nvSpPr>
              <p:cNvPr id="64534" name="Text Box 22"/>
              <p:cNvSpPr txBox="1">
                <a:spLocks noChangeArrowheads="1"/>
              </p:cNvSpPr>
              <p:nvPr/>
            </p:nvSpPr>
            <p:spPr bwMode="auto">
              <a:xfrm>
                <a:off x="0" y="1315"/>
                <a:ext cx="758"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000" b="1">
                    <a:solidFill>
                      <a:schemeClr val="tx2"/>
                    </a:solidFill>
                  </a:rPr>
                  <a:t>Level of Resource </a:t>
                </a:r>
              </a:p>
              <a:p>
                <a:r>
                  <a:rPr lang="en-US" sz="1000" b="1">
                    <a:solidFill>
                      <a:schemeClr val="tx2"/>
                    </a:solidFill>
                  </a:rPr>
                  <a:t>Services </a:t>
                </a:r>
                <a:endParaRPr lang="en-US" sz="1000"/>
              </a:p>
            </p:txBody>
          </p:sp>
          <p:sp>
            <p:nvSpPr>
              <p:cNvPr id="64535" name="Text Box 23"/>
              <p:cNvSpPr txBox="1">
                <a:spLocks noChangeArrowheads="1"/>
              </p:cNvSpPr>
              <p:nvPr/>
            </p:nvSpPr>
            <p:spPr bwMode="auto">
              <a:xfrm>
                <a:off x="217" y="1971"/>
                <a:ext cx="474" cy="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a:t>Initial</a:t>
                </a:r>
              </a:p>
              <a:p>
                <a:pPr algn="ctr"/>
                <a:r>
                  <a:rPr lang="en-US" sz="1000"/>
                  <a:t>Level</a:t>
                </a:r>
              </a:p>
            </p:txBody>
          </p:sp>
          <p:sp>
            <p:nvSpPr>
              <p:cNvPr id="64536" name="Text Box 24"/>
              <p:cNvSpPr txBox="1">
                <a:spLocks noChangeArrowheads="1"/>
              </p:cNvSpPr>
              <p:nvPr/>
            </p:nvSpPr>
            <p:spPr bwMode="auto">
              <a:xfrm>
                <a:off x="3369" y="3865"/>
                <a:ext cx="468" cy="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solidFill>
                      <a:schemeClr val="tx2"/>
                    </a:solidFill>
                  </a:rPr>
                  <a:t>Time</a:t>
                </a:r>
              </a:p>
            </p:txBody>
          </p:sp>
          <p:sp>
            <p:nvSpPr>
              <p:cNvPr id="64537" name="Line 25"/>
              <p:cNvSpPr>
                <a:spLocks noChangeShapeType="1"/>
              </p:cNvSpPr>
              <p:nvPr/>
            </p:nvSpPr>
            <p:spPr bwMode="auto">
              <a:xfrm>
                <a:off x="729" y="1567"/>
                <a:ext cx="0" cy="2207"/>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38" name="Line 26"/>
              <p:cNvSpPr>
                <a:spLocks noChangeShapeType="1"/>
              </p:cNvSpPr>
              <p:nvPr/>
            </p:nvSpPr>
            <p:spPr bwMode="auto">
              <a:xfrm>
                <a:off x="729" y="3752"/>
                <a:ext cx="2866" cy="0"/>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39" name="Line 27"/>
              <p:cNvSpPr>
                <a:spLocks noChangeShapeType="1"/>
              </p:cNvSpPr>
              <p:nvPr/>
            </p:nvSpPr>
            <p:spPr bwMode="auto">
              <a:xfrm>
                <a:off x="729" y="2097"/>
                <a:ext cx="266" cy="0"/>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4572" name="Group 60"/>
            <p:cNvGrpSpPr>
              <a:grpSpLocks/>
            </p:cNvGrpSpPr>
            <p:nvPr/>
          </p:nvGrpSpPr>
          <p:grpSpPr bwMode="auto">
            <a:xfrm>
              <a:off x="3634" y="3099"/>
              <a:ext cx="1667" cy="499"/>
              <a:chOff x="3634" y="3099"/>
              <a:chExt cx="1667" cy="499"/>
            </a:xfrm>
          </p:grpSpPr>
          <p:sp>
            <p:nvSpPr>
              <p:cNvPr id="64541" name="AutoShape 29"/>
              <p:cNvSpPr>
                <a:spLocks noChangeArrowheads="1"/>
              </p:cNvSpPr>
              <p:nvPr/>
            </p:nvSpPr>
            <p:spPr bwMode="auto">
              <a:xfrm rot="16200000">
                <a:off x="4267" y="3177"/>
                <a:ext cx="499" cy="343"/>
              </a:xfrm>
              <a:prstGeom prst="rtTriangle">
                <a:avLst/>
              </a:prstGeom>
              <a:gradFill rotWithShape="1">
                <a:gsLst>
                  <a:gs pos="0">
                    <a:srgbClr val="DBF7D5"/>
                  </a:gs>
                  <a:gs pos="100000">
                    <a:srgbClr val="99DE94"/>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42" name="Rectangle 30"/>
              <p:cNvSpPr>
                <a:spLocks noChangeArrowheads="1"/>
              </p:cNvSpPr>
              <p:nvPr/>
            </p:nvSpPr>
            <p:spPr bwMode="auto">
              <a:xfrm>
                <a:off x="4688" y="3099"/>
                <a:ext cx="613" cy="499"/>
              </a:xfrm>
              <a:prstGeom prst="rect">
                <a:avLst/>
              </a:prstGeom>
              <a:solidFill>
                <a:srgbClr val="99DE94"/>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43" name="Text Box 31"/>
              <p:cNvSpPr txBox="1">
                <a:spLocks noChangeArrowheads="1"/>
              </p:cNvSpPr>
              <p:nvPr/>
            </p:nvSpPr>
            <p:spPr bwMode="auto">
              <a:xfrm>
                <a:off x="4655" y="3270"/>
                <a:ext cx="492"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b="1">
                    <a:solidFill>
                      <a:srgbClr val="000000"/>
                    </a:solidFill>
                  </a:rPr>
                  <a:t>Project</a:t>
                </a:r>
              </a:p>
              <a:p>
                <a:pPr algn="ctr"/>
                <a:r>
                  <a:rPr lang="en-US" sz="1000" b="1">
                    <a:solidFill>
                      <a:srgbClr val="000000"/>
                    </a:solidFill>
                  </a:rPr>
                  <a:t>Benefits</a:t>
                </a:r>
              </a:p>
            </p:txBody>
          </p:sp>
          <p:sp>
            <p:nvSpPr>
              <p:cNvPr id="64544" name="Line 32"/>
              <p:cNvSpPr>
                <a:spLocks noChangeShapeType="1"/>
              </p:cNvSpPr>
              <p:nvPr/>
            </p:nvSpPr>
            <p:spPr bwMode="auto">
              <a:xfrm>
                <a:off x="3634" y="3598"/>
                <a:ext cx="711" cy="0"/>
              </a:xfrm>
              <a:prstGeom prst="line">
                <a:avLst/>
              </a:prstGeom>
              <a:noFill/>
              <a:ln w="38100" cap="sq">
                <a:solidFill>
                  <a:srgbClr val="008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45" name="Line 33"/>
              <p:cNvSpPr>
                <a:spLocks noChangeShapeType="1"/>
              </p:cNvSpPr>
              <p:nvPr/>
            </p:nvSpPr>
            <p:spPr bwMode="auto">
              <a:xfrm>
                <a:off x="4370" y="3598"/>
                <a:ext cx="931" cy="0"/>
              </a:xfrm>
              <a:prstGeom prst="line">
                <a:avLst/>
              </a:prstGeom>
              <a:noFill/>
              <a:ln w="38100">
                <a:solidFill>
                  <a:srgbClr val="0080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46" name="Line 34"/>
              <p:cNvSpPr>
                <a:spLocks noChangeShapeType="1"/>
              </p:cNvSpPr>
              <p:nvPr/>
            </p:nvSpPr>
            <p:spPr bwMode="auto">
              <a:xfrm flipV="1">
                <a:off x="4345" y="3099"/>
                <a:ext cx="343" cy="499"/>
              </a:xfrm>
              <a:prstGeom prst="line">
                <a:avLst/>
              </a:prstGeom>
              <a:noFill/>
              <a:ln w="38100" cap="sq">
                <a:solidFill>
                  <a:srgbClr val="008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47" name="Line 35"/>
              <p:cNvSpPr>
                <a:spLocks noChangeShapeType="1"/>
              </p:cNvSpPr>
              <p:nvPr/>
            </p:nvSpPr>
            <p:spPr bwMode="auto">
              <a:xfrm>
                <a:off x="4688" y="3099"/>
                <a:ext cx="613" cy="0"/>
              </a:xfrm>
              <a:prstGeom prst="line">
                <a:avLst/>
              </a:prstGeom>
              <a:noFill/>
              <a:ln w="38100" cap="sq">
                <a:solidFill>
                  <a:srgbClr val="008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4551" name="Line 39"/>
            <p:cNvSpPr>
              <a:spLocks noChangeShapeType="1"/>
            </p:cNvSpPr>
            <p:nvPr/>
          </p:nvSpPr>
          <p:spPr bwMode="auto">
            <a:xfrm>
              <a:off x="3301" y="2662"/>
              <a:ext cx="0" cy="785"/>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4571" name="Group 59"/>
            <p:cNvGrpSpPr>
              <a:grpSpLocks/>
            </p:cNvGrpSpPr>
            <p:nvPr/>
          </p:nvGrpSpPr>
          <p:grpSpPr bwMode="auto">
            <a:xfrm>
              <a:off x="3309" y="2680"/>
              <a:ext cx="1985" cy="784"/>
              <a:chOff x="3309" y="2680"/>
              <a:chExt cx="1985" cy="784"/>
            </a:xfrm>
          </p:grpSpPr>
          <p:sp>
            <p:nvSpPr>
              <p:cNvPr id="64554" name="Line 42"/>
              <p:cNvSpPr>
                <a:spLocks noChangeShapeType="1"/>
              </p:cNvSpPr>
              <p:nvPr/>
            </p:nvSpPr>
            <p:spPr bwMode="auto">
              <a:xfrm flipV="1">
                <a:off x="3309" y="2680"/>
                <a:ext cx="1078" cy="784"/>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55" name="Line 43"/>
              <p:cNvSpPr>
                <a:spLocks noChangeShapeType="1"/>
              </p:cNvSpPr>
              <p:nvPr/>
            </p:nvSpPr>
            <p:spPr bwMode="auto">
              <a:xfrm>
                <a:off x="4412" y="2680"/>
                <a:ext cx="882" cy="0"/>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4558" name="Line 46"/>
            <p:cNvSpPr>
              <a:spLocks noChangeShapeType="1"/>
            </p:cNvSpPr>
            <p:nvPr/>
          </p:nvSpPr>
          <p:spPr bwMode="auto">
            <a:xfrm>
              <a:off x="3306" y="2667"/>
              <a:ext cx="1078" cy="0"/>
            </a:xfrm>
            <a:prstGeom prst="line">
              <a:avLst/>
            </a:prstGeom>
            <a:noFill/>
            <a:ln w="38100">
              <a:solidFill>
                <a:srgbClr val="FF00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4560" name="Group 48"/>
            <p:cNvGrpSpPr>
              <a:grpSpLocks/>
            </p:cNvGrpSpPr>
            <p:nvPr/>
          </p:nvGrpSpPr>
          <p:grpSpPr bwMode="auto">
            <a:xfrm>
              <a:off x="3309" y="2681"/>
              <a:ext cx="1079" cy="784"/>
              <a:chOff x="1296" y="2137"/>
              <a:chExt cx="2112" cy="1056"/>
            </a:xfrm>
          </p:grpSpPr>
          <p:sp>
            <p:nvSpPr>
              <p:cNvPr id="64561" name="AutoShape 49"/>
              <p:cNvSpPr>
                <a:spLocks noChangeArrowheads="1"/>
              </p:cNvSpPr>
              <p:nvPr/>
            </p:nvSpPr>
            <p:spPr bwMode="auto">
              <a:xfrm flipV="1">
                <a:off x="1296" y="2137"/>
                <a:ext cx="2112" cy="1056"/>
              </a:xfrm>
              <a:prstGeom prst="rtTriangle">
                <a:avLst/>
              </a:prstGeom>
              <a:gradFill rotWithShape="1">
                <a:gsLst>
                  <a:gs pos="0">
                    <a:srgbClr val="FD4F4B"/>
                  </a:gs>
                  <a:gs pos="100000">
                    <a:srgbClr val="FDC7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62" name="Text Box 50"/>
              <p:cNvSpPr txBox="1">
                <a:spLocks noChangeArrowheads="1"/>
              </p:cNvSpPr>
              <p:nvPr/>
            </p:nvSpPr>
            <p:spPr bwMode="auto">
              <a:xfrm>
                <a:off x="1585" y="2461"/>
                <a:ext cx="745" cy="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solidFill>
                      <a:srgbClr val="000000"/>
                    </a:solidFill>
                  </a:rPr>
                  <a:t>Injury</a:t>
                </a:r>
              </a:p>
            </p:txBody>
          </p:sp>
        </p:gr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457200" y="704850"/>
            <a:ext cx="8229600" cy="1143000"/>
          </a:xfrm>
        </p:spPr>
        <p:txBody>
          <a:bodyPr/>
          <a:lstStyle/>
          <a:p>
            <a:r>
              <a:rPr lang="en-US" sz="4000"/>
              <a:t>Methodology</a:t>
            </a:r>
          </a:p>
        </p:txBody>
      </p:sp>
      <p:sp>
        <p:nvSpPr>
          <p:cNvPr id="167968" name="Text Box 32"/>
          <p:cNvSpPr txBox="1">
            <a:spLocks noChangeArrowheads="1"/>
          </p:cNvSpPr>
          <p:nvPr/>
        </p:nvSpPr>
        <p:spPr bwMode="auto">
          <a:xfrm>
            <a:off x="3649663" y="2333625"/>
            <a:ext cx="819150" cy="374650"/>
          </a:xfrm>
          <a:prstGeom prst="rect">
            <a:avLst/>
          </a:prstGeom>
          <a:solidFill>
            <a:srgbClr val="FFFF99"/>
          </a:solidFill>
          <a:ln w="381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chemeClr val="bg2"/>
                </a:solidFill>
              </a:rPr>
              <a:t>SPILL</a:t>
            </a:r>
          </a:p>
        </p:txBody>
      </p:sp>
      <p:sp>
        <p:nvSpPr>
          <p:cNvPr id="167969" name="Text Box 33"/>
          <p:cNvSpPr txBox="1">
            <a:spLocks noChangeArrowheads="1"/>
          </p:cNvSpPr>
          <p:nvPr/>
        </p:nvSpPr>
        <p:spPr bwMode="auto">
          <a:xfrm>
            <a:off x="3651250" y="2928938"/>
            <a:ext cx="2147888" cy="361950"/>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DATA COLLECTION</a:t>
            </a:r>
          </a:p>
        </p:txBody>
      </p:sp>
      <p:sp>
        <p:nvSpPr>
          <p:cNvPr id="167970" name="Text Box 34"/>
          <p:cNvSpPr txBox="1">
            <a:spLocks noChangeArrowheads="1"/>
          </p:cNvSpPr>
          <p:nvPr/>
        </p:nvSpPr>
        <p:spPr bwMode="auto">
          <a:xfrm>
            <a:off x="3646488" y="3390900"/>
            <a:ext cx="1946275" cy="606425"/>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INJURY</a:t>
            </a:r>
          </a:p>
          <a:p>
            <a:r>
              <a:rPr lang="en-US" b="1"/>
              <a:t>QUANTIFICATION</a:t>
            </a:r>
          </a:p>
        </p:txBody>
      </p:sp>
      <p:sp>
        <p:nvSpPr>
          <p:cNvPr id="167971" name="Text Box 35"/>
          <p:cNvSpPr txBox="1">
            <a:spLocks noChangeArrowheads="1"/>
          </p:cNvSpPr>
          <p:nvPr/>
        </p:nvSpPr>
        <p:spPr bwMode="auto">
          <a:xfrm>
            <a:off x="3657600" y="4135438"/>
            <a:ext cx="2066925" cy="803275"/>
          </a:xfrm>
          <a:prstGeom prst="rect">
            <a:avLst/>
          </a:prstGeom>
          <a:solidFill>
            <a:srgbClr val="FFFF99"/>
          </a:solidFill>
          <a:ln w="254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500" b="1"/>
              <a:t>RESTORATION</a:t>
            </a:r>
          </a:p>
          <a:p>
            <a:r>
              <a:rPr lang="en-US" sz="1500" b="1"/>
              <a:t>SCALING/DAMAGE</a:t>
            </a:r>
          </a:p>
          <a:p>
            <a:r>
              <a:rPr lang="en-US" sz="1500" b="1"/>
              <a:t>QUANTIFICATION</a:t>
            </a:r>
          </a:p>
        </p:txBody>
      </p:sp>
      <p:grpSp>
        <p:nvGrpSpPr>
          <p:cNvPr id="167972" name="Group 36"/>
          <p:cNvGrpSpPr>
            <a:grpSpLocks/>
          </p:cNvGrpSpPr>
          <p:nvPr/>
        </p:nvGrpSpPr>
        <p:grpSpPr bwMode="auto">
          <a:xfrm>
            <a:off x="3425825" y="2517775"/>
            <a:ext cx="173038" cy="430213"/>
            <a:chOff x="598" y="1013"/>
            <a:chExt cx="164" cy="412"/>
          </a:xfrm>
        </p:grpSpPr>
        <p:sp>
          <p:nvSpPr>
            <p:cNvPr id="167973" name="Line 37"/>
            <p:cNvSpPr>
              <a:spLocks noChangeShapeType="1"/>
            </p:cNvSpPr>
            <p:nvPr/>
          </p:nvSpPr>
          <p:spPr bwMode="auto">
            <a:xfrm flipH="1">
              <a:off x="598" y="1021"/>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974" name="Line 38"/>
            <p:cNvSpPr>
              <a:spLocks noChangeShapeType="1"/>
            </p:cNvSpPr>
            <p:nvPr/>
          </p:nvSpPr>
          <p:spPr bwMode="auto">
            <a:xfrm>
              <a:off x="600" y="1013"/>
              <a:ext cx="0" cy="412"/>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975" name="Line 39"/>
            <p:cNvSpPr>
              <a:spLocks noChangeShapeType="1"/>
            </p:cNvSpPr>
            <p:nvPr/>
          </p:nvSpPr>
          <p:spPr bwMode="auto">
            <a:xfrm>
              <a:off x="598" y="1413"/>
              <a:ext cx="164" cy="2"/>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7976" name="Text Box 40"/>
          <p:cNvSpPr txBox="1">
            <a:spLocks noChangeArrowheads="1"/>
          </p:cNvSpPr>
          <p:nvPr/>
        </p:nvSpPr>
        <p:spPr bwMode="auto">
          <a:xfrm>
            <a:off x="3671888" y="5138738"/>
            <a:ext cx="1560512" cy="361950"/>
          </a:xfrm>
          <a:prstGeom prst="rect">
            <a:avLst/>
          </a:prstGeom>
          <a:solidFill>
            <a:srgbClr val="FFFF99"/>
          </a:solidFill>
          <a:ln w="254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SETTLEMENT</a:t>
            </a:r>
          </a:p>
        </p:txBody>
      </p:sp>
      <p:sp>
        <p:nvSpPr>
          <p:cNvPr id="167977" name="Text Box 41"/>
          <p:cNvSpPr txBox="1">
            <a:spLocks noChangeArrowheads="1"/>
          </p:cNvSpPr>
          <p:nvPr/>
        </p:nvSpPr>
        <p:spPr bwMode="auto">
          <a:xfrm>
            <a:off x="3670300" y="5700713"/>
            <a:ext cx="1698625" cy="374650"/>
          </a:xfrm>
          <a:prstGeom prst="rect">
            <a:avLst/>
          </a:prstGeom>
          <a:solidFill>
            <a:srgbClr val="FFFF99"/>
          </a:solidFill>
          <a:ln w="381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RESTORATION</a:t>
            </a:r>
          </a:p>
        </p:txBody>
      </p:sp>
      <p:grpSp>
        <p:nvGrpSpPr>
          <p:cNvPr id="167978" name="Group 42"/>
          <p:cNvGrpSpPr>
            <a:grpSpLocks/>
          </p:cNvGrpSpPr>
          <p:nvPr/>
        </p:nvGrpSpPr>
        <p:grpSpPr bwMode="auto">
          <a:xfrm>
            <a:off x="3413125" y="3028950"/>
            <a:ext cx="173038" cy="528638"/>
            <a:chOff x="592" y="1454"/>
            <a:chExt cx="164" cy="448"/>
          </a:xfrm>
        </p:grpSpPr>
        <p:sp>
          <p:nvSpPr>
            <p:cNvPr id="167979" name="Line 43"/>
            <p:cNvSpPr>
              <a:spLocks noChangeShapeType="1"/>
            </p:cNvSpPr>
            <p:nvPr/>
          </p:nvSpPr>
          <p:spPr bwMode="auto">
            <a:xfrm flipH="1">
              <a:off x="592" y="1463"/>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980" name="Line 44"/>
            <p:cNvSpPr>
              <a:spLocks noChangeShapeType="1"/>
            </p:cNvSpPr>
            <p:nvPr/>
          </p:nvSpPr>
          <p:spPr bwMode="auto">
            <a:xfrm>
              <a:off x="594" y="1454"/>
              <a:ext cx="0" cy="448"/>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981" name="Line 45"/>
            <p:cNvSpPr>
              <a:spLocks noChangeShapeType="1"/>
            </p:cNvSpPr>
            <p:nvPr/>
          </p:nvSpPr>
          <p:spPr bwMode="auto">
            <a:xfrm>
              <a:off x="592" y="1892"/>
              <a:ext cx="164" cy="2"/>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7982" name="Group 46"/>
          <p:cNvGrpSpPr>
            <a:grpSpLocks/>
          </p:cNvGrpSpPr>
          <p:nvPr/>
        </p:nvGrpSpPr>
        <p:grpSpPr bwMode="auto">
          <a:xfrm>
            <a:off x="3409950" y="3624263"/>
            <a:ext cx="173038" cy="838200"/>
            <a:chOff x="589" y="1958"/>
            <a:chExt cx="164" cy="709"/>
          </a:xfrm>
        </p:grpSpPr>
        <p:sp>
          <p:nvSpPr>
            <p:cNvPr id="167983" name="Line 47"/>
            <p:cNvSpPr>
              <a:spLocks noChangeShapeType="1"/>
            </p:cNvSpPr>
            <p:nvPr/>
          </p:nvSpPr>
          <p:spPr bwMode="auto">
            <a:xfrm flipH="1">
              <a:off x="589" y="1966"/>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984" name="Line 48"/>
            <p:cNvSpPr>
              <a:spLocks noChangeShapeType="1"/>
            </p:cNvSpPr>
            <p:nvPr/>
          </p:nvSpPr>
          <p:spPr bwMode="auto">
            <a:xfrm>
              <a:off x="591" y="1958"/>
              <a:ext cx="0" cy="709"/>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985" name="Line 49"/>
            <p:cNvSpPr>
              <a:spLocks noChangeShapeType="1"/>
            </p:cNvSpPr>
            <p:nvPr/>
          </p:nvSpPr>
          <p:spPr bwMode="auto">
            <a:xfrm>
              <a:off x="589" y="2655"/>
              <a:ext cx="164" cy="4"/>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7986" name="Group 50"/>
          <p:cNvGrpSpPr>
            <a:grpSpLocks/>
          </p:cNvGrpSpPr>
          <p:nvPr/>
        </p:nvGrpSpPr>
        <p:grpSpPr bwMode="auto">
          <a:xfrm>
            <a:off x="3406775" y="4514850"/>
            <a:ext cx="173038" cy="727075"/>
            <a:chOff x="586" y="2711"/>
            <a:chExt cx="164" cy="616"/>
          </a:xfrm>
        </p:grpSpPr>
        <p:sp>
          <p:nvSpPr>
            <p:cNvPr id="167987" name="Line 51"/>
            <p:cNvSpPr>
              <a:spLocks noChangeShapeType="1"/>
            </p:cNvSpPr>
            <p:nvPr/>
          </p:nvSpPr>
          <p:spPr bwMode="auto">
            <a:xfrm flipH="1">
              <a:off x="586" y="2720"/>
              <a:ext cx="125" cy="1"/>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988" name="Line 52"/>
            <p:cNvSpPr>
              <a:spLocks noChangeShapeType="1"/>
            </p:cNvSpPr>
            <p:nvPr/>
          </p:nvSpPr>
          <p:spPr bwMode="auto">
            <a:xfrm>
              <a:off x="588" y="2711"/>
              <a:ext cx="0" cy="616"/>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989" name="Line 53"/>
            <p:cNvSpPr>
              <a:spLocks noChangeShapeType="1"/>
            </p:cNvSpPr>
            <p:nvPr/>
          </p:nvSpPr>
          <p:spPr bwMode="auto">
            <a:xfrm>
              <a:off x="586" y="3318"/>
              <a:ext cx="164" cy="3"/>
            </a:xfrm>
            <a:prstGeom prst="line">
              <a:avLst/>
            </a:prstGeom>
            <a:noFill/>
            <a:ln w="31750">
              <a:solidFill>
                <a:srgbClr val="969696"/>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7990" name="Group 54"/>
          <p:cNvGrpSpPr>
            <a:grpSpLocks/>
          </p:cNvGrpSpPr>
          <p:nvPr/>
        </p:nvGrpSpPr>
        <p:grpSpPr bwMode="auto">
          <a:xfrm>
            <a:off x="3397250" y="5297488"/>
            <a:ext cx="174625" cy="519112"/>
            <a:chOff x="577" y="3374"/>
            <a:chExt cx="164" cy="439"/>
          </a:xfrm>
        </p:grpSpPr>
        <p:sp>
          <p:nvSpPr>
            <p:cNvPr id="167991" name="Line 55"/>
            <p:cNvSpPr>
              <a:spLocks noChangeShapeType="1"/>
            </p:cNvSpPr>
            <p:nvPr/>
          </p:nvSpPr>
          <p:spPr bwMode="auto">
            <a:xfrm flipH="1">
              <a:off x="577" y="3383"/>
              <a:ext cx="125" cy="1"/>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992" name="Line 56"/>
            <p:cNvSpPr>
              <a:spLocks noChangeShapeType="1"/>
            </p:cNvSpPr>
            <p:nvPr/>
          </p:nvSpPr>
          <p:spPr bwMode="auto">
            <a:xfrm>
              <a:off x="579" y="3374"/>
              <a:ext cx="0" cy="439"/>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993" name="Line 57"/>
            <p:cNvSpPr>
              <a:spLocks noChangeShapeType="1"/>
            </p:cNvSpPr>
            <p:nvPr/>
          </p:nvSpPr>
          <p:spPr bwMode="auto">
            <a:xfrm>
              <a:off x="577" y="3803"/>
              <a:ext cx="164" cy="2"/>
            </a:xfrm>
            <a:prstGeom prst="line">
              <a:avLst/>
            </a:prstGeom>
            <a:noFill/>
            <a:ln w="31750">
              <a:solidFill>
                <a:schemeClr val="bg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704850"/>
            <a:ext cx="8229600" cy="1143000"/>
          </a:xfrm>
        </p:spPr>
        <p:txBody>
          <a:bodyPr/>
          <a:lstStyle/>
          <a:p>
            <a:r>
              <a:rPr lang="en-US" sz="4000"/>
              <a:t>Data Collection and Injury Determination</a:t>
            </a:r>
          </a:p>
        </p:txBody>
      </p:sp>
      <p:sp>
        <p:nvSpPr>
          <p:cNvPr id="97283" name="Rectangle 3"/>
          <p:cNvSpPr>
            <a:spLocks noGrp="1" noChangeArrowheads="1"/>
          </p:cNvSpPr>
          <p:nvPr>
            <p:ph type="body" idx="1"/>
          </p:nvPr>
        </p:nvSpPr>
        <p:spPr>
          <a:xfrm>
            <a:off x="542925" y="2332038"/>
            <a:ext cx="5400675" cy="4525962"/>
          </a:xfrm>
        </p:spPr>
        <p:txBody>
          <a:bodyPr/>
          <a:lstStyle/>
          <a:p>
            <a:r>
              <a:rPr lang="en-US"/>
              <a:t>Central Questions</a:t>
            </a:r>
          </a:p>
          <a:p>
            <a:pPr lvl="1"/>
            <a:r>
              <a:rPr lang="en-US"/>
              <a:t>What was injured? </a:t>
            </a:r>
          </a:p>
          <a:p>
            <a:pPr lvl="1"/>
            <a:r>
              <a:rPr lang="en-US"/>
              <a:t>How much? (# animals, # of acres)</a:t>
            </a:r>
          </a:p>
          <a:p>
            <a:pPr lvl="1"/>
            <a:r>
              <a:rPr lang="en-US"/>
              <a:t>How badly?</a:t>
            </a:r>
          </a:p>
          <a:p>
            <a:pPr lvl="1"/>
            <a:r>
              <a:rPr lang="en-US"/>
              <a:t>For how long? </a:t>
            </a:r>
          </a:p>
          <a:p>
            <a:pPr>
              <a:buFontTx/>
              <a:buNone/>
            </a:pPr>
            <a:endParaRPr lang="en-US"/>
          </a:p>
        </p:txBody>
      </p:sp>
      <p:grpSp>
        <p:nvGrpSpPr>
          <p:cNvPr id="97284" name="Group 4"/>
          <p:cNvGrpSpPr>
            <a:grpSpLocks/>
          </p:cNvGrpSpPr>
          <p:nvPr/>
        </p:nvGrpSpPr>
        <p:grpSpPr bwMode="auto">
          <a:xfrm>
            <a:off x="6594475" y="2333625"/>
            <a:ext cx="2398713" cy="3741738"/>
            <a:chOff x="3923" y="1199"/>
            <a:chExt cx="1511" cy="2357"/>
          </a:xfrm>
        </p:grpSpPr>
        <p:sp>
          <p:nvSpPr>
            <p:cNvPr id="97285" name="Text Box 5"/>
            <p:cNvSpPr txBox="1">
              <a:spLocks noChangeArrowheads="1"/>
            </p:cNvSpPr>
            <p:nvPr/>
          </p:nvSpPr>
          <p:spPr bwMode="auto">
            <a:xfrm>
              <a:off x="4080" y="1199"/>
              <a:ext cx="509" cy="236"/>
            </a:xfrm>
            <a:prstGeom prst="rect">
              <a:avLst/>
            </a:prstGeom>
            <a:solidFill>
              <a:srgbClr val="FFFF99"/>
            </a:solidFill>
            <a:ln w="381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chemeClr val="bg2"/>
                  </a:solidFill>
                </a:rPr>
                <a:t>SPILL</a:t>
              </a:r>
            </a:p>
          </p:txBody>
        </p:sp>
        <p:sp>
          <p:nvSpPr>
            <p:cNvPr id="97286" name="Text Box 6"/>
            <p:cNvSpPr txBox="1">
              <a:spLocks noChangeArrowheads="1"/>
            </p:cNvSpPr>
            <p:nvPr/>
          </p:nvSpPr>
          <p:spPr bwMode="auto">
            <a:xfrm>
              <a:off x="4081" y="1574"/>
              <a:ext cx="1353" cy="228"/>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DATA COLLECTION</a:t>
              </a:r>
            </a:p>
          </p:txBody>
        </p:sp>
        <p:sp>
          <p:nvSpPr>
            <p:cNvPr id="97287" name="Text Box 7"/>
            <p:cNvSpPr txBox="1">
              <a:spLocks noChangeArrowheads="1"/>
            </p:cNvSpPr>
            <p:nvPr/>
          </p:nvSpPr>
          <p:spPr bwMode="auto">
            <a:xfrm>
              <a:off x="4078" y="1865"/>
              <a:ext cx="1226" cy="382"/>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INJURY</a:t>
              </a:r>
            </a:p>
            <a:p>
              <a:r>
                <a:rPr lang="en-US" b="1"/>
                <a:t>QUANTIFICATION</a:t>
              </a:r>
            </a:p>
          </p:txBody>
        </p:sp>
        <p:sp>
          <p:nvSpPr>
            <p:cNvPr id="97288" name="Text Box 8"/>
            <p:cNvSpPr txBox="1">
              <a:spLocks noChangeArrowheads="1"/>
            </p:cNvSpPr>
            <p:nvPr/>
          </p:nvSpPr>
          <p:spPr bwMode="auto">
            <a:xfrm>
              <a:off x="4085" y="2334"/>
              <a:ext cx="1284" cy="506"/>
            </a:xfrm>
            <a:prstGeom prst="rect">
              <a:avLst/>
            </a:prstGeom>
            <a:solidFill>
              <a:srgbClr val="FFFF99"/>
            </a:solidFill>
            <a:ln w="254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500" b="1">
                  <a:solidFill>
                    <a:schemeClr val="bg2"/>
                  </a:solidFill>
                </a:rPr>
                <a:t>RESTORATION</a:t>
              </a:r>
            </a:p>
            <a:p>
              <a:r>
                <a:rPr lang="en-US" sz="1500" b="1">
                  <a:solidFill>
                    <a:schemeClr val="bg2"/>
                  </a:solidFill>
                </a:rPr>
                <a:t>SCALING/DAMAGE</a:t>
              </a:r>
            </a:p>
            <a:p>
              <a:r>
                <a:rPr lang="en-US" sz="1500" b="1">
                  <a:solidFill>
                    <a:schemeClr val="bg2"/>
                  </a:solidFill>
                </a:rPr>
                <a:t>QUANTIFICATION</a:t>
              </a:r>
            </a:p>
          </p:txBody>
        </p:sp>
        <p:grpSp>
          <p:nvGrpSpPr>
            <p:cNvPr id="97289" name="Group 9"/>
            <p:cNvGrpSpPr>
              <a:grpSpLocks/>
            </p:cNvGrpSpPr>
            <p:nvPr/>
          </p:nvGrpSpPr>
          <p:grpSpPr bwMode="auto">
            <a:xfrm>
              <a:off x="3941" y="1315"/>
              <a:ext cx="107" cy="271"/>
              <a:chOff x="598" y="1013"/>
              <a:chExt cx="164" cy="412"/>
            </a:xfrm>
          </p:grpSpPr>
          <p:sp>
            <p:nvSpPr>
              <p:cNvPr id="97290" name="Line 10"/>
              <p:cNvSpPr>
                <a:spLocks noChangeShapeType="1"/>
              </p:cNvSpPr>
              <p:nvPr/>
            </p:nvSpPr>
            <p:spPr bwMode="auto">
              <a:xfrm flipH="1">
                <a:off x="598" y="1021"/>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1" name="Line 11"/>
              <p:cNvSpPr>
                <a:spLocks noChangeShapeType="1"/>
              </p:cNvSpPr>
              <p:nvPr/>
            </p:nvSpPr>
            <p:spPr bwMode="auto">
              <a:xfrm>
                <a:off x="600" y="1013"/>
                <a:ext cx="0" cy="412"/>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2" name="Line 12"/>
              <p:cNvSpPr>
                <a:spLocks noChangeShapeType="1"/>
              </p:cNvSpPr>
              <p:nvPr/>
            </p:nvSpPr>
            <p:spPr bwMode="auto">
              <a:xfrm>
                <a:off x="598" y="1413"/>
                <a:ext cx="164" cy="2"/>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7293" name="Text Box 13"/>
            <p:cNvSpPr txBox="1">
              <a:spLocks noChangeArrowheads="1"/>
            </p:cNvSpPr>
            <p:nvPr/>
          </p:nvSpPr>
          <p:spPr bwMode="auto">
            <a:xfrm>
              <a:off x="4094" y="2966"/>
              <a:ext cx="983" cy="228"/>
            </a:xfrm>
            <a:prstGeom prst="rect">
              <a:avLst/>
            </a:prstGeom>
            <a:solidFill>
              <a:srgbClr val="FFFF99"/>
            </a:solidFill>
            <a:ln w="254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SETTLEMENT</a:t>
              </a:r>
            </a:p>
          </p:txBody>
        </p:sp>
        <p:sp>
          <p:nvSpPr>
            <p:cNvPr id="97294" name="Text Box 14"/>
            <p:cNvSpPr txBox="1">
              <a:spLocks noChangeArrowheads="1"/>
            </p:cNvSpPr>
            <p:nvPr/>
          </p:nvSpPr>
          <p:spPr bwMode="auto">
            <a:xfrm>
              <a:off x="4093" y="3320"/>
              <a:ext cx="1070" cy="236"/>
            </a:xfrm>
            <a:prstGeom prst="rect">
              <a:avLst/>
            </a:prstGeom>
            <a:solidFill>
              <a:srgbClr val="FFFF99"/>
            </a:solidFill>
            <a:ln w="381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RESTORATION</a:t>
              </a:r>
            </a:p>
          </p:txBody>
        </p:sp>
        <p:grpSp>
          <p:nvGrpSpPr>
            <p:cNvPr id="97295" name="Group 15"/>
            <p:cNvGrpSpPr>
              <a:grpSpLocks/>
            </p:cNvGrpSpPr>
            <p:nvPr/>
          </p:nvGrpSpPr>
          <p:grpSpPr bwMode="auto">
            <a:xfrm>
              <a:off x="3933" y="1637"/>
              <a:ext cx="107" cy="333"/>
              <a:chOff x="592" y="1454"/>
              <a:chExt cx="164" cy="448"/>
            </a:xfrm>
          </p:grpSpPr>
          <p:sp>
            <p:nvSpPr>
              <p:cNvPr id="97296" name="Line 16"/>
              <p:cNvSpPr>
                <a:spLocks noChangeShapeType="1"/>
              </p:cNvSpPr>
              <p:nvPr/>
            </p:nvSpPr>
            <p:spPr bwMode="auto">
              <a:xfrm flipH="1">
                <a:off x="592" y="1463"/>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7" name="Line 17"/>
              <p:cNvSpPr>
                <a:spLocks noChangeShapeType="1"/>
              </p:cNvSpPr>
              <p:nvPr/>
            </p:nvSpPr>
            <p:spPr bwMode="auto">
              <a:xfrm>
                <a:off x="594" y="1454"/>
                <a:ext cx="0" cy="448"/>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8" name="Line 18"/>
              <p:cNvSpPr>
                <a:spLocks noChangeShapeType="1"/>
              </p:cNvSpPr>
              <p:nvPr/>
            </p:nvSpPr>
            <p:spPr bwMode="auto">
              <a:xfrm>
                <a:off x="592" y="1892"/>
                <a:ext cx="164" cy="2"/>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7299" name="Group 19"/>
            <p:cNvGrpSpPr>
              <a:grpSpLocks/>
            </p:cNvGrpSpPr>
            <p:nvPr/>
          </p:nvGrpSpPr>
          <p:grpSpPr bwMode="auto">
            <a:xfrm>
              <a:off x="3931" y="2012"/>
              <a:ext cx="107" cy="528"/>
              <a:chOff x="589" y="1958"/>
              <a:chExt cx="164" cy="709"/>
            </a:xfrm>
          </p:grpSpPr>
          <p:sp>
            <p:nvSpPr>
              <p:cNvPr id="97300" name="Line 20"/>
              <p:cNvSpPr>
                <a:spLocks noChangeShapeType="1"/>
              </p:cNvSpPr>
              <p:nvPr/>
            </p:nvSpPr>
            <p:spPr bwMode="auto">
              <a:xfrm flipH="1">
                <a:off x="589" y="1966"/>
                <a:ext cx="125" cy="1"/>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01" name="Line 21"/>
              <p:cNvSpPr>
                <a:spLocks noChangeShapeType="1"/>
              </p:cNvSpPr>
              <p:nvPr/>
            </p:nvSpPr>
            <p:spPr bwMode="auto">
              <a:xfrm>
                <a:off x="591" y="1958"/>
                <a:ext cx="0" cy="709"/>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02" name="Line 22"/>
              <p:cNvSpPr>
                <a:spLocks noChangeShapeType="1"/>
              </p:cNvSpPr>
              <p:nvPr/>
            </p:nvSpPr>
            <p:spPr bwMode="auto">
              <a:xfrm>
                <a:off x="589" y="2655"/>
                <a:ext cx="164" cy="4"/>
              </a:xfrm>
              <a:prstGeom prst="line">
                <a:avLst/>
              </a:prstGeom>
              <a:noFill/>
              <a:ln w="31750">
                <a:solidFill>
                  <a:srgbClr val="969696"/>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7303" name="Group 23"/>
            <p:cNvGrpSpPr>
              <a:grpSpLocks/>
            </p:cNvGrpSpPr>
            <p:nvPr/>
          </p:nvGrpSpPr>
          <p:grpSpPr bwMode="auto">
            <a:xfrm>
              <a:off x="3929" y="2573"/>
              <a:ext cx="107" cy="458"/>
              <a:chOff x="586" y="2711"/>
              <a:chExt cx="164" cy="616"/>
            </a:xfrm>
          </p:grpSpPr>
          <p:sp>
            <p:nvSpPr>
              <p:cNvPr id="97304" name="Line 24"/>
              <p:cNvSpPr>
                <a:spLocks noChangeShapeType="1"/>
              </p:cNvSpPr>
              <p:nvPr/>
            </p:nvSpPr>
            <p:spPr bwMode="auto">
              <a:xfrm flipH="1">
                <a:off x="586" y="2720"/>
                <a:ext cx="125" cy="1"/>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05" name="Line 25"/>
              <p:cNvSpPr>
                <a:spLocks noChangeShapeType="1"/>
              </p:cNvSpPr>
              <p:nvPr/>
            </p:nvSpPr>
            <p:spPr bwMode="auto">
              <a:xfrm>
                <a:off x="588" y="2711"/>
                <a:ext cx="0" cy="616"/>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06" name="Line 26"/>
              <p:cNvSpPr>
                <a:spLocks noChangeShapeType="1"/>
              </p:cNvSpPr>
              <p:nvPr/>
            </p:nvSpPr>
            <p:spPr bwMode="auto">
              <a:xfrm>
                <a:off x="586" y="3318"/>
                <a:ext cx="164" cy="3"/>
              </a:xfrm>
              <a:prstGeom prst="line">
                <a:avLst/>
              </a:prstGeom>
              <a:noFill/>
              <a:ln w="31750">
                <a:solidFill>
                  <a:srgbClr val="969696"/>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7307" name="Group 27"/>
            <p:cNvGrpSpPr>
              <a:grpSpLocks/>
            </p:cNvGrpSpPr>
            <p:nvPr/>
          </p:nvGrpSpPr>
          <p:grpSpPr bwMode="auto">
            <a:xfrm>
              <a:off x="3923" y="3066"/>
              <a:ext cx="108" cy="327"/>
              <a:chOff x="577" y="3374"/>
              <a:chExt cx="164" cy="439"/>
            </a:xfrm>
          </p:grpSpPr>
          <p:sp>
            <p:nvSpPr>
              <p:cNvPr id="97308" name="Line 28"/>
              <p:cNvSpPr>
                <a:spLocks noChangeShapeType="1"/>
              </p:cNvSpPr>
              <p:nvPr/>
            </p:nvSpPr>
            <p:spPr bwMode="auto">
              <a:xfrm flipH="1">
                <a:off x="577" y="3383"/>
                <a:ext cx="125" cy="1"/>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09" name="Line 29"/>
              <p:cNvSpPr>
                <a:spLocks noChangeShapeType="1"/>
              </p:cNvSpPr>
              <p:nvPr/>
            </p:nvSpPr>
            <p:spPr bwMode="auto">
              <a:xfrm>
                <a:off x="579" y="3374"/>
                <a:ext cx="0" cy="439"/>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0" name="Line 30"/>
              <p:cNvSpPr>
                <a:spLocks noChangeShapeType="1"/>
              </p:cNvSpPr>
              <p:nvPr/>
            </p:nvSpPr>
            <p:spPr bwMode="auto">
              <a:xfrm>
                <a:off x="577" y="3803"/>
                <a:ext cx="164" cy="2"/>
              </a:xfrm>
              <a:prstGeom prst="line">
                <a:avLst/>
              </a:prstGeom>
              <a:noFill/>
              <a:ln w="31750">
                <a:solidFill>
                  <a:schemeClr val="bg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97311" name="Group 31"/>
          <p:cNvGrpSpPr>
            <a:grpSpLocks/>
          </p:cNvGrpSpPr>
          <p:nvPr/>
        </p:nvGrpSpPr>
        <p:grpSpPr bwMode="auto">
          <a:xfrm>
            <a:off x="3397250" y="2333625"/>
            <a:ext cx="2401888" cy="3741738"/>
            <a:chOff x="3923" y="1199"/>
            <a:chExt cx="1492" cy="2357"/>
          </a:xfrm>
        </p:grpSpPr>
        <p:sp>
          <p:nvSpPr>
            <p:cNvPr id="97312" name="Text Box 32"/>
            <p:cNvSpPr txBox="1">
              <a:spLocks noChangeArrowheads="1"/>
            </p:cNvSpPr>
            <p:nvPr/>
          </p:nvSpPr>
          <p:spPr bwMode="auto">
            <a:xfrm>
              <a:off x="4080" y="1199"/>
              <a:ext cx="509" cy="236"/>
            </a:xfrm>
            <a:prstGeom prst="rect">
              <a:avLst/>
            </a:prstGeom>
            <a:solidFill>
              <a:srgbClr val="FFFF99"/>
            </a:solidFill>
            <a:ln w="381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chemeClr val="bg2"/>
                  </a:solidFill>
                </a:rPr>
                <a:t>SPILL</a:t>
              </a:r>
            </a:p>
          </p:txBody>
        </p:sp>
        <p:sp>
          <p:nvSpPr>
            <p:cNvPr id="97313" name="Text Box 33"/>
            <p:cNvSpPr txBox="1">
              <a:spLocks noChangeArrowheads="1"/>
            </p:cNvSpPr>
            <p:nvPr/>
          </p:nvSpPr>
          <p:spPr bwMode="auto">
            <a:xfrm>
              <a:off x="4081" y="1574"/>
              <a:ext cx="1334" cy="228"/>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DATA COLLECTION</a:t>
              </a:r>
            </a:p>
          </p:txBody>
        </p:sp>
        <p:sp>
          <p:nvSpPr>
            <p:cNvPr id="97314" name="Text Box 34"/>
            <p:cNvSpPr txBox="1">
              <a:spLocks noChangeArrowheads="1"/>
            </p:cNvSpPr>
            <p:nvPr/>
          </p:nvSpPr>
          <p:spPr bwMode="auto">
            <a:xfrm>
              <a:off x="4078" y="1865"/>
              <a:ext cx="1209" cy="382"/>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INJURY</a:t>
              </a:r>
            </a:p>
            <a:p>
              <a:r>
                <a:rPr lang="en-US" b="1"/>
                <a:t>QUANTIFICATION</a:t>
              </a:r>
            </a:p>
          </p:txBody>
        </p:sp>
        <p:sp>
          <p:nvSpPr>
            <p:cNvPr id="97315" name="Text Box 35"/>
            <p:cNvSpPr txBox="1">
              <a:spLocks noChangeArrowheads="1"/>
            </p:cNvSpPr>
            <p:nvPr/>
          </p:nvSpPr>
          <p:spPr bwMode="auto">
            <a:xfrm>
              <a:off x="4085" y="2334"/>
              <a:ext cx="1284" cy="506"/>
            </a:xfrm>
            <a:prstGeom prst="rect">
              <a:avLst/>
            </a:prstGeom>
            <a:solidFill>
              <a:srgbClr val="FFFF99"/>
            </a:solidFill>
            <a:ln w="254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500" b="1">
                  <a:solidFill>
                    <a:schemeClr val="bg2"/>
                  </a:solidFill>
                </a:rPr>
                <a:t>RESTORATION</a:t>
              </a:r>
            </a:p>
            <a:p>
              <a:r>
                <a:rPr lang="en-US" sz="1500" b="1">
                  <a:solidFill>
                    <a:schemeClr val="bg2"/>
                  </a:solidFill>
                </a:rPr>
                <a:t>SCALING/DAMAGE</a:t>
              </a:r>
            </a:p>
            <a:p>
              <a:r>
                <a:rPr lang="en-US" sz="1500" b="1">
                  <a:solidFill>
                    <a:schemeClr val="bg2"/>
                  </a:solidFill>
                </a:rPr>
                <a:t>QUANTIFICATION</a:t>
              </a:r>
            </a:p>
          </p:txBody>
        </p:sp>
        <p:grpSp>
          <p:nvGrpSpPr>
            <p:cNvPr id="97316" name="Group 36"/>
            <p:cNvGrpSpPr>
              <a:grpSpLocks/>
            </p:cNvGrpSpPr>
            <p:nvPr/>
          </p:nvGrpSpPr>
          <p:grpSpPr bwMode="auto">
            <a:xfrm>
              <a:off x="3941" y="1315"/>
              <a:ext cx="107" cy="271"/>
              <a:chOff x="598" y="1013"/>
              <a:chExt cx="164" cy="412"/>
            </a:xfrm>
          </p:grpSpPr>
          <p:sp>
            <p:nvSpPr>
              <p:cNvPr id="97317" name="Line 37"/>
              <p:cNvSpPr>
                <a:spLocks noChangeShapeType="1"/>
              </p:cNvSpPr>
              <p:nvPr/>
            </p:nvSpPr>
            <p:spPr bwMode="auto">
              <a:xfrm flipH="1">
                <a:off x="598" y="1021"/>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8" name="Line 38"/>
              <p:cNvSpPr>
                <a:spLocks noChangeShapeType="1"/>
              </p:cNvSpPr>
              <p:nvPr/>
            </p:nvSpPr>
            <p:spPr bwMode="auto">
              <a:xfrm>
                <a:off x="600" y="1013"/>
                <a:ext cx="0" cy="412"/>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9" name="Line 39"/>
              <p:cNvSpPr>
                <a:spLocks noChangeShapeType="1"/>
              </p:cNvSpPr>
              <p:nvPr/>
            </p:nvSpPr>
            <p:spPr bwMode="auto">
              <a:xfrm>
                <a:off x="598" y="1413"/>
                <a:ext cx="164" cy="2"/>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7320" name="Text Box 40"/>
            <p:cNvSpPr txBox="1">
              <a:spLocks noChangeArrowheads="1"/>
            </p:cNvSpPr>
            <p:nvPr/>
          </p:nvSpPr>
          <p:spPr bwMode="auto">
            <a:xfrm>
              <a:off x="4094" y="2966"/>
              <a:ext cx="969" cy="228"/>
            </a:xfrm>
            <a:prstGeom prst="rect">
              <a:avLst/>
            </a:prstGeom>
            <a:solidFill>
              <a:srgbClr val="FFFF99"/>
            </a:solidFill>
            <a:ln w="254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SETTLEMENT</a:t>
              </a:r>
            </a:p>
          </p:txBody>
        </p:sp>
        <p:sp>
          <p:nvSpPr>
            <p:cNvPr id="97321" name="Text Box 41"/>
            <p:cNvSpPr txBox="1">
              <a:spLocks noChangeArrowheads="1"/>
            </p:cNvSpPr>
            <p:nvPr/>
          </p:nvSpPr>
          <p:spPr bwMode="auto">
            <a:xfrm>
              <a:off x="4093" y="3320"/>
              <a:ext cx="1055" cy="236"/>
            </a:xfrm>
            <a:prstGeom prst="rect">
              <a:avLst/>
            </a:prstGeom>
            <a:solidFill>
              <a:srgbClr val="FFFF99"/>
            </a:solidFill>
            <a:ln w="381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RESTORATION</a:t>
              </a:r>
            </a:p>
          </p:txBody>
        </p:sp>
        <p:grpSp>
          <p:nvGrpSpPr>
            <p:cNvPr id="97322" name="Group 42"/>
            <p:cNvGrpSpPr>
              <a:grpSpLocks/>
            </p:cNvGrpSpPr>
            <p:nvPr/>
          </p:nvGrpSpPr>
          <p:grpSpPr bwMode="auto">
            <a:xfrm>
              <a:off x="3933" y="1637"/>
              <a:ext cx="107" cy="333"/>
              <a:chOff x="592" y="1454"/>
              <a:chExt cx="164" cy="448"/>
            </a:xfrm>
          </p:grpSpPr>
          <p:sp>
            <p:nvSpPr>
              <p:cNvPr id="97323" name="Line 43"/>
              <p:cNvSpPr>
                <a:spLocks noChangeShapeType="1"/>
              </p:cNvSpPr>
              <p:nvPr/>
            </p:nvSpPr>
            <p:spPr bwMode="auto">
              <a:xfrm flipH="1">
                <a:off x="592" y="1463"/>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4" name="Line 44"/>
              <p:cNvSpPr>
                <a:spLocks noChangeShapeType="1"/>
              </p:cNvSpPr>
              <p:nvPr/>
            </p:nvSpPr>
            <p:spPr bwMode="auto">
              <a:xfrm>
                <a:off x="594" y="1454"/>
                <a:ext cx="0" cy="448"/>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5" name="Line 45"/>
              <p:cNvSpPr>
                <a:spLocks noChangeShapeType="1"/>
              </p:cNvSpPr>
              <p:nvPr/>
            </p:nvSpPr>
            <p:spPr bwMode="auto">
              <a:xfrm>
                <a:off x="592" y="1892"/>
                <a:ext cx="164" cy="2"/>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7326" name="Group 46"/>
            <p:cNvGrpSpPr>
              <a:grpSpLocks/>
            </p:cNvGrpSpPr>
            <p:nvPr/>
          </p:nvGrpSpPr>
          <p:grpSpPr bwMode="auto">
            <a:xfrm>
              <a:off x="3931" y="2012"/>
              <a:ext cx="107" cy="528"/>
              <a:chOff x="589" y="1958"/>
              <a:chExt cx="164" cy="709"/>
            </a:xfrm>
          </p:grpSpPr>
          <p:sp>
            <p:nvSpPr>
              <p:cNvPr id="97327" name="Line 47"/>
              <p:cNvSpPr>
                <a:spLocks noChangeShapeType="1"/>
              </p:cNvSpPr>
              <p:nvPr/>
            </p:nvSpPr>
            <p:spPr bwMode="auto">
              <a:xfrm flipH="1">
                <a:off x="589" y="1966"/>
                <a:ext cx="125" cy="1"/>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8" name="Line 48"/>
              <p:cNvSpPr>
                <a:spLocks noChangeShapeType="1"/>
              </p:cNvSpPr>
              <p:nvPr/>
            </p:nvSpPr>
            <p:spPr bwMode="auto">
              <a:xfrm>
                <a:off x="591" y="1958"/>
                <a:ext cx="0" cy="709"/>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9" name="Line 49"/>
              <p:cNvSpPr>
                <a:spLocks noChangeShapeType="1"/>
              </p:cNvSpPr>
              <p:nvPr/>
            </p:nvSpPr>
            <p:spPr bwMode="auto">
              <a:xfrm>
                <a:off x="589" y="2655"/>
                <a:ext cx="164" cy="4"/>
              </a:xfrm>
              <a:prstGeom prst="line">
                <a:avLst/>
              </a:prstGeom>
              <a:noFill/>
              <a:ln w="31750">
                <a:solidFill>
                  <a:srgbClr val="969696"/>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7330" name="Group 50"/>
            <p:cNvGrpSpPr>
              <a:grpSpLocks/>
            </p:cNvGrpSpPr>
            <p:nvPr/>
          </p:nvGrpSpPr>
          <p:grpSpPr bwMode="auto">
            <a:xfrm>
              <a:off x="3929" y="2573"/>
              <a:ext cx="107" cy="458"/>
              <a:chOff x="586" y="2711"/>
              <a:chExt cx="164" cy="616"/>
            </a:xfrm>
          </p:grpSpPr>
          <p:sp>
            <p:nvSpPr>
              <p:cNvPr id="97331" name="Line 51"/>
              <p:cNvSpPr>
                <a:spLocks noChangeShapeType="1"/>
              </p:cNvSpPr>
              <p:nvPr/>
            </p:nvSpPr>
            <p:spPr bwMode="auto">
              <a:xfrm flipH="1">
                <a:off x="586" y="2720"/>
                <a:ext cx="125" cy="1"/>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2" name="Line 52"/>
              <p:cNvSpPr>
                <a:spLocks noChangeShapeType="1"/>
              </p:cNvSpPr>
              <p:nvPr/>
            </p:nvSpPr>
            <p:spPr bwMode="auto">
              <a:xfrm>
                <a:off x="588" y="2711"/>
                <a:ext cx="0" cy="616"/>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3" name="Line 53"/>
              <p:cNvSpPr>
                <a:spLocks noChangeShapeType="1"/>
              </p:cNvSpPr>
              <p:nvPr/>
            </p:nvSpPr>
            <p:spPr bwMode="auto">
              <a:xfrm>
                <a:off x="586" y="3318"/>
                <a:ext cx="164" cy="3"/>
              </a:xfrm>
              <a:prstGeom prst="line">
                <a:avLst/>
              </a:prstGeom>
              <a:noFill/>
              <a:ln w="31750">
                <a:solidFill>
                  <a:srgbClr val="969696"/>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7334" name="Group 54"/>
            <p:cNvGrpSpPr>
              <a:grpSpLocks/>
            </p:cNvGrpSpPr>
            <p:nvPr/>
          </p:nvGrpSpPr>
          <p:grpSpPr bwMode="auto">
            <a:xfrm>
              <a:off x="3923" y="3066"/>
              <a:ext cx="108" cy="327"/>
              <a:chOff x="577" y="3374"/>
              <a:chExt cx="164" cy="439"/>
            </a:xfrm>
          </p:grpSpPr>
          <p:sp>
            <p:nvSpPr>
              <p:cNvPr id="97335" name="Line 55"/>
              <p:cNvSpPr>
                <a:spLocks noChangeShapeType="1"/>
              </p:cNvSpPr>
              <p:nvPr/>
            </p:nvSpPr>
            <p:spPr bwMode="auto">
              <a:xfrm flipH="1">
                <a:off x="577" y="3383"/>
                <a:ext cx="125" cy="1"/>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6" name="Line 56"/>
              <p:cNvSpPr>
                <a:spLocks noChangeShapeType="1"/>
              </p:cNvSpPr>
              <p:nvPr/>
            </p:nvSpPr>
            <p:spPr bwMode="auto">
              <a:xfrm>
                <a:off x="579" y="3374"/>
                <a:ext cx="0" cy="439"/>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7" name="Line 57"/>
              <p:cNvSpPr>
                <a:spLocks noChangeShapeType="1"/>
              </p:cNvSpPr>
              <p:nvPr/>
            </p:nvSpPr>
            <p:spPr bwMode="auto">
              <a:xfrm>
                <a:off x="577" y="3803"/>
                <a:ext cx="164" cy="2"/>
              </a:xfrm>
              <a:prstGeom prst="line">
                <a:avLst/>
              </a:prstGeom>
              <a:noFill/>
              <a:ln w="31750">
                <a:solidFill>
                  <a:schemeClr val="bg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2.22222E-6 -2.96296E-6 L 0.35 -2.96296E-6 " pathEditMode="relative" rAng="0" ptsTypes="AA">
                                      <p:cBhvr>
                                        <p:cTn id="6" dur="500" fill="hold"/>
                                        <p:tgtEl>
                                          <p:spTgt spid="97311"/>
                                        </p:tgtEl>
                                        <p:attrNameLst>
                                          <p:attrName>ppt_x</p:attrName>
                                          <p:attrName>ppt_y</p:attrName>
                                        </p:attrNameLst>
                                      </p:cBhvr>
                                      <p:rCtr x="17500" y="0"/>
                                    </p:animMotion>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0"/>
                                          </p:stCondLst>
                                        </p:cTn>
                                        <p:tgtEl>
                                          <p:spTgt spid="97284"/>
                                        </p:tgtEl>
                                        <p:attrNameLst>
                                          <p:attrName>style.visibility</p:attrName>
                                        </p:attrNameLst>
                                      </p:cBhvr>
                                      <p:to>
                                        <p:strVal val="visible"/>
                                      </p:to>
                                    </p:set>
                                  </p:childTnLst>
                                </p:cTn>
                              </p:par>
                              <p:par>
                                <p:cTn id="10" presetID="1" presetClass="exit" presetSubtype="0" fill="hold" nodeType="withEffect">
                                  <p:stCondLst>
                                    <p:cond delay="0"/>
                                  </p:stCondLst>
                                  <p:childTnLst>
                                    <p:set>
                                      <p:cBhvr>
                                        <p:cTn id="11" dur="1" fill="hold">
                                          <p:stCondLst>
                                            <p:cond delay="0"/>
                                          </p:stCondLst>
                                        </p:cTn>
                                        <p:tgtEl>
                                          <p:spTgt spid="97311"/>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97283">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7283">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7283">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7283">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72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a:t>Goals</a:t>
            </a:r>
          </a:p>
        </p:txBody>
      </p:sp>
      <p:sp>
        <p:nvSpPr>
          <p:cNvPr id="147459" name="Rectangle 3"/>
          <p:cNvSpPr>
            <a:spLocks noGrp="1" noChangeArrowheads="1"/>
          </p:cNvSpPr>
          <p:nvPr>
            <p:ph type="body" idx="1"/>
          </p:nvPr>
        </p:nvSpPr>
        <p:spPr/>
        <p:txBody>
          <a:bodyPr/>
          <a:lstStyle/>
          <a:p>
            <a:r>
              <a:rPr lang="en-US"/>
              <a:t>Not… </a:t>
            </a:r>
          </a:p>
          <a:p>
            <a:pPr lvl="1"/>
            <a:r>
              <a:rPr lang="en-US"/>
              <a:t>How to respond to spills </a:t>
            </a:r>
          </a:p>
          <a:p>
            <a:r>
              <a:rPr lang="en-US"/>
              <a:t>Instead…</a:t>
            </a:r>
          </a:p>
          <a:p>
            <a:pPr lvl="1"/>
            <a:r>
              <a:rPr lang="en-US"/>
              <a:t>How Natural Resource Damage Assessment (NRDA) translates spill injuries to restoration projects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74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45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47459">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474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14" name="Rectangle 30"/>
          <p:cNvSpPr>
            <a:spLocks noGrp="1" noChangeArrowheads="1"/>
          </p:cNvSpPr>
          <p:nvPr>
            <p:ph type="body" idx="1"/>
          </p:nvPr>
        </p:nvSpPr>
        <p:spPr>
          <a:xfrm>
            <a:off x="479425" y="2332038"/>
            <a:ext cx="5400675" cy="4525962"/>
          </a:xfrm>
        </p:spPr>
        <p:txBody>
          <a:bodyPr/>
          <a:lstStyle/>
          <a:p>
            <a:r>
              <a:rPr lang="en-US"/>
              <a:t>Data Collection During the Spill</a:t>
            </a:r>
          </a:p>
          <a:p>
            <a:pPr lvl="1"/>
            <a:r>
              <a:rPr lang="en-US"/>
              <a:t>Response Data (e.g., SCAT, wildlife intake)</a:t>
            </a:r>
          </a:p>
          <a:p>
            <a:pPr lvl="1"/>
            <a:r>
              <a:rPr lang="en-US"/>
              <a:t>Investigation Reports</a:t>
            </a:r>
          </a:p>
          <a:p>
            <a:pPr lvl="1"/>
            <a:r>
              <a:rPr lang="en-US"/>
              <a:t>NRDA Sampling, Surveys, Documentation</a:t>
            </a:r>
          </a:p>
        </p:txBody>
      </p:sp>
      <p:grpSp>
        <p:nvGrpSpPr>
          <p:cNvPr id="93242" name="Group 58"/>
          <p:cNvGrpSpPr>
            <a:grpSpLocks/>
          </p:cNvGrpSpPr>
          <p:nvPr/>
        </p:nvGrpSpPr>
        <p:grpSpPr bwMode="auto">
          <a:xfrm>
            <a:off x="6594475" y="2333625"/>
            <a:ext cx="2398713" cy="3741738"/>
            <a:chOff x="3923" y="1199"/>
            <a:chExt cx="1511" cy="2357"/>
          </a:xfrm>
        </p:grpSpPr>
        <p:sp>
          <p:nvSpPr>
            <p:cNvPr id="93243" name="Text Box 59"/>
            <p:cNvSpPr txBox="1">
              <a:spLocks noChangeArrowheads="1"/>
            </p:cNvSpPr>
            <p:nvPr/>
          </p:nvSpPr>
          <p:spPr bwMode="auto">
            <a:xfrm>
              <a:off x="4080" y="1199"/>
              <a:ext cx="509" cy="236"/>
            </a:xfrm>
            <a:prstGeom prst="rect">
              <a:avLst/>
            </a:prstGeom>
            <a:solidFill>
              <a:srgbClr val="FFFF99"/>
            </a:solidFill>
            <a:ln w="381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chemeClr val="bg2"/>
                  </a:solidFill>
                </a:rPr>
                <a:t>SPILL</a:t>
              </a:r>
            </a:p>
          </p:txBody>
        </p:sp>
        <p:sp>
          <p:nvSpPr>
            <p:cNvPr id="93244" name="Text Box 60"/>
            <p:cNvSpPr txBox="1">
              <a:spLocks noChangeArrowheads="1"/>
            </p:cNvSpPr>
            <p:nvPr/>
          </p:nvSpPr>
          <p:spPr bwMode="auto">
            <a:xfrm>
              <a:off x="4081" y="1574"/>
              <a:ext cx="1353" cy="228"/>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DATA COLLECTION</a:t>
              </a:r>
            </a:p>
          </p:txBody>
        </p:sp>
        <p:sp>
          <p:nvSpPr>
            <p:cNvPr id="93245" name="Text Box 61"/>
            <p:cNvSpPr txBox="1">
              <a:spLocks noChangeArrowheads="1"/>
            </p:cNvSpPr>
            <p:nvPr/>
          </p:nvSpPr>
          <p:spPr bwMode="auto">
            <a:xfrm>
              <a:off x="4078" y="1865"/>
              <a:ext cx="1226" cy="382"/>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INJURY</a:t>
              </a:r>
            </a:p>
            <a:p>
              <a:r>
                <a:rPr lang="en-US" b="1"/>
                <a:t>QUANTIFICATION</a:t>
              </a:r>
            </a:p>
          </p:txBody>
        </p:sp>
        <p:sp>
          <p:nvSpPr>
            <p:cNvPr id="93246" name="Text Box 62"/>
            <p:cNvSpPr txBox="1">
              <a:spLocks noChangeArrowheads="1"/>
            </p:cNvSpPr>
            <p:nvPr/>
          </p:nvSpPr>
          <p:spPr bwMode="auto">
            <a:xfrm>
              <a:off x="4085" y="2334"/>
              <a:ext cx="1284" cy="506"/>
            </a:xfrm>
            <a:prstGeom prst="rect">
              <a:avLst/>
            </a:prstGeom>
            <a:solidFill>
              <a:srgbClr val="FFFF99"/>
            </a:solidFill>
            <a:ln w="254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500" b="1">
                  <a:solidFill>
                    <a:schemeClr val="bg2"/>
                  </a:solidFill>
                </a:rPr>
                <a:t>RESTORATION</a:t>
              </a:r>
            </a:p>
            <a:p>
              <a:r>
                <a:rPr lang="en-US" sz="1500" b="1">
                  <a:solidFill>
                    <a:schemeClr val="bg2"/>
                  </a:solidFill>
                </a:rPr>
                <a:t>SCALING/DAMAGE</a:t>
              </a:r>
            </a:p>
            <a:p>
              <a:r>
                <a:rPr lang="en-US" sz="1500" b="1">
                  <a:solidFill>
                    <a:schemeClr val="bg2"/>
                  </a:solidFill>
                </a:rPr>
                <a:t>QUANTIFICATION</a:t>
              </a:r>
            </a:p>
          </p:txBody>
        </p:sp>
        <p:grpSp>
          <p:nvGrpSpPr>
            <p:cNvPr id="93247" name="Group 63"/>
            <p:cNvGrpSpPr>
              <a:grpSpLocks/>
            </p:cNvGrpSpPr>
            <p:nvPr/>
          </p:nvGrpSpPr>
          <p:grpSpPr bwMode="auto">
            <a:xfrm>
              <a:off x="3941" y="1315"/>
              <a:ext cx="107" cy="271"/>
              <a:chOff x="598" y="1013"/>
              <a:chExt cx="164" cy="412"/>
            </a:xfrm>
          </p:grpSpPr>
          <p:sp>
            <p:nvSpPr>
              <p:cNvPr id="93248" name="Line 64"/>
              <p:cNvSpPr>
                <a:spLocks noChangeShapeType="1"/>
              </p:cNvSpPr>
              <p:nvPr/>
            </p:nvSpPr>
            <p:spPr bwMode="auto">
              <a:xfrm flipH="1">
                <a:off x="598" y="1021"/>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49" name="Line 65"/>
              <p:cNvSpPr>
                <a:spLocks noChangeShapeType="1"/>
              </p:cNvSpPr>
              <p:nvPr/>
            </p:nvSpPr>
            <p:spPr bwMode="auto">
              <a:xfrm>
                <a:off x="600" y="1013"/>
                <a:ext cx="0" cy="412"/>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50" name="Line 66"/>
              <p:cNvSpPr>
                <a:spLocks noChangeShapeType="1"/>
              </p:cNvSpPr>
              <p:nvPr/>
            </p:nvSpPr>
            <p:spPr bwMode="auto">
              <a:xfrm>
                <a:off x="598" y="1413"/>
                <a:ext cx="164" cy="2"/>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3251" name="Text Box 67"/>
            <p:cNvSpPr txBox="1">
              <a:spLocks noChangeArrowheads="1"/>
            </p:cNvSpPr>
            <p:nvPr/>
          </p:nvSpPr>
          <p:spPr bwMode="auto">
            <a:xfrm>
              <a:off x="4094" y="2966"/>
              <a:ext cx="983" cy="228"/>
            </a:xfrm>
            <a:prstGeom prst="rect">
              <a:avLst/>
            </a:prstGeom>
            <a:solidFill>
              <a:srgbClr val="FFFF99"/>
            </a:solidFill>
            <a:ln w="254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SETTLEMENT</a:t>
              </a:r>
            </a:p>
          </p:txBody>
        </p:sp>
        <p:sp>
          <p:nvSpPr>
            <p:cNvPr id="93252" name="Text Box 68"/>
            <p:cNvSpPr txBox="1">
              <a:spLocks noChangeArrowheads="1"/>
            </p:cNvSpPr>
            <p:nvPr/>
          </p:nvSpPr>
          <p:spPr bwMode="auto">
            <a:xfrm>
              <a:off x="4093" y="3320"/>
              <a:ext cx="1070" cy="236"/>
            </a:xfrm>
            <a:prstGeom prst="rect">
              <a:avLst/>
            </a:prstGeom>
            <a:solidFill>
              <a:srgbClr val="FFFF99"/>
            </a:solidFill>
            <a:ln w="381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RESTORATION</a:t>
              </a:r>
            </a:p>
          </p:txBody>
        </p:sp>
        <p:grpSp>
          <p:nvGrpSpPr>
            <p:cNvPr id="93253" name="Group 69"/>
            <p:cNvGrpSpPr>
              <a:grpSpLocks/>
            </p:cNvGrpSpPr>
            <p:nvPr/>
          </p:nvGrpSpPr>
          <p:grpSpPr bwMode="auto">
            <a:xfrm>
              <a:off x="3933" y="1637"/>
              <a:ext cx="107" cy="333"/>
              <a:chOff x="592" y="1454"/>
              <a:chExt cx="164" cy="448"/>
            </a:xfrm>
          </p:grpSpPr>
          <p:sp>
            <p:nvSpPr>
              <p:cNvPr id="93254" name="Line 70"/>
              <p:cNvSpPr>
                <a:spLocks noChangeShapeType="1"/>
              </p:cNvSpPr>
              <p:nvPr/>
            </p:nvSpPr>
            <p:spPr bwMode="auto">
              <a:xfrm flipH="1">
                <a:off x="592" y="1463"/>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55" name="Line 71"/>
              <p:cNvSpPr>
                <a:spLocks noChangeShapeType="1"/>
              </p:cNvSpPr>
              <p:nvPr/>
            </p:nvSpPr>
            <p:spPr bwMode="auto">
              <a:xfrm>
                <a:off x="594" y="1454"/>
                <a:ext cx="0" cy="448"/>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56" name="Line 72"/>
              <p:cNvSpPr>
                <a:spLocks noChangeShapeType="1"/>
              </p:cNvSpPr>
              <p:nvPr/>
            </p:nvSpPr>
            <p:spPr bwMode="auto">
              <a:xfrm>
                <a:off x="592" y="1892"/>
                <a:ext cx="164" cy="2"/>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3257" name="Group 73"/>
            <p:cNvGrpSpPr>
              <a:grpSpLocks/>
            </p:cNvGrpSpPr>
            <p:nvPr/>
          </p:nvGrpSpPr>
          <p:grpSpPr bwMode="auto">
            <a:xfrm>
              <a:off x="3931" y="2012"/>
              <a:ext cx="107" cy="528"/>
              <a:chOff x="589" y="1958"/>
              <a:chExt cx="164" cy="709"/>
            </a:xfrm>
          </p:grpSpPr>
          <p:sp>
            <p:nvSpPr>
              <p:cNvPr id="93258" name="Line 74"/>
              <p:cNvSpPr>
                <a:spLocks noChangeShapeType="1"/>
              </p:cNvSpPr>
              <p:nvPr/>
            </p:nvSpPr>
            <p:spPr bwMode="auto">
              <a:xfrm flipH="1">
                <a:off x="589" y="1966"/>
                <a:ext cx="125" cy="1"/>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59" name="Line 75"/>
              <p:cNvSpPr>
                <a:spLocks noChangeShapeType="1"/>
              </p:cNvSpPr>
              <p:nvPr/>
            </p:nvSpPr>
            <p:spPr bwMode="auto">
              <a:xfrm>
                <a:off x="591" y="1958"/>
                <a:ext cx="0" cy="709"/>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60" name="Line 76"/>
              <p:cNvSpPr>
                <a:spLocks noChangeShapeType="1"/>
              </p:cNvSpPr>
              <p:nvPr/>
            </p:nvSpPr>
            <p:spPr bwMode="auto">
              <a:xfrm>
                <a:off x="589" y="2655"/>
                <a:ext cx="164" cy="4"/>
              </a:xfrm>
              <a:prstGeom prst="line">
                <a:avLst/>
              </a:prstGeom>
              <a:noFill/>
              <a:ln w="31750">
                <a:solidFill>
                  <a:srgbClr val="969696"/>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3261" name="Group 77"/>
            <p:cNvGrpSpPr>
              <a:grpSpLocks/>
            </p:cNvGrpSpPr>
            <p:nvPr/>
          </p:nvGrpSpPr>
          <p:grpSpPr bwMode="auto">
            <a:xfrm>
              <a:off x="3929" y="2573"/>
              <a:ext cx="107" cy="458"/>
              <a:chOff x="586" y="2711"/>
              <a:chExt cx="164" cy="616"/>
            </a:xfrm>
          </p:grpSpPr>
          <p:sp>
            <p:nvSpPr>
              <p:cNvPr id="93262" name="Line 78"/>
              <p:cNvSpPr>
                <a:spLocks noChangeShapeType="1"/>
              </p:cNvSpPr>
              <p:nvPr/>
            </p:nvSpPr>
            <p:spPr bwMode="auto">
              <a:xfrm flipH="1">
                <a:off x="586" y="2720"/>
                <a:ext cx="125" cy="1"/>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63" name="Line 79"/>
              <p:cNvSpPr>
                <a:spLocks noChangeShapeType="1"/>
              </p:cNvSpPr>
              <p:nvPr/>
            </p:nvSpPr>
            <p:spPr bwMode="auto">
              <a:xfrm>
                <a:off x="588" y="2711"/>
                <a:ext cx="0" cy="616"/>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64" name="Line 80"/>
              <p:cNvSpPr>
                <a:spLocks noChangeShapeType="1"/>
              </p:cNvSpPr>
              <p:nvPr/>
            </p:nvSpPr>
            <p:spPr bwMode="auto">
              <a:xfrm>
                <a:off x="586" y="3318"/>
                <a:ext cx="164" cy="3"/>
              </a:xfrm>
              <a:prstGeom prst="line">
                <a:avLst/>
              </a:prstGeom>
              <a:noFill/>
              <a:ln w="31750">
                <a:solidFill>
                  <a:srgbClr val="969696"/>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3265" name="Group 81"/>
            <p:cNvGrpSpPr>
              <a:grpSpLocks/>
            </p:cNvGrpSpPr>
            <p:nvPr/>
          </p:nvGrpSpPr>
          <p:grpSpPr bwMode="auto">
            <a:xfrm>
              <a:off x="3923" y="3066"/>
              <a:ext cx="108" cy="327"/>
              <a:chOff x="577" y="3374"/>
              <a:chExt cx="164" cy="439"/>
            </a:xfrm>
          </p:grpSpPr>
          <p:sp>
            <p:nvSpPr>
              <p:cNvPr id="93266" name="Line 82"/>
              <p:cNvSpPr>
                <a:spLocks noChangeShapeType="1"/>
              </p:cNvSpPr>
              <p:nvPr/>
            </p:nvSpPr>
            <p:spPr bwMode="auto">
              <a:xfrm flipH="1">
                <a:off x="577" y="3383"/>
                <a:ext cx="125" cy="1"/>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67" name="Line 83"/>
              <p:cNvSpPr>
                <a:spLocks noChangeShapeType="1"/>
              </p:cNvSpPr>
              <p:nvPr/>
            </p:nvSpPr>
            <p:spPr bwMode="auto">
              <a:xfrm>
                <a:off x="579" y="3374"/>
                <a:ext cx="0" cy="439"/>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68" name="Line 84"/>
              <p:cNvSpPr>
                <a:spLocks noChangeShapeType="1"/>
              </p:cNvSpPr>
              <p:nvPr/>
            </p:nvSpPr>
            <p:spPr bwMode="auto">
              <a:xfrm>
                <a:off x="577" y="3803"/>
                <a:ext cx="164" cy="2"/>
              </a:xfrm>
              <a:prstGeom prst="line">
                <a:avLst/>
              </a:prstGeom>
              <a:noFill/>
              <a:ln w="31750">
                <a:solidFill>
                  <a:schemeClr val="bg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3272" name="Rectangle 88"/>
          <p:cNvSpPr>
            <a:spLocks noGrp="1" noChangeArrowheads="1"/>
          </p:cNvSpPr>
          <p:nvPr>
            <p:ph type="title"/>
          </p:nvPr>
        </p:nvSpPr>
        <p:spPr>
          <a:xfrm>
            <a:off x="457200" y="704850"/>
            <a:ext cx="8229600" cy="1143000"/>
          </a:xfrm>
          <a:noFill/>
          <a:ln/>
        </p:spPr>
        <p:txBody>
          <a:bodyPr/>
          <a:lstStyle/>
          <a:p>
            <a:r>
              <a:rPr lang="en-US" sz="4000"/>
              <a:t>Data Collection and Injury Determination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21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21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2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1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38" name="Rectangle 30"/>
          <p:cNvSpPr>
            <a:spLocks noGrp="1" noChangeArrowheads="1"/>
          </p:cNvSpPr>
          <p:nvPr>
            <p:ph type="body" idx="1"/>
          </p:nvPr>
        </p:nvSpPr>
        <p:spPr>
          <a:xfrm>
            <a:off x="520700" y="2332038"/>
            <a:ext cx="5400675" cy="4525962"/>
          </a:xfrm>
        </p:spPr>
        <p:txBody>
          <a:bodyPr/>
          <a:lstStyle/>
          <a:p>
            <a:r>
              <a:rPr lang="en-US" dirty="0"/>
              <a:t>Later activities: “Putting it all together”</a:t>
            </a:r>
          </a:p>
          <a:p>
            <a:pPr lvl="1"/>
            <a:r>
              <a:rPr lang="en-US" dirty="0"/>
              <a:t>Modeling</a:t>
            </a:r>
          </a:p>
          <a:p>
            <a:pPr lvl="1"/>
            <a:r>
              <a:rPr lang="en-US" dirty="0"/>
              <a:t>Subsequent studies</a:t>
            </a:r>
          </a:p>
        </p:txBody>
      </p:sp>
      <p:grpSp>
        <p:nvGrpSpPr>
          <p:cNvPr id="94266" name="Group 58"/>
          <p:cNvGrpSpPr>
            <a:grpSpLocks/>
          </p:cNvGrpSpPr>
          <p:nvPr/>
        </p:nvGrpSpPr>
        <p:grpSpPr bwMode="auto">
          <a:xfrm>
            <a:off x="6594475" y="2333625"/>
            <a:ext cx="2398713" cy="3741738"/>
            <a:chOff x="3923" y="1199"/>
            <a:chExt cx="1511" cy="2357"/>
          </a:xfrm>
        </p:grpSpPr>
        <p:sp>
          <p:nvSpPr>
            <p:cNvPr id="94267" name="Text Box 59"/>
            <p:cNvSpPr txBox="1">
              <a:spLocks noChangeArrowheads="1"/>
            </p:cNvSpPr>
            <p:nvPr/>
          </p:nvSpPr>
          <p:spPr bwMode="auto">
            <a:xfrm>
              <a:off x="4080" y="1199"/>
              <a:ext cx="509" cy="236"/>
            </a:xfrm>
            <a:prstGeom prst="rect">
              <a:avLst/>
            </a:prstGeom>
            <a:solidFill>
              <a:srgbClr val="FFFF99"/>
            </a:solidFill>
            <a:ln w="381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chemeClr val="bg2"/>
                  </a:solidFill>
                </a:rPr>
                <a:t>SPILL</a:t>
              </a:r>
            </a:p>
          </p:txBody>
        </p:sp>
        <p:sp>
          <p:nvSpPr>
            <p:cNvPr id="94268" name="Text Box 60"/>
            <p:cNvSpPr txBox="1">
              <a:spLocks noChangeArrowheads="1"/>
            </p:cNvSpPr>
            <p:nvPr/>
          </p:nvSpPr>
          <p:spPr bwMode="auto">
            <a:xfrm>
              <a:off x="4081" y="1574"/>
              <a:ext cx="1353" cy="228"/>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DATA COLLECTION</a:t>
              </a:r>
            </a:p>
          </p:txBody>
        </p:sp>
        <p:sp>
          <p:nvSpPr>
            <p:cNvPr id="94269" name="Text Box 61"/>
            <p:cNvSpPr txBox="1">
              <a:spLocks noChangeArrowheads="1"/>
            </p:cNvSpPr>
            <p:nvPr/>
          </p:nvSpPr>
          <p:spPr bwMode="auto">
            <a:xfrm>
              <a:off x="4078" y="1865"/>
              <a:ext cx="1226" cy="382"/>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INJURY</a:t>
              </a:r>
            </a:p>
            <a:p>
              <a:r>
                <a:rPr lang="en-US" b="1"/>
                <a:t>QUANTIFICATION</a:t>
              </a:r>
            </a:p>
          </p:txBody>
        </p:sp>
        <p:sp>
          <p:nvSpPr>
            <p:cNvPr id="94270" name="Text Box 62"/>
            <p:cNvSpPr txBox="1">
              <a:spLocks noChangeArrowheads="1"/>
            </p:cNvSpPr>
            <p:nvPr/>
          </p:nvSpPr>
          <p:spPr bwMode="auto">
            <a:xfrm>
              <a:off x="4085" y="2334"/>
              <a:ext cx="1284" cy="506"/>
            </a:xfrm>
            <a:prstGeom prst="rect">
              <a:avLst/>
            </a:prstGeom>
            <a:solidFill>
              <a:srgbClr val="FFFF99"/>
            </a:solidFill>
            <a:ln w="254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500" b="1">
                  <a:solidFill>
                    <a:schemeClr val="bg2"/>
                  </a:solidFill>
                </a:rPr>
                <a:t>RESTORATION</a:t>
              </a:r>
            </a:p>
            <a:p>
              <a:r>
                <a:rPr lang="en-US" sz="1500" b="1">
                  <a:solidFill>
                    <a:schemeClr val="bg2"/>
                  </a:solidFill>
                </a:rPr>
                <a:t>SCALING/DAMAGE</a:t>
              </a:r>
            </a:p>
            <a:p>
              <a:r>
                <a:rPr lang="en-US" sz="1500" b="1">
                  <a:solidFill>
                    <a:schemeClr val="bg2"/>
                  </a:solidFill>
                </a:rPr>
                <a:t>QUANTIFICATION</a:t>
              </a:r>
            </a:p>
          </p:txBody>
        </p:sp>
        <p:grpSp>
          <p:nvGrpSpPr>
            <p:cNvPr id="94271" name="Group 63"/>
            <p:cNvGrpSpPr>
              <a:grpSpLocks/>
            </p:cNvGrpSpPr>
            <p:nvPr/>
          </p:nvGrpSpPr>
          <p:grpSpPr bwMode="auto">
            <a:xfrm>
              <a:off x="3941" y="1315"/>
              <a:ext cx="107" cy="271"/>
              <a:chOff x="598" y="1013"/>
              <a:chExt cx="164" cy="412"/>
            </a:xfrm>
          </p:grpSpPr>
          <p:sp>
            <p:nvSpPr>
              <p:cNvPr id="94272" name="Line 64"/>
              <p:cNvSpPr>
                <a:spLocks noChangeShapeType="1"/>
              </p:cNvSpPr>
              <p:nvPr/>
            </p:nvSpPr>
            <p:spPr bwMode="auto">
              <a:xfrm flipH="1">
                <a:off x="598" y="1021"/>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73" name="Line 65"/>
              <p:cNvSpPr>
                <a:spLocks noChangeShapeType="1"/>
              </p:cNvSpPr>
              <p:nvPr/>
            </p:nvSpPr>
            <p:spPr bwMode="auto">
              <a:xfrm>
                <a:off x="600" y="1013"/>
                <a:ext cx="0" cy="412"/>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74" name="Line 66"/>
              <p:cNvSpPr>
                <a:spLocks noChangeShapeType="1"/>
              </p:cNvSpPr>
              <p:nvPr/>
            </p:nvSpPr>
            <p:spPr bwMode="auto">
              <a:xfrm>
                <a:off x="598" y="1413"/>
                <a:ext cx="164" cy="2"/>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4275" name="Text Box 67"/>
            <p:cNvSpPr txBox="1">
              <a:spLocks noChangeArrowheads="1"/>
            </p:cNvSpPr>
            <p:nvPr/>
          </p:nvSpPr>
          <p:spPr bwMode="auto">
            <a:xfrm>
              <a:off x="4094" y="2966"/>
              <a:ext cx="983" cy="228"/>
            </a:xfrm>
            <a:prstGeom prst="rect">
              <a:avLst/>
            </a:prstGeom>
            <a:solidFill>
              <a:srgbClr val="FFFF99"/>
            </a:solidFill>
            <a:ln w="254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SETTLEMENT</a:t>
              </a:r>
            </a:p>
          </p:txBody>
        </p:sp>
        <p:sp>
          <p:nvSpPr>
            <p:cNvPr id="94276" name="Text Box 68"/>
            <p:cNvSpPr txBox="1">
              <a:spLocks noChangeArrowheads="1"/>
            </p:cNvSpPr>
            <p:nvPr/>
          </p:nvSpPr>
          <p:spPr bwMode="auto">
            <a:xfrm>
              <a:off x="4093" y="3320"/>
              <a:ext cx="1070" cy="236"/>
            </a:xfrm>
            <a:prstGeom prst="rect">
              <a:avLst/>
            </a:prstGeom>
            <a:solidFill>
              <a:srgbClr val="FFFF99"/>
            </a:solidFill>
            <a:ln w="381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RESTORATION</a:t>
              </a:r>
            </a:p>
          </p:txBody>
        </p:sp>
        <p:grpSp>
          <p:nvGrpSpPr>
            <p:cNvPr id="94277" name="Group 69"/>
            <p:cNvGrpSpPr>
              <a:grpSpLocks/>
            </p:cNvGrpSpPr>
            <p:nvPr/>
          </p:nvGrpSpPr>
          <p:grpSpPr bwMode="auto">
            <a:xfrm>
              <a:off x="3933" y="1637"/>
              <a:ext cx="107" cy="333"/>
              <a:chOff x="592" y="1454"/>
              <a:chExt cx="164" cy="448"/>
            </a:xfrm>
          </p:grpSpPr>
          <p:sp>
            <p:nvSpPr>
              <p:cNvPr id="94278" name="Line 70"/>
              <p:cNvSpPr>
                <a:spLocks noChangeShapeType="1"/>
              </p:cNvSpPr>
              <p:nvPr/>
            </p:nvSpPr>
            <p:spPr bwMode="auto">
              <a:xfrm flipH="1">
                <a:off x="592" y="1463"/>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79" name="Line 71"/>
              <p:cNvSpPr>
                <a:spLocks noChangeShapeType="1"/>
              </p:cNvSpPr>
              <p:nvPr/>
            </p:nvSpPr>
            <p:spPr bwMode="auto">
              <a:xfrm>
                <a:off x="594" y="1454"/>
                <a:ext cx="0" cy="448"/>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80" name="Line 72"/>
              <p:cNvSpPr>
                <a:spLocks noChangeShapeType="1"/>
              </p:cNvSpPr>
              <p:nvPr/>
            </p:nvSpPr>
            <p:spPr bwMode="auto">
              <a:xfrm>
                <a:off x="592" y="1892"/>
                <a:ext cx="164" cy="2"/>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4281" name="Group 73"/>
            <p:cNvGrpSpPr>
              <a:grpSpLocks/>
            </p:cNvGrpSpPr>
            <p:nvPr/>
          </p:nvGrpSpPr>
          <p:grpSpPr bwMode="auto">
            <a:xfrm>
              <a:off x="3931" y="2012"/>
              <a:ext cx="107" cy="528"/>
              <a:chOff x="589" y="1958"/>
              <a:chExt cx="164" cy="709"/>
            </a:xfrm>
          </p:grpSpPr>
          <p:sp>
            <p:nvSpPr>
              <p:cNvPr id="94282" name="Line 74"/>
              <p:cNvSpPr>
                <a:spLocks noChangeShapeType="1"/>
              </p:cNvSpPr>
              <p:nvPr/>
            </p:nvSpPr>
            <p:spPr bwMode="auto">
              <a:xfrm flipH="1">
                <a:off x="589" y="1966"/>
                <a:ext cx="125" cy="1"/>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83" name="Line 75"/>
              <p:cNvSpPr>
                <a:spLocks noChangeShapeType="1"/>
              </p:cNvSpPr>
              <p:nvPr/>
            </p:nvSpPr>
            <p:spPr bwMode="auto">
              <a:xfrm>
                <a:off x="591" y="1958"/>
                <a:ext cx="0" cy="709"/>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84" name="Line 76"/>
              <p:cNvSpPr>
                <a:spLocks noChangeShapeType="1"/>
              </p:cNvSpPr>
              <p:nvPr/>
            </p:nvSpPr>
            <p:spPr bwMode="auto">
              <a:xfrm>
                <a:off x="589" y="2655"/>
                <a:ext cx="164" cy="4"/>
              </a:xfrm>
              <a:prstGeom prst="line">
                <a:avLst/>
              </a:prstGeom>
              <a:noFill/>
              <a:ln w="31750">
                <a:solidFill>
                  <a:srgbClr val="969696"/>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4285" name="Group 77"/>
            <p:cNvGrpSpPr>
              <a:grpSpLocks/>
            </p:cNvGrpSpPr>
            <p:nvPr/>
          </p:nvGrpSpPr>
          <p:grpSpPr bwMode="auto">
            <a:xfrm>
              <a:off x="3929" y="2573"/>
              <a:ext cx="107" cy="458"/>
              <a:chOff x="586" y="2711"/>
              <a:chExt cx="164" cy="616"/>
            </a:xfrm>
          </p:grpSpPr>
          <p:sp>
            <p:nvSpPr>
              <p:cNvPr id="94286" name="Line 78"/>
              <p:cNvSpPr>
                <a:spLocks noChangeShapeType="1"/>
              </p:cNvSpPr>
              <p:nvPr/>
            </p:nvSpPr>
            <p:spPr bwMode="auto">
              <a:xfrm flipH="1">
                <a:off x="586" y="2720"/>
                <a:ext cx="125" cy="1"/>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87" name="Line 79"/>
              <p:cNvSpPr>
                <a:spLocks noChangeShapeType="1"/>
              </p:cNvSpPr>
              <p:nvPr/>
            </p:nvSpPr>
            <p:spPr bwMode="auto">
              <a:xfrm>
                <a:off x="588" y="2711"/>
                <a:ext cx="0" cy="616"/>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88" name="Line 80"/>
              <p:cNvSpPr>
                <a:spLocks noChangeShapeType="1"/>
              </p:cNvSpPr>
              <p:nvPr/>
            </p:nvSpPr>
            <p:spPr bwMode="auto">
              <a:xfrm>
                <a:off x="586" y="3318"/>
                <a:ext cx="164" cy="3"/>
              </a:xfrm>
              <a:prstGeom prst="line">
                <a:avLst/>
              </a:prstGeom>
              <a:noFill/>
              <a:ln w="31750">
                <a:solidFill>
                  <a:srgbClr val="969696"/>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4289" name="Group 81"/>
            <p:cNvGrpSpPr>
              <a:grpSpLocks/>
            </p:cNvGrpSpPr>
            <p:nvPr/>
          </p:nvGrpSpPr>
          <p:grpSpPr bwMode="auto">
            <a:xfrm>
              <a:off x="3923" y="3066"/>
              <a:ext cx="108" cy="327"/>
              <a:chOff x="577" y="3374"/>
              <a:chExt cx="164" cy="439"/>
            </a:xfrm>
          </p:grpSpPr>
          <p:sp>
            <p:nvSpPr>
              <p:cNvPr id="94290" name="Line 82"/>
              <p:cNvSpPr>
                <a:spLocks noChangeShapeType="1"/>
              </p:cNvSpPr>
              <p:nvPr/>
            </p:nvSpPr>
            <p:spPr bwMode="auto">
              <a:xfrm flipH="1">
                <a:off x="577" y="3383"/>
                <a:ext cx="125" cy="1"/>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91" name="Line 83"/>
              <p:cNvSpPr>
                <a:spLocks noChangeShapeType="1"/>
              </p:cNvSpPr>
              <p:nvPr/>
            </p:nvSpPr>
            <p:spPr bwMode="auto">
              <a:xfrm>
                <a:off x="579" y="3374"/>
                <a:ext cx="0" cy="439"/>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92" name="Line 84"/>
              <p:cNvSpPr>
                <a:spLocks noChangeShapeType="1"/>
              </p:cNvSpPr>
              <p:nvPr/>
            </p:nvSpPr>
            <p:spPr bwMode="auto">
              <a:xfrm>
                <a:off x="577" y="3803"/>
                <a:ext cx="164" cy="2"/>
              </a:xfrm>
              <a:prstGeom prst="line">
                <a:avLst/>
              </a:prstGeom>
              <a:noFill/>
              <a:ln w="31750">
                <a:solidFill>
                  <a:schemeClr val="bg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4294" name="Rectangle 86"/>
          <p:cNvSpPr>
            <a:spLocks noGrp="1" noChangeArrowheads="1"/>
          </p:cNvSpPr>
          <p:nvPr>
            <p:ph type="title"/>
          </p:nvPr>
        </p:nvSpPr>
        <p:spPr>
          <a:xfrm>
            <a:off x="457200" y="704850"/>
            <a:ext cx="8229600" cy="1143000"/>
          </a:xfrm>
          <a:noFill/>
          <a:ln/>
        </p:spPr>
        <p:txBody>
          <a:bodyPr/>
          <a:lstStyle/>
          <a:p>
            <a:r>
              <a:rPr lang="en-US" sz="4000" dirty="0"/>
              <a:t>Data Collection and Injury Determination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67" name="Rectangle 35"/>
          <p:cNvSpPr>
            <a:spLocks noGrp="1" noChangeArrowheads="1"/>
          </p:cNvSpPr>
          <p:nvPr>
            <p:ph type="title"/>
          </p:nvPr>
        </p:nvSpPr>
        <p:spPr>
          <a:xfrm>
            <a:off x="333375" y="509922"/>
            <a:ext cx="8229600" cy="1143000"/>
          </a:xfrm>
          <a:noFill/>
          <a:ln/>
        </p:spPr>
        <p:txBody>
          <a:bodyPr/>
          <a:lstStyle/>
          <a:p>
            <a:r>
              <a:rPr lang="en-US" sz="4000" dirty="0"/>
              <a:t>Restoration Scaling/Damage Quantification</a:t>
            </a:r>
          </a:p>
        </p:txBody>
      </p:sp>
      <p:grpSp>
        <p:nvGrpSpPr>
          <p:cNvPr id="95302" name="Group 70"/>
          <p:cNvGrpSpPr>
            <a:grpSpLocks/>
          </p:cNvGrpSpPr>
          <p:nvPr/>
        </p:nvGrpSpPr>
        <p:grpSpPr bwMode="auto">
          <a:xfrm>
            <a:off x="6594475" y="2333625"/>
            <a:ext cx="2398713" cy="3741738"/>
            <a:chOff x="3923" y="1199"/>
            <a:chExt cx="1511" cy="2357"/>
          </a:xfrm>
        </p:grpSpPr>
        <p:sp>
          <p:nvSpPr>
            <p:cNvPr id="95303" name="Text Box 71"/>
            <p:cNvSpPr txBox="1">
              <a:spLocks noChangeArrowheads="1"/>
            </p:cNvSpPr>
            <p:nvPr/>
          </p:nvSpPr>
          <p:spPr bwMode="auto">
            <a:xfrm>
              <a:off x="4080" y="1199"/>
              <a:ext cx="509" cy="236"/>
            </a:xfrm>
            <a:prstGeom prst="rect">
              <a:avLst/>
            </a:prstGeom>
            <a:solidFill>
              <a:srgbClr val="FFFF99"/>
            </a:solidFill>
            <a:ln w="381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chemeClr val="bg2"/>
                  </a:solidFill>
                </a:rPr>
                <a:t>SPILL</a:t>
              </a:r>
            </a:p>
          </p:txBody>
        </p:sp>
        <p:sp>
          <p:nvSpPr>
            <p:cNvPr id="95304" name="Text Box 72"/>
            <p:cNvSpPr txBox="1">
              <a:spLocks noChangeArrowheads="1"/>
            </p:cNvSpPr>
            <p:nvPr/>
          </p:nvSpPr>
          <p:spPr bwMode="auto">
            <a:xfrm>
              <a:off x="4081" y="1574"/>
              <a:ext cx="1353" cy="228"/>
            </a:xfrm>
            <a:prstGeom prst="rect">
              <a:avLst/>
            </a:prstGeom>
            <a:solidFill>
              <a:srgbClr val="FFFF99"/>
            </a:solidFill>
            <a:ln w="254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DATA COLLECTION</a:t>
              </a:r>
            </a:p>
          </p:txBody>
        </p:sp>
        <p:sp>
          <p:nvSpPr>
            <p:cNvPr id="95305" name="Text Box 73"/>
            <p:cNvSpPr txBox="1">
              <a:spLocks noChangeArrowheads="1"/>
            </p:cNvSpPr>
            <p:nvPr/>
          </p:nvSpPr>
          <p:spPr bwMode="auto">
            <a:xfrm>
              <a:off x="4078" y="1865"/>
              <a:ext cx="1226" cy="382"/>
            </a:xfrm>
            <a:prstGeom prst="rect">
              <a:avLst/>
            </a:prstGeom>
            <a:solidFill>
              <a:srgbClr val="FFFF99"/>
            </a:solidFill>
            <a:ln w="254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INJURY</a:t>
              </a:r>
            </a:p>
            <a:p>
              <a:r>
                <a:rPr lang="en-US" b="1">
                  <a:solidFill>
                    <a:schemeClr val="bg2"/>
                  </a:solidFill>
                </a:rPr>
                <a:t>QUANTIFICATION</a:t>
              </a:r>
            </a:p>
          </p:txBody>
        </p:sp>
        <p:sp>
          <p:nvSpPr>
            <p:cNvPr id="95306" name="Text Box 74"/>
            <p:cNvSpPr txBox="1">
              <a:spLocks noChangeArrowheads="1"/>
            </p:cNvSpPr>
            <p:nvPr/>
          </p:nvSpPr>
          <p:spPr bwMode="auto">
            <a:xfrm>
              <a:off x="4085" y="2334"/>
              <a:ext cx="1284" cy="506"/>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500" b="1"/>
                <a:t>RESTORATION</a:t>
              </a:r>
            </a:p>
            <a:p>
              <a:r>
                <a:rPr lang="en-US" sz="1500" b="1"/>
                <a:t>SCALING/DAMAGE</a:t>
              </a:r>
            </a:p>
            <a:p>
              <a:r>
                <a:rPr lang="en-US" sz="1500" b="1"/>
                <a:t>QUANTIFICATION</a:t>
              </a:r>
            </a:p>
          </p:txBody>
        </p:sp>
        <p:grpSp>
          <p:nvGrpSpPr>
            <p:cNvPr id="95307" name="Group 75"/>
            <p:cNvGrpSpPr>
              <a:grpSpLocks/>
            </p:cNvGrpSpPr>
            <p:nvPr/>
          </p:nvGrpSpPr>
          <p:grpSpPr bwMode="auto">
            <a:xfrm>
              <a:off x="3941" y="1315"/>
              <a:ext cx="107" cy="271"/>
              <a:chOff x="598" y="1013"/>
              <a:chExt cx="164" cy="412"/>
            </a:xfrm>
          </p:grpSpPr>
          <p:sp>
            <p:nvSpPr>
              <p:cNvPr id="95308" name="Line 76"/>
              <p:cNvSpPr>
                <a:spLocks noChangeShapeType="1"/>
              </p:cNvSpPr>
              <p:nvPr/>
            </p:nvSpPr>
            <p:spPr bwMode="auto">
              <a:xfrm flipH="1">
                <a:off x="598" y="1021"/>
                <a:ext cx="125" cy="1"/>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309" name="Line 77"/>
              <p:cNvSpPr>
                <a:spLocks noChangeShapeType="1"/>
              </p:cNvSpPr>
              <p:nvPr/>
            </p:nvSpPr>
            <p:spPr bwMode="auto">
              <a:xfrm>
                <a:off x="600" y="1013"/>
                <a:ext cx="0" cy="412"/>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310" name="Line 78"/>
              <p:cNvSpPr>
                <a:spLocks noChangeShapeType="1"/>
              </p:cNvSpPr>
              <p:nvPr/>
            </p:nvSpPr>
            <p:spPr bwMode="auto">
              <a:xfrm>
                <a:off x="598" y="1413"/>
                <a:ext cx="164" cy="2"/>
              </a:xfrm>
              <a:prstGeom prst="line">
                <a:avLst/>
              </a:prstGeom>
              <a:noFill/>
              <a:ln w="31750">
                <a:solidFill>
                  <a:srgbClr val="969696"/>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5311" name="Text Box 79"/>
            <p:cNvSpPr txBox="1">
              <a:spLocks noChangeArrowheads="1"/>
            </p:cNvSpPr>
            <p:nvPr/>
          </p:nvSpPr>
          <p:spPr bwMode="auto">
            <a:xfrm>
              <a:off x="4094" y="2966"/>
              <a:ext cx="983" cy="228"/>
            </a:xfrm>
            <a:prstGeom prst="rect">
              <a:avLst/>
            </a:prstGeom>
            <a:solidFill>
              <a:srgbClr val="FFFF99"/>
            </a:solidFill>
            <a:ln w="254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SETTLEMENT</a:t>
              </a:r>
            </a:p>
          </p:txBody>
        </p:sp>
        <p:sp>
          <p:nvSpPr>
            <p:cNvPr id="95312" name="Text Box 80"/>
            <p:cNvSpPr txBox="1">
              <a:spLocks noChangeArrowheads="1"/>
            </p:cNvSpPr>
            <p:nvPr/>
          </p:nvSpPr>
          <p:spPr bwMode="auto">
            <a:xfrm>
              <a:off x="4093" y="3320"/>
              <a:ext cx="1070" cy="236"/>
            </a:xfrm>
            <a:prstGeom prst="rect">
              <a:avLst/>
            </a:prstGeom>
            <a:solidFill>
              <a:srgbClr val="FFFF99"/>
            </a:solidFill>
            <a:ln w="381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RESTORATION</a:t>
              </a:r>
            </a:p>
          </p:txBody>
        </p:sp>
        <p:grpSp>
          <p:nvGrpSpPr>
            <p:cNvPr id="95313" name="Group 81"/>
            <p:cNvGrpSpPr>
              <a:grpSpLocks/>
            </p:cNvGrpSpPr>
            <p:nvPr/>
          </p:nvGrpSpPr>
          <p:grpSpPr bwMode="auto">
            <a:xfrm>
              <a:off x="3933" y="1637"/>
              <a:ext cx="107" cy="333"/>
              <a:chOff x="592" y="1454"/>
              <a:chExt cx="164" cy="448"/>
            </a:xfrm>
          </p:grpSpPr>
          <p:sp>
            <p:nvSpPr>
              <p:cNvPr id="95314" name="Line 82"/>
              <p:cNvSpPr>
                <a:spLocks noChangeShapeType="1"/>
              </p:cNvSpPr>
              <p:nvPr/>
            </p:nvSpPr>
            <p:spPr bwMode="auto">
              <a:xfrm flipH="1">
                <a:off x="592" y="1463"/>
                <a:ext cx="125" cy="1"/>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315" name="Line 83"/>
              <p:cNvSpPr>
                <a:spLocks noChangeShapeType="1"/>
              </p:cNvSpPr>
              <p:nvPr/>
            </p:nvSpPr>
            <p:spPr bwMode="auto">
              <a:xfrm>
                <a:off x="594" y="1454"/>
                <a:ext cx="0" cy="448"/>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316" name="Line 84"/>
              <p:cNvSpPr>
                <a:spLocks noChangeShapeType="1"/>
              </p:cNvSpPr>
              <p:nvPr/>
            </p:nvSpPr>
            <p:spPr bwMode="auto">
              <a:xfrm>
                <a:off x="592" y="1892"/>
                <a:ext cx="164" cy="2"/>
              </a:xfrm>
              <a:prstGeom prst="line">
                <a:avLst/>
              </a:prstGeom>
              <a:noFill/>
              <a:ln w="31750">
                <a:solidFill>
                  <a:srgbClr val="969696"/>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5317" name="Group 85"/>
            <p:cNvGrpSpPr>
              <a:grpSpLocks/>
            </p:cNvGrpSpPr>
            <p:nvPr/>
          </p:nvGrpSpPr>
          <p:grpSpPr bwMode="auto">
            <a:xfrm>
              <a:off x="3931" y="2012"/>
              <a:ext cx="107" cy="528"/>
              <a:chOff x="589" y="1958"/>
              <a:chExt cx="164" cy="709"/>
            </a:xfrm>
          </p:grpSpPr>
          <p:sp>
            <p:nvSpPr>
              <p:cNvPr id="95318" name="Line 86"/>
              <p:cNvSpPr>
                <a:spLocks noChangeShapeType="1"/>
              </p:cNvSpPr>
              <p:nvPr/>
            </p:nvSpPr>
            <p:spPr bwMode="auto">
              <a:xfrm flipH="1">
                <a:off x="589" y="1966"/>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319" name="Line 87"/>
              <p:cNvSpPr>
                <a:spLocks noChangeShapeType="1"/>
              </p:cNvSpPr>
              <p:nvPr/>
            </p:nvSpPr>
            <p:spPr bwMode="auto">
              <a:xfrm>
                <a:off x="591" y="1958"/>
                <a:ext cx="0" cy="709"/>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320" name="Line 88"/>
              <p:cNvSpPr>
                <a:spLocks noChangeShapeType="1"/>
              </p:cNvSpPr>
              <p:nvPr/>
            </p:nvSpPr>
            <p:spPr bwMode="auto">
              <a:xfrm>
                <a:off x="589" y="2655"/>
                <a:ext cx="164" cy="4"/>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5321" name="Group 89"/>
            <p:cNvGrpSpPr>
              <a:grpSpLocks/>
            </p:cNvGrpSpPr>
            <p:nvPr/>
          </p:nvGrpSpPr>
          <p:grpSpPr bwMode="auto">
            <a:xfrm>
              <a:off x="3929" y="2573"/>
              <a:ext cx="107" cy="458"/>
              <a:chOff x="586" y="2711"/>
              <a:chExt cx="164" cy="616"/>
            </a:xfrm>
          </p:grpSpPr>
          <p:sp>
            <p:nvSpPr>
              <p:cNvPr id="95322" name="Line 90"/>
              <p:cNvSpPr>
                <a:spLocks noChangeShapeType="1"/>
              </p:cNvSpPr>
              <p:nvPr/>
            </p:nvSpPr>
            <p:spPr bwMode="auto">
              <a:xfrm flipH="1">
                <a:off x="586" y="2720"/>
                <a:ext cx="125" cy="1"/>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323" name="Line 91"/>
              <p:cNvSpPr>
                <a:spLocks noChangeShapeType="1"/>
              </p:cNvSpPr>
              <p:nvPr/>
            </p:nvSpPr>
            <p:spPr bwMode="auto">
              <a:xfrm>
                <a:off x="588" y="2711"/>
                <a:ext cx="0" cy="616"/>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324" name="Line 92"/>
              <p:cNvSpPr>
                <a:spLocks noChangeShapeType="1"/>
              </p:cNvSpPr>
              <p:nvPr/>
            </p:nvSpPr>
            <p:spPr bwMode="auto">
              <a:xfrm>
                <a:off x="586" y="3318"/>
                <a:ext cx="164" cy="3"/>
              </a:xfrm>
              <a:prstGeom prst="line">
                <a:avLst/>
              </a:prstGeom>
              <a:noFill/>
              <a:ln w="31750">
                <a:solidFill>
                  <a:srgbClr val="969696"/>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5325" name="Group 93"/>
            <p:cNvGrpSpPr>
              <a:grpSpLocks/>
            </p:cNvGrpSpPr>
            <p:nvPr/>
          </p:nvGrpSpPr>
          <p:grpSpPr bwMode="auto">
            <a:xfrm>
              <a:off x="3923" y="3066"/>
              <a:ext cx="108" cy="327"/>
              <a:chOff x="577" y="3374"/>
              <a:chExt cx="164" cy="439"/>
            </a:xfrm>
          </p:grpSpPr>
          <p:sp>
            <p:nvSpPr>
              <p:cNvPr id="95326" name="Line 94"/>
              <p:cNvSpPr>
                <a:spLocks noChangeShapeType="1"/>
              </p:cNvSpPr>
              <p:nvPr/>
            </p:nvSpPr>
            <p:spPr bwMode="auto">
              <a:xfrm flipH="1">
                <a:off x="577" y="3383"/>
                <a:ext cx="125" cy="1"/>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327" name="Line 95"/>
              <p:cNvSpPr>
                <a:spLocks noChangeShapeType="1"/>
              </p:cNvSpPr>
              <p:nvPr/>
            </p:nvSpPr>
            <p:spPr bwMode="auto">
              <a:xfrm>
                <a:off x="579" y="3374"/>
                <a:ext cx="0" cy="439"/>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328" name="Line 96"/>
              <p:cNvSpPr>
                <a:spLocks noChangeShapeType="1"/>
              </p:cNvSpPr>
              <p:nvPr/>
            </p:nvSpPr>
            <p:spPr bwMode="auto">
              <a:xfrm>
                <a:off x="577" y="3803"/>
                <a:ext cx="164" cy="2"/>
              </a:xfrm>
              <a:prstGeom prst="line">
                <a:avLst/>
              </a:prstGeom>
              <a:noFill/>
              <a:ln w="31750">
                <a:solidFill>
                  <a:schemeClr val="bg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 name="TextBox 1"/>
          <p:cNvSpPr txBox="1"/>
          <p:nvPr/>
        </p:nvSpPr>
        <p:spPr>
          <a:xfrm>
            <a:off x="541421" y="2132816"/>
            <a:ext cx="5763126" cy="1754326"/>
          </a:xfrm>
          <a:prstGeom prst="rect">
            <a:avLst/>
          </a:prstGeom>
          <a:noFill/>
        </p:spPr>
        <p:txBody>
          <a:bodyPr wrap="square" rtlCol="0">
            <a:spAutoFit/>
          </a:bodyPr>
          <a:lstStyle/>
          <a:p>
            <a:pPr marL="571500" indent="-571500">
              <a:buFont typeface="Arial" pitchFamily="34" charset="0"/>
              <a:buChar char="•"/>
            </a:pPr>
            <a:r>
              <a:rPr lang="en-US" sz="3600" dirty="0" smtClean="0"/>
              <a:t>How do we translate </a:t>
            </a:r>
            <a:r>
              <a:rPr lang="en-US" sz="3600" b="1" dirty="0" smtClean="0"/>
              <a:t>injury quantification </a:t>
            </a:r>
            <a:r>
              <a:rPr lang="en-US" sz="3600" dirty="0" smtClean="0"/>
              <a:t>to </a:t>
            </a:r>
            <a:r>
              <a:rPr lang="en-US" sz="3600" b="1" dirty="0" smtClean="0"/>
              <a:t>public compensation</a:t>
            </a:r>
            <a:r>
              <a:rPr lang="en-US" sz="3600" dirty="0" smtClean="0"/>
              <a:t>?</a:t>
            </a:r>
            <a:endParaRPr lang="en-US" sz="3600" dirty="0"/>
          </a:p>
        </p:txBody>
      </p:sp>
    </p:spTree>
    <p:extLst>
      <p:ext uri="{BB962C8B-B14F-4D97-AF65-F5344CB8AC3E}">
        <p14:creationId xmlns:p14="http://schemas.microsoft.com/office/powerpoint/2010/main" val="303318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3000"/>
                                        <p:tgtEl>
                                          <p:spTgt spid="95302"/>
                                        </p:tgtEl>
                                      </p:cBhvr>
                                    </p:animEffect>
                                    <p:set>
                                      <p:cBhvr>
                                        <p:cTn id="9" dur="1" fill="hold">
                                          <p:stCondLst>
                                            <p:cond delay="2999"/>
                                          </p:stCondLst>
                                        </p:cTn>
                                        <p:tgtEl>
                                          <p:spTgt spid="953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sz="3600" dirty="0" smtClean="0"/>
              <a:t>Santa </a:t>
            </a:r>
            <a:r>
              <a:rPr lang="en-US" sz="3600" dirty="0"/>
              <a:t>Barbara </a:t>
            </a:r>
            <a:r>
              <a:rPr lang="en-US" sz="3600" dirty="0" smtClean="0"/>
              <a:t>Oil Spill, 1969</a:t>
            </a:r>
            <a:endParaRPr lang="en-US" sz="3600" dirty="0"/>
          </a:p>
        </p:txBody>
      </p:sp>
      <p:sp>
        <p:nvSpPr>
          <p:cNvPr id="111619" name="Rectangle 3"/>
          <p:cNvSpPr>
            <a:spLocks noGrp="1" noChangeArrowheads="1"/>
          </p:cNvSpPr>
          <p:nvPr>
            <p:ph type="body" sz="half" idx="1"/>
          </p:nvPr>
        </p:nvSpPr>
        <p:spPr>
          <a:xfrm>
            <a:off x="457201" y="1600200"/>
            <a:ext cx="3619061" cy="4800600"/>
          </a:xfrm>
        </p:spPr>
        <p:txBody>
          <a:bodyPr/>
          <a:lstStyle/>
          <a:p>
            <a:r>
              <a:rPr lang="en-US" dirty="0" smtClean="0"/>
              <a:t>Blowout at Union Oil’s Platform A</a:t>
            </a:r>
          </a:p>
          <a:p>
            <a:r>
              <a:rPr lang="en-US" dirty="0" smtClean="0"/>
              <a:t>Significant wildlife impacts</a:t>
            </a:r>
          </a:p>
          <a:p>
            <a:r>
              <a:rPr lang="en-US" dirty="0" smtClean="0"/>
              <a:t>Public and political interest</a:t>
            </a:r>
            <a:endParaRPr lang="en-US" dirty="0"/>
          </a:p>
        </p:txBody>
      </p:sp>
      <p:pic>
        <p:nvPicPr>
          <p:cNvPr id="2160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8427" y="1644263"/>
            <a:ext cx="3896353" cy="497534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07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4826" y="1295115"/>
            <a:ext cx="3723554" cy="542201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07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5522" y="2123003"/>
            <a:ext cx="5011610" cy="401786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07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02927" y="2197177"/>
            <a:ext cx="4876800" cy="3835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532466"/>
            <a:ext cx="3510898" cy="338554"/>
          </a:xfrm>
          <a:prstGeom prst="rect">
            <a:avLst/>
          </a:prstGeom>
          <a:noFill/>
        </p:spPr>
        <p:txBody>
          <a:bodyPr wrap="none" rtlCol="0">
            <a:spAutoFit/>
          </a:bodyPr>
          <a:lstStyle/>
          <a:p>
            <a:r>
              <a:rPr lang="en-US" sz="1600" dirty="0" smtClean="0"/>
              <a:t>Photos: Dick Smith collection, UCSB</a:t>
            </a:r>
            <a:endParaRPr lang="en-US" sz="1600" dirty="0"/>
          </a:p>
        </p:txBody>
      </p:sp>
    </p:spTree>
    <p:extLst>
      <p:ext uri="{BB962C8B-B14F-4D97-AF65-F5344CB8AC3E}">
        <p14:creationId xmlns:p14="http://schemas.microsoft.com/office/powerpoint/2010/main" val="356251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606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161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60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1619">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60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6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sz="3500" dirty="0" smtClean="0"/>
              <a:t>Price List for Santa </a:t>
            </a:r>
            <a:r>
              <a:rPr lang="en-US" sz="3500" dirty="0"/>
              <a:t>Barbara Spill, </a:t>
            </a:r>
            <a:r>
              <a:rPr lang="en-US" sz="3500" dirty="0" smtClean="0"/>
              <a:t>1969</a:t>
            </a:r>
            <a:endParaRPr lang="en-US" sz="3500" dirty="0"/>
          </a:p>
        </p:txBody>
      </p:sp>
      <p:sp>
        <p:nvSpPr>
          <p:cNvPr id="113667" name="Rectangle 3"/>
          <p:cNvSpPr>
            <a:spLocks noGrp="1" noChangeArrowheads="1"/>
          </p:cNvSpPr>
          <p:nvPr>
            <p:ph type="body" sz="half" idx="1"/>
          </p:nvPr>
        </p:nvSpPr>
        <p:spPr>
          <a:xfrm>
            <a:off x="457200" y="1600200"/>
            <a:ext cx="7391400" cy="4800600"/>
          </a:xfrm>
        </p:spPr>
        <p:txBody>
          <a:bodyPr/>
          <a:lstStyle/>
          <a:p>
            <a:pPr>
              <a:lnSpc>
                <a:spcPct val="90000"/>
              </a:lnSpc>
            </a:pPr>
            <a:r>
              <a:rPr lang="en-US" sz="2800" dirty="0"/>
              <a:t>Grebe </a:t>
            </a:r>
          </a:p>
          <a:p>
            <a:pPr>
              <a:lnSpc>
                <a:spcPct val="90000"/>
              </a:lnSpc>
              <a:buFontTx/>
              <a:buNone/>
            </a:pPr>
            <a:r>
              <a:rPr lang="en-US" sz="2800" dirty="0"/>
              <a:t>	($17.56/each)</a:t>
            </a:r>
          </a:p>
          <a:p>
            <a:pPr>
              <a:lnSpc>
                <a:spcPct val="90000"/>
              </a:lnSpc>
            </a:pPr>
            <a:r>
              <a:rPr lang="en-US" sz="2800" dirty="0"/>
              <a:t>Red Rock Crab </a:t>
            </a:r>
          </a:p>
          <a:p>
            <a:pPr>
              <a:lnSpc>
                <a:spcPct val="90000"/>
              </a:lnSpc>
              <a:buFontTx/>
              <a:buNone/>
            </a:pPr>
            <a:r>
              <a:rPr lang="en-US" sz="2800" dirty="0"/>
              <a:t>	($0.75/each)</a:t>
            </a:r>
          </a:p>
          <a:p>
            <a:pPr>
              <a:lnSpc>
                <a:spcPct val="90000"/>
              </a:lnSpc>
            </a:pPr>
            <a:r>
              <a:rPr lang="en-US" sz="2800" dirty="0"/>
              <a:t>Bloodworm </a:t>
            </a:r>
          </a:p>
          <a:p>
            <a:pPr>
              <a:lnSpc>
                <a:spcPct val="90000"/>
              </a:lnSpc>
              <a:buFontTx/>
              <a:buNone/>
            </a:pPr>
            <a:r>
              <a:rPr lang="en-US" sz="2800" dirty="0"/>
              <a:t>	($0.25/each)</a:t>
            </a:r>
          </a:p>
          <a:p>
            <a:pPr>
              <a:lnSpc>
                <a:spcPct val="90000"/>
              </a:lnSpc>
            </a:pPr>
            <a:r>
              <a:rPr lang="en-US" sz="2800" dirty="0"/>
              <a:t>Phytoplankton </a:t>
            </a:r>
          </a:p>
          <a:p>
            <a:pPr>
              <a:lnSpc>
                <a:spcPct val="90000"/>
              </a:lnSpc>
              <a:buFontTx/>
              <a:buNone/>
            </a:pPr>
            <a:r>
              <a:rPr lang="en-US" sz="2800" dirty="0"/>
              <a:t>	($50.00 per liter)</a:t>
            </a:r>
          </a:p>
          <a:p>
            <a:pPr>
              <a:lnSpc>
                <a:spcPct val="90000"/>
              </a:lnSpc>
            </a:pPr>
            <a:r>
              <a:rPr lang="en-US" sz="2800" dirty="0"/>
              <a:t>List of over 850 values for individual </a:t>
            </a:r>
            <a:r>
              <a:rPr lang="en-US" sz="2800" dirty="0" smtClean="0"/>
              <a:t>species!</a:t>
            </a:r>
            <a:endParaRPr lang="en-US" sz="2800" dirty="0"/>
          </a:p>
        </p:txBody>
      </p:sp>
      <p:pic>
        <p:nvPicPr>
          <p:cNvPr id="113668" name="Picture 4"/>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4602163" y="2046288"/>
            <a:ext cx="4138612" cy="3135312"/>
          </a:xfrm>
          <a:noFill/>
          <a:ln/>
        </p:spPr>
      </p:pic>
      <p:pic>
        <p:nvPicPr>
          <p:cNvPr id="11367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2413" y="1836738"/>
            <a:ext cx="4198937" cy="31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71" name="Picture 7"/>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rcRect/>
          <a:stretch>
            <a:fillRect/>
          </a:stretch>
        </p:blipFill>
        <p:spPr>
          <a:xfrm>
            <a:off x="4194175" y="2508250"/>
            <a:ext cx="4214813" cy="2803525"/>
          </a:xfrm>
          <a:noFill/>
          <a:ln/>
        </p:spPr>
      </p:pic>
      <p:pic>
        <p:nvPicPr>
          <p:cNvPr id="11367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6488" y="1816100"/>
            <a:ext cx="5357812"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4"/>
          <p:cNvSpPr txBox="1">
            <a:spLocks noChangeArrowheads="1"/>
          </p:cNvSpPr>
          <p:nvPr/>
        </p:nvSpPr>
        <p:spPr bwMode="auto">
          <a:xfrm rot="1489283">
            <a:off x="681038" y="3078163"/>
            <a:ext cx="8108950"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600" b="1" dirty="0">
                <a:solidFill>
                  <a:srgbClr val="FF0000"/>
                </a:solidFill>
              </a:rPr>
              <a:t>NOT HOW  NRDA IS DONE TODAY!</a:t>
            </a:r>
          </a:p>
        </p:txBody>
      </p:sp>
    </p:spTree>
    <p:extLst>
      <p:ext uri="{BB962C8B-B14F-4D97-AF65-F5344CB8AC3E}">
        <p14:creationId xmlns:p14="http://schemas.microsoft.com/office/powerpoint/2010/main" val="847160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66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36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366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366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367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3667">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3667">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367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3667">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3667">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367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366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5"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anim calcmode="lin" valueType="num">
                                      <p:cBhvr>
                                        <p:cTn id="44" dur="500" fill="hold"/>
                                        <p:tgtEl>
                                          <p:spTgt spid="8"/>
                                        </p:tgtEl>
                                        <p:attrNameLst>
                                          <p:attrName>style.rotation</p:attrName>
                                        </p:attrNameLst>
                                      </p:cBhvr>
                                      <p:tavLst>
                                        <p:tav tm="0">
                                          <p:val>
                                            <p:fltVal val="720"/>
                                          </p:val>
                                        </p:tav>
                                        <p:tav tm="100000">
                                          <p:val>
                                            <p:fltVal val="0"/>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 calcmode="lin" valueType="num">
                                      <p:cBhvr>
                                        <p:cTn id="46" dur="5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74" name="Group 42"/>
          <p:cNvGrpSpPr>
            <a:grpSpLocks/>
          </p:cNvGrpSpPr>
          <p:nvPr/>
        </p:nvGrpSpPr>
        <p:grpSpPr bwMode="auto">
          <a:xfrm>
            <a:off x="1817688" y="1406525"/>
            <a:ext cx="6229350" cy="731838"/>
            <a:chOff x="929" y="615"/>
            <a:chExt cx="3924" cy="461"/>
          </a:xfrm>
        </p:grpSpPr>
        <p:sp>
          <p:nvSpPr>
            <p:cNvPr id="95234" name="Text Box 2"/>
            <p:cNvSpPr txBox="1">
              <a:spLocks noChangeArrowheads="1"/>
            </p:cNvSpPr>
            <p:nvPr/>
          </p:nvSpPr>
          <p:spPr bwMode="auto">
            <a:xfrm>
              <a:off x="929" y="615"/>
              <a:ext cx="1413"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t>Acre-Years of </a:t>
              </a:r>
            </a:p>
            <a:p>
              <a:r>
                <a:rPr lang="en-US" sz="2000" b="1"/>
                <a:t>Loss Due to Spill</a:t>
              </a:r>
              <a:endParaRPr lang="en-US" sz="1800"/>
            </a:p>
          </p:txBody>
        </p:sp>
        <p:sp>
          <p:nvSpPr>
            <p:cNvPr id="95235" name="Text Box 3"/>
            <p:cNvSpPr txBox="1">
              <a:spLocks noChangeArrowheads="1"/>
            </p:cNvSpPr>
            <p:nvPr/>
          </p:nvSpPr>
          <p:spPr bwMode="auto">
            <a:xfrm>
              <a:off x="2863" y="624"/>
              <a:ext cx="199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t>Acre-Years Gained</a:t>
              </a:r>
            </a:p>
            <a:p>
              <a:r>
                <a:rPr lang="en-US" sz="2000" b="1"/>
                <a:t>from Restoration Project</a:t>
              </a:r>
              <a:endParaRPr lang="en-US" sz="1800"/>
            </a:p>
          </p:txBody>
        </p:sp>
        <p:sp>
          <p:nvSpPr>
            <p:cNvPr id="95236" name="Text Box 4"/>
            <p:cNvSpPr txBox="1">
              <a:spLocks noChangeArrowheads="1"/>
            </p:cNvSpPr>
            <p:nvPr/>
          </p:nvSpPr>
          <p:spPr bwMode="auto">
            <a:xfrm>
              <a:off x="2448" y="672"/>
              <a:ext cx="28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a:t>=</a:t>
              </a:r>
              <a:endParaRPr lang="en-US" sz="1800"/>
            </a:p>
          </p:txBody>
        </p:sp>
      </p:grpSp>
      <p:grpSp>
        <p:nvGrpSpPr>
          <p:cNvPr id="95330" name="Group 98"/>
          <p:cNvGrpSpPr>
            <a:grpSpLocks/>
          </p:cNvGrpSpPr>
          <p:nvPr/>
        </p:nvGrpSpPr>
        <p:grpSpPr bwMode="auto">
          <a:xfrm>
            <a:off x="0" y="2087563"/>
            <a:ext cx="6064250" cy="4289425"/>
            <a:chOff x="0" y="1315"/>
            <a:chExt cx="3820" cy="2702"/>
          </a:xfrm>
        </p:grpSpPr>
        <p:sp>
          <p:nvSpPr>
            <p:cNvPr id="95238" name="Text Box 6"/>
            <p:cNvSpPr txBox="1">
              <a:spLocks noChangeArrowheads="1"/>
            </p:cNvSpPr>
            <p:nvPr/>
          </p:nvSpPr>
          <p:spPr bwMode="auto">
            <a:xfrm>
              <a:off x="0" y="1315"/>
              <a:ext cx="758"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chemeClr val="tx2"/>
                  </a:solidFill>
                </a:rPr>
                <a:t>Level of Resource </a:t>
              </a:r>
            </a:p>
            <a:p>
              <a:r>
                <a:rPr lang="en-US" b="1">
                  <a:solidFill>
                    <a:schemeClr val="tx2"/>
                  </a:solidFill>
                </a:rPr>
                <a:t>Services </a:t>
              </a:r>
              <a:endParaRPr lang="en-US"/>
            </a:p>
          </p:txBody>
        </p:sp>
        <p:sp>
          <p:nvSpPr>
            <p:cNvPr id="95239" name="Text Box 7"/>
            <p:cNvSpPr txBox="1">
              <a:spLocks noChangeArrowheads="1"/>
            </p:cNvSpPr>
            <p:nvPr/>
          </p:nvSpPr>
          <p:spPr bwMode="auto">
            <a:xfrm>
              <a:off x="224" y="1889"/>
              <a:ext cx="46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800"/>
                <a:t>Initial</a:t>
              </a:r>
            </a:p>
            <a:p>
              <a:pPr algn="ctr"/>
              <a:r>
                <a:rPr lang="en-US" sz="1800"/>
                <a:t>Level</a:t>
              </a:r>
            </a:p>
          </p:txBody>
        </p:sp>
        <p:sp>
          <p:nvSpPr>
            <p:cNvPr id="95240" name="Text Box 8"/>
            <p:cNvSpPr txBox="1">
              <a:spLocks noChangeArrowheads="1"/>
            </p:cNvSpPr>
            <p:nvPr/>
          </p:nvSpPr>
          <p:spPr bwMode="auto">
            <a:xfrm>
              <a:off x="3368" y="3786"/>
              <a:ext cx="4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a:solidFill>
                    <a:schemeClr val="tx2"/>
                  </a:solidFill>
                </a:rPr>
                <a:t>Time</a:t>
              </a:r>
            </a:p>
          </p:txBody>
        </p:sp>
        <p:sp>
          <p:nvSpPr>
            <p:cNvPr id="95241" name="Line 9"/>
            <p:cNvSpPr>
              <a:spLocks noChangeShapeType="1"/>
            </p:cNvSpPr>
            <p:nvPr/>
          </p:nvSpPr>
          <p:spPr bwMode="auto">
            <a:xfrm>
              <a:off x="729" y="1567"/>
              <a:ext cx="0" cy="2207"/>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2" name="Line 10"/>
            <p:cNvSpPr>
              <a:spLocks noChangeShapeType="1"/>
            </p:cNvSpPr>
            <p:nvPr/>
          </p:nvSpPr>
          <p:spPr bwMode="auto">
            <a:xfrm>
              <a:off x="729" y="3752"/>
              <a:ext cx="2866" cy="0"/>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3" name="Line 11"/>
            <p:cNvSpPr>
              <a:spLocks noChangeShapeType="1"/>
            </p:cNvSpPr>
            <p:nvPr/>
          </p:nvSpPr>
          <p:spPr bwMode="auto">
            <a:xfrm>
              <a:off x="729" y="2097"/>
              <a:ext cx="266" cy="0"/>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5329" name="Group 97"/>
          <p:cNvGrpSpPr>
            <a:grpSpLocks/>
          </p:cNvGrpSpPr>
          <p:nvPr/>
        </p:nvGrpSpPr>
        <p:grpSpPr bwMode="auto">
          <a:xfrm>
            <a:off x="2338388" y="3602038"/>
            <a:ext cx="3589337" cy="1638300"/>
            <a:chOff x="1582" y="2248"/>
            <a:chExt cx="2261" cy="1032"/>
          </a:xfrm>
        </p:grpSpPr>
        <p:sp>
          <p:nvSpPr>
            <p:cNvPr id="95245" name="AutoShape 13"/>
            <p:cNvSpPr>
              <a:spLocks noChangeArrowheads="1"/>
            </p:cNvSpPr>
            <p:nvPr/>
          </p:nvSpPr>
          <p:spPr bwMode="auto">
            <a:xfrm rot="16200000">
              <a:off x="2457" y="2725"/>
              <a:ext cx="644" cy="466"/>
            </a:xfrm>
            <a:prstGeom prst="rtTriangle">
              <a:avLst/>
            </a:prstGeom>
            <a:gradFill rotWithShape="1">
              <a:gsLst>
                <a:gs pos="0">
                  <a:srgbClr val="DBF7D5"/>
                </a:gs>
                <a:gs pos="100000">
                  <a:srgbClr val="99DE94"/>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6" name="Rectangle 14"/>
            <p:cNvSpPr>
              <a:spLocks noChangeArrowheads="1"/>
            </p:cNvSpPr>
            <p:nvPr/>
          </p:nvSpPr>
          <p:spPr bwMode="auto">
            <a:xfrm>
              <a:off x="3012" y="2636"/>
              <a:ext cx="831" cy="644"/>
            </a:xfrm>
            <a:prstGeom prst="rect">
              <a:avLst/>
            </a:prstGeom>
            <a:solidFill>
              <a:srgbClr val="99DE94"/>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7" name="Text Box 15"/>
            <p:cNvSpPr txBox="1">
              <a:spLocks noChangeArrowheads="1"/>
            </p:cNvSpPr>
            <p:nvPr/>
          </p:nvSpPr>
          <p:spPr bwMode="auto">
            <a:xfrm>
              <a:off x="2958" y="2774"/>
              <a:ext cx="68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800" b="1">
                  <a:solidFill>
                    <a:srgbClr val="000000"/>
                  </a:solidFill>
                </a:rPr>
                <a:t>Project</a:t>
              </a:r>
            </a:p>
            <a:p>
              <a:pPr algn="ctr"/>
              <a:r>
                <a:rPr lang="en-US" sz="1800" b="1">
                  <a:solidFill>
                    <a:srgbClr val="000000"/>
                  </a:solidFill>
                </a:rPr>
                <a:t>Benefits</a:t>
              </a:r>
            </a:p>
          </p:txBody>
        </p:sp>
        <p:sp>
          <p:nvSpPr>
            <p:cNvPr id="95248" name="Line 16"/>
            <p:cNvSpPr>
              <a:spLocks noChangeShapeType="1"/>
            </p:cNvSpPr>
            <p:nvPr/>
          </p:nvSpPr>
          <p:spPr bwMode="auto">
            <a:xfrm>
              <a:off x="1582" y="3280"/>
              <a:ext cx="964" cy="0"/>
            </a:xfrm>
            <a:prstGeom prst="line">
              <a:avLst/>
            </a:prstGeom>
            <a:noFill/>
            <a:ln w="38100" cap="sq">
              <a:solidFill>
                <a:srgbClr val="008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9" name="Line 17"/>
            <p:cNvSpPr>
              <a:spLocks noChangeShapeType="1"/>
            </p:cNvSpPr>
            <p:nvPr/>
          </p:nvSpPr>
          <p:spPr bwMode="auto">
            <a:xfrm>
              <a:off x="2580" y="3280"/>
              <a:ext cx="1263" cy="0"/>
            </a:xfrm>
            <a:prstGeom prst="line">
              <a:avLst/>
            </a:prstGeom>
            <a:noFill/>
            <a:ln w="38100">
              <a:solidFill>
                <a:srgbClr val="0080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0" name="Line 18"/>
            <p:cNvSpPr>
              <a:spLocks noChangeShapeType="1"/>
            </p:cNvSpPr>
            <p:nvPr/>
          </p:nvSpPr>
          <p:spPr bwMode="auto">
            <a:xfrm flipV="1">
              <a:off x="2546" y="2636"/>
              <a:ext cx="466" cy="644"/>
            </a:xfrm>
            <a:prstGeom prst="line">
              <a:avLst/>
            </a:prstGeom>
            <a:noFill/>
            <a:ln w="38100" cap="sq">
              <a:solidFill>
                <a:srgbClr val="008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1" name="Line 19"/>
            <p:cNvSpPr>
              <a:spLocks noChangeShapeType="1"/>
            </p:cNvSpPr>
            <p:nvPr/>
          </p:nvSpPr>
          <p:spPr bwMode="auto">
            <a:xfrm>
              <a:off x="3012" y="2636"/>
              <a:ext cx="831" cy="0"/>
            </a:xfrm>
            <a:prstGeom prst="line">
              <a:avLst/>
            </a:prstGeom>
            <a:noFill/>
            <a:ln w="38100" cap="sq">
              <a:solidFill>
                <a:srgbClr val="008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2" name="Text Box 20"/>
            <p:cNvSpPr txBox="1">
              <a:spLocks noChangeArrowheads="1"/>
            </p:cNvSpPr>
            <p:nvPr/>
          </p:nvSpPr>
          <p:spPr bwMode="auto">
            <a:xfrm>
              <a:off x="2777" y="2248"/>
              <a:ext cx="985"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Compensatory </a:t>
              </a:r>
            </a:p>
            <a:p>
              <a:r>
                <a:rPr lang="en-US"/>
                <a:t>Restoration</a:t>
              </a:r>
            </a:p>
          </p:txBody>
        </p:sp>
        <p:sp>
          <p:nvSpPr>
            <p:cNvPr id="95253" name="Line 21"/>
            <p:cNvSpPr>
              <a:spLocks noChangeShapeType="1"/>
            </p:cNvSpPr>
            <p:nvPr/>
          </p:nvSpPr>
          <p:spPr bwMode="auto">
            <a:xfrm flipH="1">
              <a:off x="3378" y="2590"/>
              <a:ext cx="0" cy="1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5254" name="Group 22"/>
          <p:cNvGrpSpPr>
            <a:grpSpLocks/>
          </p:cNvGrpSpPr>
          <p:nvPr/>
        </p:nvGrpSpPr>
        <p:grpSpPr bwMode="auto">
          <a:xfrm>
            <a:off x="1355725" y="2522538"/>
            <a:ext cx="633413" cy="2408237"/>
            <a:chOff x="1056" y="1609"/>
            <a:chExt cx="576" cy="1584"/>
          </a:xfrm>
        </p:grpSpPr>
        <p:sp>
          <p:nvSpPr>
            <p:cNvPr id="95255" name="Line 23"/>
            <p:cNvSpPr>
              <a:spLocks noChangeShapeType="1"/>
            </p:cNvSpPr>
            <p:nvPr/>
          </p:nvSpPr>
          <p:spPr bwMode="auto">
            <a:xfrm>
              <a:off x="1296" y="2137"/>
              <a:ext cx="0" cy="1056"/>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6" name="AutoShape 24"/>
            <p:cNvSpPr>
              <a:spLocks noChangeArrowheads="1"/>
            </p:cNvSpPr>
            <p:nvPr/>
          </p:nvSpPr>
          <p:spPr bwMode="auto">
            <a:xfrm>
              <a:off x="1056" y="1609"/>
              <a:ext cx="576" cy="480"/>
            </a:xfrm>
            <a:prstGeom prst="irregularSeal1">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Spill</a:t>
              </a:r>
            </a:p>
          </p:txBody>
        </p:sp>
      </p:grpSp>
      <p:grpSp>
        <p:nvGrpSpPr>
          <p:cNvPr id="95257" name="Group 25"/>
          <p:cNvGrpSpPr>
            <a:grpSpLocks/>
          </p:cNvGrpSpPr>
          <p:nvPr/>
        </p:nvGrpSpPr>
        <p:grpSpPr bwMode="auto">
          <a:xfrm>
            <a:off x="1639888" y="3360738"/>
            <a:ext cx="4273550" cy="1604962"/>
            <a:chOff x="1296" y="2137"/>
            <a:chExt cx="3888" cy="1056"/>
          </a:xfrm>
        </p:grpSpPr>
        <p:sp>
          <p:nvSpPr>
            <p:cNvPr id="95258" name="Line 26"/>
            <p:cNvSpPr>
              <a:spLocks noChangeShapeType="1"/>
            </p:cNvSpPr>
            <p:nvPr/>
          </p:nvSpPr>
          <p:spPr bwMode="auto">
            <a:xfrm flipV="1">
              <a:off x="1296" y="2137"/>
              <a:ext cx="2112" cy="1056"/>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9" name="Line 27"/>
            <p:cNvSpPr>
              <a:spLocks noChangeShapeType="1"/>
            </p:cNvSpPr>
            <p:nvPr/>
          </p:nvSpPr>
          <p:spPr bwMode="auto">
            <a:xfrm>
              <a:off x="3456" y="2137"/>
              <a:ext cx="1728" cy="0"/>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0" name="Text Box 28"/>
            <p:cNvSpPr txBox="1">
              <a:spLocks noChangeArrowheads="1"/>
            </p:cNvSpPr>
            <p:nvPr/>
          </p:nvSpPr>
          <p:spPr bwMode="auto">
            <a:xfrm rot="-1575916">
              <a:off x="1790" y="2755"/>
              <a:ext cx="956" cy="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i="1"/>
                <a:t>(Recovery)</a:t>
              </a:r>
            </a:p>
          </p:txBody>
        </p:sp>
      </p:grpSp>
      <p:grpSp>
        <p:nvGrpSpPr>
          <p:cNvPr id="95261" name="Group 29"/>
          <p:cNvGrpSpPr>
            <a:grpSpLocks/>
          </p:cNvGrpSpPr>
          <p:nvPr/>
        </p:nvGrpSpPr>
        <p:grpSpPr bwMode="auto">
          <a:xfrm>
            <a:off x="1631950" y="2995613"/>
            <a:ext cx="2322513" cy="338137"/>
            <a:chOff x="1344" y="1915"/>
            <a:chExt cx="2112" cy="222"/>
          </a:xfrm>
        </p:grpSpPr>
        <p:sp>
          <p:nvSpPr>
            <p:cNvPr id="95262" name="Line 30"/>
            <p:cNvSpPr>
              <a:spLocks noChangeShapeType="1"/>
            </p:cNvSpPr>
            <p:nvPr/>
          </p:nvSpPr>
          <p:spPr bwMode="auto">
            <a:xfrm>
              <a:off x="1344" y="2137"/>
              <a:ext cx="2112" cy="0"/>
            </a:xfrm>
            <a:prstGeom prst="line">
              <a:avLst/>
            </a:prstGeom>
            <a:noFill/>
            <a:ln w="38100">
              <a:solidFill>
                <a:srgbClr val="FF00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3" name="Text Box 31"/>
            <p:cNvSpPr txBox="1">
              <a:spLocks noChangeArrowheads="1"/>
            </p:cNvSpPr>
            <p:nvPr/>
          </p:nvSpPr>
          <p:spPr bwMode="auto">
            <a:xfrm>
              <a:off x="1816" y="1915"/>
              <a:ext cx="894"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i="1"/>
                <a:t>(Baseline)</a:t>
              </a:r>
            </a:p>
          </p:txBody>
        </p:sp>
      </p:grpSp>
      <p:grpSp>
        <p:nvGrpSpPr>
          <p:cNvPr id="95264" name="Group 32"/>
          <p:cNvGrpSpPr>
            <a:grpSpLocks/>
          </p:cNvGrpSpPr>
          <p:nvPr/>
        </p:nvGrpSpPr>
        <p:grpSpPr bwMode="auto">
          <a:xfrm>
            <a:off x="1639888" y="3363913"/>
            <a:ext cx="2322512" cy="1604962"/>
            <a:chOff x="1296" y="2137"/>
            <a:chExt cx="2112" cy="1056"/>
          </a:xfrm>
        </p:grpSpPr>
        <p:sp>
          <p:nvSpPr>
            <p:cNvPr id="95265" name="AutoShape 33"/>
            <p:cNvSpPr>
              <a:spLocks noChangeArrowheads="1"/>
            </p:cNvSpPr>
            <p:nvPr/>
          </p:nvSpPr>
          <p:spPr bwMode="auto">
            <a:xfrm flipV="1">
              <a:off x="1296" y="2137"/>
              <a:ext cx="2112" cy="1056"/>
            </a:xfrm>
            <a:prstGeom prst="rtTriangle">
              <a:avLst/>
            </a:prstGeom>
            <a:gradFill rotWithShape="1">
              <a:gsLst>
                <a:gs pos="0">
                  <a:srgbClr val="FD4F4B"/>
                </a:gs>
                <a:gs pos="100000">
                  <a:srgbClr val="FDC7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6" name="Text Box 34"/>
            <p:cNvSpPr txBox="1">
              <a:spLocks noChangeArrowheads="1"/>
            </p:cNvSpPr>
            <p:nvPr/>
          </p:nvSpPr>
          <p:spPr bwMode="auto">
            <a:xfrm>
              <a:off x="1585" y="2377"/>
              <a:ext cx="733"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a:solidFill>
                    <a:srgbClr val="000000"/>
                  </a:solidFill>
                </a:rPr>
                <a:t>Injury</a:t>
              </a:r>
            </a:p>
          </p:txBody>
        </p:sp>
      </p:grpSp>
      <p:sp>
        <p:nvSpPr>
          <p:cNvPr id="95267" name="Rectangle 35"/>
          <p:cNvSpPr>
            <a:spLocks noGrp="1" noChangeArrowheads="1"/>
          </p:cNvSpPr>
          <p:nvPr>
            <p:ph type="title"/>
          </p:nvPr>
        </p:nvSpPr>
        <p:spPr>
          <a:xfrm>
            <a:off x="381000" y="173038"/>
            <a:ext cx="8229600" cy="1143000"/>
          </a:xfrm>
          <a:noFill/>
          <a:ln/>
        </p:spPr>
        <p:txBody>
          <a:bodyPr/>
          <a:lstStyle/>
          <a:p>
            <a:r>
              <a:rPr lang="en-US" sz="4000" b="1"/>
              <a:t>Restoration Scaling/Damage Quantification</a:t>
            </a:r>
          </a:p>
        </p:txBody>
      </p:sp>
      <p:grpSp>
        <p:nvGrpSpPr>
          <p:cNvPr id="95268" name="Group 36"/>
          <p:cNvGrpSpPr>
            <a:grpSpLocks/>
          </p:cNvGrpSpPr>
          <p:nvPr/>
        </p:nvGrpSpPr>
        <p:grpSpPr bwMode="auto">
          <a:xfrm>
            <a:off x="1639888" y="2730500"/>
            <a:ext cx="3298825" cy="2238375"/>
            <a:chOff x="1296" y="1721"/>
            <a:chExt cx="3001" cy="1472"/>
          </a:xfrm>
        </p:grpSpPr>
        <p:sp>
          <p:nvSpPr>
            <p:cNvPr id="95269" name="AutoShape 37"/>
            <p:cNvSpPr>
              <a:spLocks noChangeArrowheads="1"/>
            </p:cNvSpPr>
            <p:nvPr/>
          </p:nvSpPr>
          <p:spPr bwMode="auto">
            <a:xfrm flipV="1">
              <a:off x="1296" y="2137"/>
              <a:ext cx="2112" cy="1056"/>
            </a:xfrm>
            <a:prstGeom prst="rtTriangle">
              <a:avLst/>
            </a:prstGeom>
            <a:pattFill prst="wdDnDiag">
              <a:fgClr>
                <a:schemeClr val="tx1">
                  <a:alpha val="28999"/>
                </a:schemeClr>
              </a:fgClr>
              <a:bgClr>
                <a:schemeClr val="bg1">
                  <a:alpha val="28999"/>
                </a:schemeClr>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70" name="AutoShape 38"/>
            <p:cNvSpPr>
              <a:spLocks noChangeArrowheads="1"/>
            </p:cNvSpPr>
            <p:nvPr/>
          </p:nvSpPr>
          <p:spPr bwMode="auto">
            <a:xfrm flipV="1">
              <a:off x="1296" y="2137"/>
              <a:ext cx="1728" cy="1056"/>
            </a:xfrm>
            <a:prstGeom prst="rtTriangle">
              <a:avLst/>
            </a:prstGeom>
            <a:gradFill rotWithShape="1">
              <a:gsLst>
                <a:gs pos="0">
                  <a:srgbClr val="FD4F4B"/>
                </a:gs>
                <a:gs pos="100000">
                  <a:srgbClr val="FDC7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71" name="Text Box 39"/>
            <p:cNvSpPr txBox="1">
              <a:spLocks noChangeArrowheads="1"/>
            </p:cNvSpPr>
            <p:nvPr/>
          </p:nvSpPr>
          <p:spPr bwMode="auto">
            <a:xfrm>
              <a:off x="2496" y="1721"/>
              <a:ext cx="1801"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Primary Restoration</a:t>
              </a:r>
            </a:p>
          </p:txBody>
        </p:sp>
        <p:sp>
          <p:nvSpPr>
            <p:cNvPr id="95272" name="Line 40"/>
            <p:cNvSpPr>
              <a:spLocks noChangeShapeType="1"/>
            </p:cNvSpPr>
            <p:nvPr/>
          </p:nvSpPr>
          <p:spPr bwMode="auto">
            <a:xfrm flipH="1">
              <a:off x="3120" y="1945"/>
              <a:ext cx="0" cy="28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73" name="Text Box 41"/>
            <p:cNvSpPr txBox="1">
              <a:spLocks noChangeArrowheads="1"/>
            </p:cNvSpPr>
            <p:nvPr/>
          </p:nvSpPr>
          <p:spPr bwMode="auto">
            <a:xfrm>
              <a:off x="1585" y="2377"/>
              <a:ext cx="733"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a:solidFill>
                    <a:srgbClr val="000000"/>
                  </a:solidFill>
                </a:rPr>
                <a:t>Injury</a:t>
              </a:r>
            </a:p>
          </p:txBody>
        </p:sp>
      </p:grpSp>
      <p:grpSp>
        <p:nvGrpSpPr>
          <p:cNvPr id="95302" name="Group 70"/>
          <p:cNvGrpSpPr>
            <a:grpSpLocks/>
          </p:cNvGrpSpPr>
          <p:nvPr/>
        </p:nvGrpSpPr>
        <p:grpSpPr bwMode="auto">
          <a:xfrm>
            <a:off x="6594475" y="2333625"/>
            <a:ext cx="2398713" cy="3741738"/>
            <a:chOff x="3923" y="1199"/>
            <a:chExt cx="1511" cy="2357"/>
          </a:xfrm>
        </p:grpSpPr>
        <p:sp>
          <p:nvSpPr>
            <p:cNvPr id="95303" name="Text Box 71"/>
            <p:cNvSpPr txBox="1">
              <a:spLocks noChangeArrowheads="1"/>
            </p:cNvSpPr>
            <p:nvPr/>
          </p:nvSpPr>
          <p:spPr bwMode="auto">
            <a:xfrm>
              <a:off x="4080" y="1199"/>
              <a:ext cx="509" cy="236"/>
            </a:xfrm>
            <a:prstGeom prst="rect">
              <a:avLst/>
            </a:prstGeom>
            <a:solidFill>
              <a:srgbClr val="FFFF99"/>
            </a:solidFill>
            <a:ln w="381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chemeClr val="bg2"/>
                  </a:solidFill>
                </a:rPr>
                <a:t>SPILL</a:t>
              </a:r>
            </a:p>
          </p:txBody>
        </p:sp>
        <p:sp>
          <p:nvSpPr>
            <p:cNvPr id="95304" name="Text Box 72"/>
            <p:cNvSpPr txBox="1">
              <a:spLocks noChangeArrowheads="1"/>
            </p:cNvSpPr>
            <p:nvPr/>
          </p:nvSpPr>
          <p:spPr bwMode="auto">
            <a:xfrm>
              <a:off x="4081" y="1574"/>
              <a:ext cx="1353" cy="228"/>
            </a:xfrm>
            <a:prstGeom prst="rect">
              <a:avLst/>
            </a:prstGeom>
            <a:solidFill>
              <a:srgbClr val="FFFF99"/>
            </a:solidFill>
            <a:ln w="254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DATA COLLECTION</a:t>
              </a:r>
            </a:p>
          </p:txBody>
        </p:sp>
        <p:sp>
          <p:nvSpPr>
            <p:cNvPr id="95305" name="Text Box 73"/>
            <p:cNvSpPr txBox="1">
              <a:spLocks noChangeArrowheads="1"/>
            </p:cNvSpPr>
            <p:nvPr/>
          </p:nvSpPr>
          <p:spPr bwMode="auto">
            <a:xfrm>
              <a:off x="4078" y="1865"/>
              <a:ext cx="1226" cy="382"/>
            </a:xfrm>
            <a:prstGeom prst="rect">
              <a:avLst/>
            </a:prstGeom>
            <a:solidFill>
              <a:srgbClr val="FFFF99"/>
            </a:solidFill>
            <a:ln w="254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INJURY</a:t>
              </a:r>
            </a:p>
            <a:p>
              <a:r>
                <a:rPr lang="en-US" b="1">
                  <a:solidFill>
                    <a:schemeClr val="bg2"/>
                  </a:solidFill>
                </a:rPr>
                <a:t>QUANTIFICATION</a:t>
              </a:r>
            </a:p>
          </p:txBody>
        </p:sp>
        <p:sp>
          <p:nvSpPr>
            <p:cNvPr id="95306" name="Text Box 74"/>
            <p:cNvSpPr txBox="1">
              <a:spLocks noChangeArrowheads="1"/>
            </p:cNvSpPr>
            <p:nvPr/>
          </p:nvSpPr>
          <p:spPr bwMode="auto">
            <a:xfrm>
              <a:off x="4085" y="2334"/>
              <a:ext cx="1284" cy="506"/>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500" b="1"/>
                <a:t>RESTORATION</a:t>
              </a:r>
            </a:p>
            <a:p>
              <a:r>
                <a:rPr lang="en-US" sz="1500" b="1"/>
                <a:t>SCALING/DAMAGE</a:t>
              </a:r>
            </a:p>
            <a:p>
              <a:r>
                <a:rPr lang="en-US" sz="1500" b="1"/>
                <a:t>QUANTIFICATION</a:t>
              </a:r>
            </a:p>
          </p:txBody>
        </p:sp>
        <p:grpSp>
          <p:nvGrpSpPr>
            <p:cNvPr id="95307" name="Group 75"/>
            <p:cNvGrpSpPr>
              <a:grpSpLocks/>
            </p:cNvGrpSpPr>
            <p:nvPr/>
          </p:nvGrpSpPr>
          <p:grpSpPr bwMode="auto">
            <a:xfrm>
              <a:off x="3941" y="1315"/>
              <a:ext cx="107" cy="271"/>
              <a:chOff x="598" y="1013"/>
              <a:chExt cx="164" cy="412"/>
            </a:xfrm>
          </p:grpSpPr>
          <p:sp>
            <p:nvSpPr>
              <p:cNvPr id="95308" name="Line 76"/>
              <p:cNvSpPr>
                <a:spLocks noChangeShapeType="1"/>
              </p:cNvSpPr>
              <p:nvPr/>
            </p:nvSpPr>
            <p:spPr bwMode="auto">
              <a:xfrm flipH="1">
                <a:off x="598" y="1021"/>
                <a:ext cx="125" cy="1"/>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309" name="Line 77"/>
              <p:cNvSpPr>
                <a:spLocks noChangeShapeType="1"/>
              </p:cNvSpPr>
              <p:nvPr/>
            </p:nvSpPr>
            <p:spPr bwMode="auto">
              <a:xfrm>
                <a:off x="600" y="1013"/>
                <a:ext cx="0" cy="412"/>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310" name="Line 78"/>
              <p:cNvSpPr>
                <a:spLocks noChangeShapeType="1"/>
              </p:cNvSpPr>
              <p:nvPr/>
            </p:nvSpPr>
            <p:spPr bwMode="auto">
              <a:xfrm>
                <a:off x="598" y="1413"/>
                <a:ext cx="164" cy="2"/>
              </a:xfrm>
              <a:prstGeom prst="line">
                <a:avLst/>
              </a:prstGeom>
              <a:noFill/>
              <a:ln w="31750">
                <a:solidFill>
                  <a:srgbClr val="969696"/>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5311" name="Text Box 79"/>
            <p:cNvSpPr txBox="1">
              <a:spLocks noChangeArrowheads="1"/>
            </p:cNvSpPr>
            <p:nvPr/>
          </p:nvSpPr>
          <p:spPr bwMode="auto">
            <a:xfrm>
              <a:off x="4094" y="2966"/>
              <a:ext cx="983" cy="228"/>
            </a:xfrm>
            <a:prstGeom prst="rect">
              <a:avLst/>
            </a:prstGeom>
            <a:solidFill>
              <a:srgbClr val="FFFF99"/>
            </a:solidFill>
            <a:ln w="254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SETTLEMENT</a:t>
              </a:r>
            </a:p>
          </p:txBody>
        </p:sp>
        <p:sp>
          <p:nvSpPr>
            <p:cNvPr id="95312" name="Text Box 80"/>
            <p:cNvSpPr txBox="1">
              <a:spLocks noChangeArrowheads="1"/>
            </p:cNvSpPr>
            <p:nvPr/>
          </p:nvSpPr>
          <p:spPr bwMode="auto">
            <a:xfrm>
              <a:off x="4093" y="3320"/>
              <a:ext cx="1070" cy="236"/>
            </a:xfrm>
            <a:prstGeom prst="rect">
              <a:avLst/>
            </a:prstGeom>
            <a:solidFill>
              <a:srgbClr val="FFFF99"/>
            </a:solidFill>
            <a:ln w="381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RESTORATION</a:t>
              </a:r>
            </a:p>
          </p:txBody>
        </p:sp>
        <p:grpSp>
          <p:nvGrpSpPr>
            <p:cNvPr id="95313" name="Group 81"/>
            <p:cNvGrpSpPr>
              <a:grpSpLocks/>
            </p:cNvGrpSpPr>
            <p:nvPr/>
          </p:nvGrpSpPr>
          <p:grpSpPr bwMode="auto">
            <a:xfrm>
              <a:off x="3933" y="1637"/>
              <a:ext cx="107" cy="333"/>
              <a:chOff x="592" y="1454"/>
              <a:chExt cx="164" cy="448"/>
            </a:xfrm>
          </p:grpSpPr>
          <p:sp>
            <p:nvSpPr>
              <p:cNvPr id="95314" name="Line 82"/>
              <p:cNvSpPr>
                <a:spLocks noChangeShapeType="1"/>
              </p:cNvSpPr>
              <p:nvPr/>
            </p:nvSpPr>
            <p:spPr bwMode="auto">
              <a:xfrm flipH="1">
                <a:off x="592" y="1463"/>
                <a:ext cx="125" cy="1"/>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315" name="Line 83"/>
              <p:cNvSpPr>
                <a:spLocks noChangeShapeType="1"/>
              </p:cNvSpPr>
              <p:nvPr/>
            </p:nvSpPr>
            <p:spPr bwMode="auto">
              <a:xfrm>
                <a:off x="594" y="1454"/>
                <a:ext cx="0" cy="448"/>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316" name="Line 84"/>
              <p:cNvSpPr>
                <a:spLocks noChangeShapeType="1"/>
              </p:cNvSpPr>
              <p:nvPr/>
            </p:nvSpPr>
            <p:spPr bwMode="auto">
              <a:xfrm>
                <a:off x="592" y="1892"/>
                <a:ext cx="164" cy="2"/>
              </a:xfrm>
              <a:prstGeom prst="line">
                <a:avLst/>
              </a:prstGeom>
              <a:noFill/>
              <a:ln w="31750">
                <a:solidFill>
                  <a:srgbClr val="969696"/>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5317" name="Group 85"/>
            <p:cNvGrpSpPr>
              <a:grpSpLocks/>
            </p:cNvGrpSpPr>
            <p:nvPr/>
          </p:nvGrpSpPr>
          <p:grpSpPr bwMode="auto">
            <a:xfrm>
              <a:off x="3931" y="2012"/>
              <a:ext cx="107" cy="528"/>
              <a:chOff x="589" y="1958"/>
              <a:chExt cx="164" cy="709"/>
            </a:xfrm>
          </p:grpSpPr>
          <p:sp>
            <p:nvSpPr>
              <p:cNvPr id="95318" name="Line 86"/>
              <p:cNvSpPr>
                <a:spLocks noChangeShapeType="1"/>
              </p:cNvSpPr>
              <p:nvPr/>
            </p:nvSpPr>
            <p:spPr bwMode="auto">
              <a:xfrm flipH="1">
                <a:off x="589" y="1966"/>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319" name="Line 87"/>
              <p:cNvSpPr>
                <a:spLocks noChangeShapeType="1"/>
              </p:cNvSpPr>
              <p:nvPr/>
            </p:nvSpPr>
            <p:spPr bwMode="auto">
              <a:xfrm>
                <a:off x="591" y="1958"/>
                <a:ext cx="0" cy="709"/>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320" name="Line 88"/>
              <p:cNvSpPr>
                <a:spLocks noChangeShapeType="1"/>
              </p:cNvSpPr>
              <p:nvPr/>
            </p:nvSpPr>
            <p:spPr bwMode="auto">
              <a:xfrm>
                <a:off x="589" y="2655"/>
                <a:ext cx="164" cy="4"/>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5321" name="Group 89"/>
            <p:cNvGrpSpPr>
              <a:grpSpLocks/>
            </p:cNvGrpSpPr>
            <p:nvPr/>
          </p:nvGrpSpPr>
          <p:grpSpPr bwMode="auto">
            <a:xfrm>
              <a:off x="3929" y="2573"/>
              <a:ext cx="107" cy="458"/>
              <a:chOff x="586" y="2711"/>
              <a:chExt cx="164" cy="616"/>
            </a:xfrm>
          </p:grpSpPr>
          <p:sp>
            <p:nvSpPr>
              <p:cNvPr id="95322" name="Line 90"/>
              <p:cNvSpPr>
                <a:spLocks noChangeShapeType="1"/>
              </p:cNvSpPr>
              <p:nvPr/>
            </p:nvSpPr>
            <p:spPr bwMode="auto">
              <a:xfrm flipH="1">
                <a:off x="586" y="2720"/>
                <a:ext cx="125" cy="1"/>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323" name="Line 91"/>
              <p:cNvSpPr>
                <a:spLocks noChangeShapeType="1"/>
              </p:cNvSpPr>
              <p:nvPr/>
            </p:nvSpPr>
            <p:spPr bwMode="auto">
              <a:xfrm>
                <a:off x="588" y="2711"/>
                <a:ext cx="0" cy="616"/>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324" name="Line 92"/>
              <p:cNvSpPr>
                <a:spLocks noChangeShapeType="1"/>
              </p:cNvSpPr>
              <p:nvPr/>
            </p:nvSpPr>
            <p:spPr bwMode="auto">
              <a:xfrm>
                <a:off x="586" y="3318"/>
                <a:ext cx="164" cy="3"/>
              </a:xfrm>
              <a:prstGeom prst="line">
                <a:avLst/>
              </a:prstGeom>
              <a:noFill/>
              <a:ln w="31750">
                <a:solidFill>
                  <a:srgbClr val="969696"/>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5325" name="Group 93"/>
            <p:cNvGrpSpPr>
              <a:grpSpLocks/>
            </p:cNvGrpSpPr>
            <p:nvPr/>
          </p:nvGrpSpPr>
          <p:grpSpPr bwMode="auto">
            <a:xfrm>
              <a:off x="3923" y="3066"/>
              <a:ext cx="108" cy="327"/>
              <a:chOff x="577" y="3374"/>
              <a:chExt cx="164" cy="439"/>
            </a:xfrm>
          </p:grpSpPr>
          <p:sp>
            <p:nvSpPr>
              <p:cNvPr id="95326" name="Line 94"/>
              <p:cNvSpPr>
                <a:spLocks noChangeShapeType="1"/>
              </p:cNvSpPr>
              <p:nvPr/>
            </p:nvSpPr>
            <p:spPr bwMode="auto">
              <a:xfrm flipH="1">
                <a:off x="577" y="3383"/>
                <a:ext cx="125" cy="1"/>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327" name="Line 95"/>
              <p:cNvSpPr>
                <a:spLocks noChangeShapeType="1"/>
              </p:cNvSpPr>
              <p:nvPr/>
            </p:nvSpPr>
            <p:spPr bwMode="auto">
              <a:xfrm>
                <a:off x="579" y="3374"/>
                <a:ext cx="0" cy="439"/>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328" name="Line 96"/>
              <p:cNvSpPr>
                <a:spLocks noChangeShapeType="1"/>
              </p:cNvSpPr>
              <p:nvPr/>
            </p:nvSpPr>
            <p:spPr bwMode="auto">
              <a:xfrm>
                <a:off x="577" y="3803"/>
                <a:ext cx="164" cy="2"/>
              </a:xfrm>
              <a:prstGeom prst="line">
                <a:avLst/>
              </a:prstGeom>
              <a:noFill/>
              <a:ln w="31750">
                <a:solidFill>
                  <a:schemeClr val="bg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95274"/>
                                        </p:tgtEl>
                                        <p:attrNameLst>
                                          <p:attrName>style.visibility</p:attrName>
                                        </p:attrNameLst>
                                      </p:cBhvr>
                                      <p:to>
                                        <p:strVal val="visible"/>
                                      </p:to>
                                    </p:set>
                                    <p:anim calcmode="lin" valueType="num">
                                      <p:cBhvr additive="base">
                                        <p:cTn id="7" dur="500" fill="hold"/>
                                        <p:tgtEl>
                                          <p:spTgt spid="95274"/>
                                        </p:tgtEl>
                                        <p:attrNameLst>
                                          <p:attrName>ppt_x</p:attrName>
                                        </p:attrNameLst>
                                      </p:cBhvr>
                                      <p:tavLst>
                                        <p:tav tm="0">
                                          <p:val>
                                            <p:strVal val="0-#ppt_w/2"/>
                                          </p:val>
                                        </p:tav>
                                        <p:tav tm="100000">
                                          <p:val>
                                            <p:strVal val="#ppt_x"/>
                                          </p:val>
                                        </p:tav>
                                      </p:tavLst>
                                    </p:anim>
                                    <p:anim calcmode="lin" valueType="num">
                                      <p:cBhvr additive="base">
                                        <p:cTn id="8" dur="500" fill="hold"/>
                                        <p:tgtEl>
                                          <p:spTgt spid="9527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533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9525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9525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9526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499"/>
                                          </p:stCondLst>
                                        </p:cTn>
                                        <p:tgtEl>
                                          <p:spTgt spid="9526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499"/>
                                          </p:stCondLst>
                                        </p:cTn>
                                        <p:tgtEl>
                                          <p:spTgt spid="9526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95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153988" y="298450"/>
            <a:ext cx="8636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4000" b="1">
                <a:solidFill>
                  <a:schemeClr val="tx2"/>
                </a:solidFill>
              </a:rPr>
              <a:t>Damage Quantification for </a:t>
            </a:r>
          </a:p>
          <a:p>
            <a:pPr algn="ctr"/>
            <a:r>
              <a:rPr lang="en-US" sz="4000" b="1">
                <a:solidFill>
                  <a:schemeClr val="tx2"/>
                </a:solidFill>
              </a:rPr>
              <a:t>Human Uses</a:t>
            </a:r>
          </a:p>
        </p:txBody>
      </p:sp>
      <p:grpSp>
        <p:nvGrpSpPr>
          <p:cNvPr id="73758" name="Group 30"/>
          <p:cNvGrpSpPr>
            <a:grpSpLocks/>
          </p:cNvGrpSpPr>
          <p:nvPr/>
        </p:nvGrpSpPr>
        <p:grpSpPr bwMode="auto">
          <a:xfrm>
            <a:off x="6594475" y="2333625"/>
            <a:ext cx="2398713" cy="3741738"/>
            <a:chOff x="3923" y="1199"/>
            <a:chExt cx="1511" cy="2357"/>
          </a:xfrm>
        </p:grpSpPr>
        <p:sp>
          <p:nvSpPr>
            <p:cNvPr id="73759" name="Text Box 31"/>
            <p:cNvSpPr txBox="1">
              <a:spLocks noChangeArrowheads="1"/>
            </p:cNvSpPr>
            <p:nvPr/>
          </p:nvSpPr>
          <p:spPr bwMode="auto">
            <a:xfrm>
              <a:off x="4080" y="1199"/>
              <a:ext cx="509" cy="236"/>
            </a:xfrm>
            <a:prstGeom prst="rect">
              <a:avLst/>
            </a:prstGeom>
            <a:solidFill>
              <a:srgbClr val="FFFF99"/>
            </a:solidFill>
            <a:ln w="381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chemeClr val="bg2"/>
                  </a:solidFill>
                </a:rPr>
                <a:t>SPILL</a:t>
              </a:r>
            </a:p>
          </p:txBody>
        </p:sp>
        <p:sp>
          <p:nvSpPr>
            <p:cNvPr id="73760" name="Text Box 32"/>
            <p:cNvSpPr txBox="1">
              <a:spLocks noChangeArrowheads="1"/>
            </p:cNvSpPr>
            <p:nvPr/>
          </p:nvSpPr>
          <p:spPr bwMode="auto">
            <a:xfrm>
              <a:off x="4081" y="1574"/>
              <a:ext cx="1353" cy="228"/>
            </a:xfrm>
            <a:prstGeom prst="rect">
              <a:avLst/>
            </a:prstGeom>
            <a:solidFill>
              <a:srgbClr val="FFFF99"/>
            </a:solidFill>
            <a:ln w="254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DATA COLLECTION</a:t>
              </a:r>
            </a:p>
          </p:txBody>
        </p:sp>
        <p:sp>
          <p:nvSpPr>
            <p:cNvPr id="73761" name="Text Box 33"/>
            <p:cNvSpPr txBox="1">
              <a:spLocks noChangeArrowheads="1"/>
            </p:cNvSpPr>
            <p:nvPr/>
          </p:nvSpPr>
          <p:spPr bwMode="auto">
            <a:xfrm>
              <a:off x="4078" y="1865"/>
              <a:ext cx="1226" cy="382"/>
            </a:xfrm>
            <a:prstGeom prst="rect">
              <a:avLst/>
            </a:prstGeom>
            <a:solidFill>
              <a:srgbClr val="FFFF99"/>
            </a:solidFill>
            <a:ln w="254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INJURY</a:t>
              </a:r>
            </a:p>
            <a:p>
              <a:r>
                <a:rPr lang="en-US" b="1">
                  <a:solidFill>
                    <a:schemeClr val="bg2"/>
                  </a:solidFill>
                </a:rPr>
                <a:t>QUANTIFICATION</a:t>
              </a:r>
            </a:p>
          </p:txBody>
        </p:sp>
        <p:sp>
          <p:nvSpPr>
            <p:cNvPr id="73762" name="Text Box 34"/>
            <p:cNvSpPr txBox="1">
              <a:spLocks noChangeArrowheads="1"/>
            </p:cNvSpPr>
            <p:nvPr/>
          </p:nvSpPr>
          <p:spPr bwMode="auto">
            <a:xfrm>
              <a:off x="4085" y="2334"/>
              <a:ext cx="1284" cy="506"/>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500" b="1"/>
                <a:t>RESTORATION</a:t>
              </a:r>
            </a:p>
            <a:p>
              <a:r>
                <a:rPr lang="en-US" sz="1500" b="1"/>
                <a:t>SCALING/DAMAGE</a:t>
              </a:r>
            </a:p>
            <a:p>
              <a:r>
                <a:rPr lang="en-US" sz="1500" b="1"/>
                <a:t>QUANTIFICATION</a:t>
              </a:r>
            </a:p>
          </p:txBody>
        </p:sp>
        <p:grpSp>
          <p:nvGrpSpPr>
            <p:cNvPr id="73763" name="Group 35"/>
            <p:cNvGrpSpPr>
              <a:grpSpLocks/>
            </p:cNvGrpSpPr>
            <p:nvPr/>
          </p:nvGrpSpPr>
          <p:grpSpPr bwMode="auto">
            <a:xfrm>
              <a:off x="3941" y="1315"/>
              <a:ext cx="107" cy="271"/>
              <a:chOff x="598" y="1013"/>
              <a:chExt cx="164" cy="412"/>
            </a:xfrm>
          </p:grpSpPr>
          <p:sp>
            <p:nvSpPr>
              <p:cNvPr id="73764" name="Line 36"/>
              <p:cNvSpPr>
                <a:spLocks noChangeShapeType="1"/>
              </p:cNvSpPr>
              <p:nvPr/>
            </p:nvSpPr>
            <p:spPr bwMode="auto">
              <a:xfrm flipH="1">
                <a:off x="598" y="1021"/>
                <a:ext cx="125" cy="1"/>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65" name="Line 37"/>
              <p:cNvSpPr>
                <a:spLocks noChangeShapeType="1"/>
              </p:cNvSpPr>
              <p:nvPr/>
            </p:nvSpPr>
            <p:spPr bwMode="auto">
              <a:xfrm>
                <a:off x="600" y="1013"/>
                <a:ext cx="0" cy="412"/>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66" name="Line 38"/>
              <p:cNvSpPr>
                <a:spLocks noChangeShapeType="1"/>
              </p:cNvSpPr>
              <p:nvPr/>
            </p:nvSpPr>
            <p:spPr bwMode="auto">
              <a:xfrm>
                <a:off x="598" y="1413"/>
                <a:ext cx="164" cy="2"/>
              </a:xfrm>
              <a:prstGeom prst="line">
                <a:avLst/>
              </a:prstGeom>
              <a:noFill/>
              <a:ln w="31750">
                <a:solidFill>
                  <a:srgbClr val="969696"/>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3767" name="Text Box 39"/>
            <p:cNvSpPr txBox="1">
              <a:spLocks noChangeArrowheads="1"/>
            </p:cNvSpPr>
            <p:nvPr/>
          </p:nvSpPr>
          <p:spPr bwMode="auto">
            <a:xfrm>
              <a:off x="4094" y="2966"/>
              <a:ext cx="983" cy="228"/>
            </a:xfrm>
            <a:prstGeom prst="rect">
              <a:avLst/>
            </a:prstGeom>
            <a:solidFill>
              <a:srgbClr val="FFFF99"/>
            </a:solidFill>
            <a:ln w="254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SETTLEMENT</a:t>
              </a:r>
            </a:p>
          </p:txBody>
        </p:sp>
        <p:sp>
          <p:nvSpPr>
            <p:cNvPr id="73768" name="Text Box 40"/>
            <p:cNvSpPr txBox="1">
              <a:spLocks noChangeArrowheads="1"/>
            </p:cNvSpPr>
            <p:nvPr/>
          </p:nvSpPr>
          <p:spPr bwMode="auto">
            <a:xfrm>
              <a:off x="4093" y="3320"/>
              <a:ext cx="1070" cy="236"/>
            </a:xfrm>
            <a:prstGeom prst="rect">
              <a:avLst/>
            </a:prstGeom>
            <a:solidFill>
              <a:srgbClr val="FFFF99"/>
            </a:solidFill>
            <a:ln w="381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RESTORATION</a:t>
              </a:r>
            </a:p>
          </p:txBody>
        </p:sp>
        <p:grpSp>
          <p:nvGrpSpPr>
            <p:cNvPr id="73769" name="Group 41"/>
            <p:cNvGrpSpPr>
              <a:grpSpLocks/>
            </p:cNvGrpSpPr>
            <p:nvPr/>
          </p:nvGrpSpPr>
          <p:grpSpPr bwMode="auto">
            <a:xfrm>
              <a:off x="3933" y="1637"/>
              <a:ext cx="107" cy="333"/>
              <a:chOff x="592" y="1454"/>
              <a:chExt cx="164" cy="448"/>
            </a:xfrm>
          </p:grpSpPr>
          <p:sp>
            <p:nvSpPr>
              <p:cNvPr id="73770" name="Line 42"/>
              <p:cNvSpPr>
                <a:spLocks noChangeShapeType="1"/>
              </p:cNvSpPr>
              <p:nvPr/>
            </p:nvSpPr>
            <p:spPr bwMode="auto">
              <a:xfrm flipH="1">
                <a:off x="592" y="1463"/>
                <a:ext cx="125" cy="1"/>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71" name="Line 43"/>
              <p:cNvSpPr>
                <a:spLocks noChangeShapeType="1"/>
              </p:cNvSpPr>
              <p:nvPr/>
            </p:nvSpPr>
            <p:spPr bwMode="auto">
              <a:xfrm>
                <a:off x="594" y="1454"/>
                <a:ext cx="0" cy="448"/>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72" name="Line 44"/>
              <p:cNvSpPr>
                <a:spLocks noChangeShapeType="1"/>
              </p:cNvSpPr>
              <p:nvPr/>
            </p:nvSpPr>
            <p:spPr bwMode="auto">
              <a:xfrm>
                <a:off x="592" y="1892"/>
                <a:ext cx="164" cy="2"/>
              </a:xfrm>
              <a:prstGeom prst="line">
                <a:avLst/>
              </a:prstGeom>
              <a:noFill/>
              <a:ln w="31750">
                <a:solidFill>
                  <a:srgbClr val="969696"/>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3773" name="Group 45"/>
            <p:cNvGrpSpPr>
              <a:grpSpLocks/>
            </p:cNvGrpSpPr>
            <p:nvPr/>
          </p:nvGrpSpPr>
          <p:grpSpPr bwMode="auto">
            <a:xfrm>
              <a:off x="3931" y="2012"/>
              <a:ext cx="107" cy="528"/>
              <a:chOff x="589" y="1958"/>
              <a:chExt cx="164" cy="709"/>
            </a:xfrm>
          </p:grpSpPr>
          <p:sp>
            <p:nvSpPr>
              <p:cNvPr id="73774" name="Line 46"/>
              <p:cNvSpPr>
                <a:spLocks noChangeShapeType="1"/>
              </p:cNvSpPr>
              <p:nvPr/>
            </p:nvSpPr>
            <p:spPr bwMode="auto">
              <a:xfrm flipH="1">
                <a:off x="589" y="1966"/>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75" name="Line 47"/>
              <p:cNvSpPr>
                <a:spLocks noChangeShapeType="1"/>
              </p:cNvSpPr>
              <p:nvPr/>
            </p:nvSpPr>
            <p:spPr bwMode="auto">
              <a:xfrm>
                <a:off x="591" y="1958"/>
                <a:ext cx="0" cy="709"/>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76" name="Line 48"/>
              <p:cNvSpPr>
                <a:spLocks noChangeShapeType="1"/>
              </p:cNvSpPr>
              <p:nvPr/>
            </p:nvSpPr>
            <p:spPr bwMode="auto">
              <a:xfrm>
                <a:off x="589" y="2655"/>
                <a:ext cx="164" cy="4"/>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3777" name="Group 49"/>
            <p:cNvGrpSpPr>
              <a:grpSpLocks/>
            </p:cNvGrpSpPr>
            <p:nvPr/>
          </p:nvGrpSpPr>
          <p:grpSpPr bwMode="auto">
            <a:xfrm>
              <a:off x="3929" y="2573"/>
              <a:ext cx="107" cy="458"/>
              <a:chOff x="586" y="2711"/>
              <a:chExt cx="164" cy="616"/>
            </a:xfrm>
          </p:grpSpPr>
          <p:sp>
            <p:nvSpPr>
              <p:cNvPr id="73778" name="Line 50"/>
              <p:cNvSpPr>
                <a:spLocks noChangeShapeType="1"/>
              </p:cNvSpPr>
              <p:nvPr/>
            </p:nvSpPr>
            <p:spPr bwMode="auto">
              <a:xfrm flipH="1">
                <a:off x="586" y="2720"/>
                <a:ext cx="125" cy="1"/>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79" name="Line 51"/>
              <p:cNvSpPr>
                <a:spLocks noChangeShapeType="1"/>
              </p:cNvSpPr>
              <p:nvPr/>
            </p:nvSpPr>
            <p:spPr bwMode="auto">
              <a:xfrm>
                <a:off x="588" y="2711"/>
                <a:ext cx="0" cy="616"/>
              </a:xfrm>
              <a:prstGeom prst="line">
                <a:avLst/>
              </a:prstGeom>
              <a:noFill/>
              <a:ln w="31750">
                <a:solidFill>
                  <a:srgbClr val="969696"/>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80" name="Line 52"/>
              <p:cNvSpPr>
                <a:spLocks noChangeShapeType="1"/>
              </p:cNvSpPr>
              <p:nvPr/>
            </p:nvSpPr>
            <p:spPr bwMode="auto">
              <a:xfrm>
                <a:off x="586" y="3318"/>
                <a:ext cx="164" cy="3"/>
              </a:xfrm>
              <a:prstGeom prst="line">
                <a:avLst/>
              </a:prstGeom>
              <a:noFill/>
              <a:ln w="31750">
                <a:solidFill>
                  <a:srgbClr val="969696"/>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3781" name="Group 53"/>
            <p:cNvGrpSpPr>
              <a:grpSpLocks/>
            </p:cNvGrpSpPr>
            <p:nvPr/>
          </p:nvGrpSpPr>
          <p:grpSpPr bwMode="auto">
            <a:xfrm>
              <a:off x="3923" y="3066"/>
              <a:ext cx="108" cy="327"/>
              <a:chOff x="577" y="3374"/>
              <a:chExt cx="164" cy="439"/>
            </a:xfrm>
          </p:grpSpPr>
          <p:sp>
            <p:nvSpPr>
              <p:cNvPr id="73782" name="Line 54"/>
              <p:cNvSpPr>
                <a:spLocks noChangeShapeType="1"/>
              </p:cNvSpPr>
              <p:nvPr/>
            </p:nvSpPr>
            <p:spPr bwMode="auto">
              <a:xfrm flipH="1">
                <a:off x="577" y="3383"/>
                <a:ext cx="125" cy="1"/>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83" name="Line 55"/>
              <p:cNvSpPr>
                <a:spLocks noChangeShapeType="1"/>
              </p:cNvSpPr>
              <p:nvPr/>
            </p:nvSpPr>
            <p:spPr bwMode="auto">
              <a:xfrm>
                <a:off x="579" y="3374"/>
                <a:ext cx="0" cy="439"/>
              </a:xfrm>
              <a:prstGeom prst="line">
                <a:avLst/>
              </a:prstGeom>
              <a:noFill/>
              <a:ln w="31750">
                <a:solidFill>
                  <a:schemeClr val="bg2"/>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84" name="Line 56"/>
              <p:cNvSpPr>
                <a:spLocks noChangeShapeType="1"/>
              </p:cNvSpPr>
              <p:nvPr/>
            </p:nvSpPr>
            <p:spPr bwMode="auto">
              <a:xfrm>
                <a:off x="577" y="3803"/>
                <a:ext cx="164" cy="2"/>
              </a:xfrm>
              <a:prstGeom prst="line">
                <a:avLst/>
              </a:prstGeom>
              <a:noFill/>
              <a:ln w="31750">
                <a:solidFill>
                  <a:schemeClr val="bg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73785" name="Rectangle 57"/>
          <p:cNvSpPr>
            <a:spLocks noChangeArrowheads="1"/>
          </p:cNvSpPr>
          <p:nvPr/>
        </p:nvSpPr>
        <p:spPr bwMode="auto">
          <a:xfrm>
            <a:off x="565150" y="1998663"/>
            <a:ext cx="5400675"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US" sz="3200"/>
              <a:t>Human Use Losses</a:t>
            </a:r>
          </a:p>
          <a:p>
            <a:pPr marL="742950" lvl="1" indent="-285750">
              <a:spcBef>
                <a:spcPct val="20000"/>
              </a:spcBef>
              <a:buFontTx/>
              <a:buChar char="–"/>
            </a:pPr>
            <a:r>
              <a:rPr lang="en-US" sz="2800"/>
              <a:t>Beach Activities</a:t>
            </a:r>
          </a:p>
          <a:p>
            <a:pPr marL="742950" lvl="1" indent="-285750">
              <a:spcBef>
                <a:spcPct val="20000"/>
              </a:spcBef>
              <a:buFontTx/>
              <a:buChar char="–"/>
            </a:pPr>
            <a:r>
              <a:rPr lang="en-US" sz="2800"/>
              <a:t>Fishing</a:t>
            </a:r>
          </a:p>
          <a:p>
            <a:pPr marL="742950" lvl="1" indent="-285750">
              <a:spcBef>
                <a:spcPct val="20000"/>
              </a:spcBef>
              <a:buFontTx/>
              <a:buChar char="–"/>
            </a:pPr>
            <a:r>
              <a:rPr lang="en-US" sz="2800"/>
              <a:t>Wildlife Viewing</a:t>
            </a:r>
          </a:p>
          <a:p>
            <a:pPr marL="742950" lvl="1" indent="-285750">
              <a:spcBef>
                <a:spcPct val="20000"/>
              </a:spcBef>
              <a:buFontTx/>
              <a:buChar char="–"/>
            </a:pPr>
            <a:r>
              <a:rPr lang="en-US" sz="2800"/>
              <a:t>Tribal Uses</a:t>
            </a:r>
          </a:p>
          <a:p>
            <a:pPr marL="342900" indent="-342900">
              <a:spcBef>
                <a:spcPct val="20000"/>
              </a:spcBef>
              <a:buFontTx/>
              <a:buChar char="•"/>
            </a:pPr>
            <a:r>
              <a:rPr lang="en-US" sz="3200"/>
              <a:t>Damages for Use Losses</a:t>
            </a:r>
          </a:p>
          <a:p>
            <a:pPr marL="742950" lvl="1" indent="-285750">
              <a:spcBef>
                <a:spcPct val="20000"/>
              </a:spcBef>
              <a:buFontTx/>
              <a:buChar char="–"/>
            </a:pPr>
            <a:r>
              <a:rPr lang="en-US" sz="2800"/>
              <a:t>Value of Lost User-Days</a:t>
            </a:r>
          </a:p>
          <a:p>
            <a:pPr marL="742950" lvl="1" indent="-285750">
              <a:spcBef>
                <a:spcPct val="20000"/>
              </a:spcBef>
              <a:buFontTx/>
              <a:buChar char="–"/>
            </a:pPr>
            <a:r>
              <a:rPr lang="en-US" sz="2800"/>
              <a:t>Value of Diminished User- Days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8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78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78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78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378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378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378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378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US"/>
              <a:t>Methodology: Summary</a:t>
            </a:r>
          </a:p>
        </p:txBody>
      </p:sp>
      <p:sp>
        <p:nvSpPr>
          <p:cNvPr id="150531" name="Rectangle 3"/>
          <p:cNvSpPr>
            <a:spLocks noGrp="1" noChangeArrowheads="1"/>
          </p:cNvSpPr>
          <p:nvPr>
            <p:ph type="body" idx="1"/>
          </p:nvPr>
        </p:nvSpPr>
        <p:spPr>
          <a:xfrm>
            <a:off x="457200" y="1644650"/>
            <a:ext cx="8229600" cy="5065713"/>
          </a:xfrm>
        </p:spPr>
        <p:txBody>
          <a:bodyPr/>
          <a:lstStyle/>
          <a:p>
            <a:pPr>
              <a:lnSpc>
                <a:spcPct val="90000"/>
              </a:lnSpc>
            </a:pPr>
            <a:r>
              <a:rPr lang="en-US"/>
              <a:t>There is a standardized methodology for calculating “damages”</a:t>
            </a:r>
          </a:p>
          <a:p>
            <a:pPr>
              <a:lnSpc>
                <a:spcPct val="90000"/>
              </a:lnSpc>
            </a:pPr>
            <a:endParaRPr lang="en-US" sz="1200"/>
          </a:p>
          <a:p>
            <a:pPr>
              <a:lnSpc>
                <a:spcPct val="90000"/>
              </a:lnSpc>
            </a:pPr>
            <a:r>
              <a:rPr lang="en-US"/>
              <a:t>Often uses information gathered during response and investigation, but…</a:t>
            </a:r>
          </a:p>
          <a:p>
            <a:pPr>
              <a:lnSpc>
                <a:spcPct val="90000"/>
              </a:lnSpc>
            </a:pPr>
            <a:endParaRPr lang="en-US" sz="1200"/>
          </a:p>
          <a:p>
            <a:pPr>
              <a:lnSpc>
                <a:spcPct val="90000"/>
              </a:lnSpc>
            </a:pPr>
            <a:r>
              <a:rPr lang="en-US"/>
              <a:t>Often requires additional information</a:t>
            </a:r>
          </a:p>
          <a:p>
            <a:pPr lvl="1">
              <a:lnSpc>
                <a:spcPct val="90000"/>
              </a:lnSpc>
            </a:pPr>
            <a:r>
              <a:rPr lang="en-US"/>
              <a:t>What was injured? </a:t>
            </a:r>
          </a:p>
          <a:p>
            <a:pPr lvl="1">
              <a:lnSpc>
                <a:spcPct val="90000"/>
              </a:lnSpc>
            </a:pPr>
            <a:r>
              <a:rPr lang="en-US"/>
              <a:t>How much? (# animals, # of acres)</a:t>
            </a:r>
          </a:p>
          <a:p>
            <a:pPr lvl="1">
              <a:lnSpc>
                <a:spcPct val="90000"/>
              </a:lnSpc>
            </a:pPr>
            <a:r>
              <a:rPr lang="en-US"/>
              <a:t>How badly?</a:t>
            </a:r>
          </a:p>
          <a:p>
            <a:pPr lvl="1">
              <a:lnSpc>
                <a:spcPct val="90000"/>
              </a:lnSpc>
            </a:pPr>
            <a:r>
              <a:rPr lang="en-US"/>
              <a:t>For how long?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053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053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053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0531">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0531">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05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ctrTitle"/>
          </p:nvPr>
        </p:nvSpPr>
        <p:spPr>
          <a:xfrm>
            <a:off x="706438" y="263525"/>
            <a:ext cx="7772400" cy="1131888"/>
          </a:xfrm>
        </p:spPr>
        <p:txBody>
          <a:bodyPr/>
          <a:lstStyle/>
          <a:p>
            <a:r>
              <a:rPr lang="en-US"/>
              <a:t>“Large Spills”</a:t>
            </a:r>
          </a:p>
        </p:txBody>
      </p:sp>
      <p:pic>
        <p:nvPicPr>
          <p:cNvPr id="106500" name="Picture 4" descr="Unalaska200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438" y="1403350"/>
            <a:ext cx="6972300" cy="48593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t>Characteristics of a “Large Spill”</a:t>
            </a:r>
          </a:p>
        </p:txBody>
      </p:sp>
      <p:sp>
        <p:nvSpPr>
          <p:cNvPr id="107524" name="Rectangle 4"/>
          <p:cNvSpPr>
            <a:spLocks noChangeArrowheads="1"/>
          </p:cNvSpPr>
          <p:nvPr/>
        </p:nvSpPr>
        <p:spPr bwMode="auto">
          <a:xfrm>
            <a:off x="625475" y="1581150"/>
            <a:ext cx="818356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US" sz="3200"/>
              <a:t>Multiple Trustees (e.g. USFWS, NOAA, NPS, State Parks, State Lands, tribes)</a:t>
            </a:r>
          </a:p>
          <a:p>
            <a:pPr marL="342900" indent="-342900">
              <a:spcBef>
                <a:spcPct val="20000"/>
              </a:spcBef>
              <a:buFontTx/>
              <a:buChar char="•"/>
            </a:pPr>
            <a:endParaRPr lang="en-US" sz="1000"/>
          </a:p>
          <a:p>
            <a:pPr marL="342900" indent="-342900">
              <a:spcBef>
                <a:spcPct val="20000"/>
              </a:spcBef>
              <a:buFontTx/>
              <a:buChar char="•"/>
            </a:pPr>
            <a:r>
              <a:rPr lang="en-US" sz="3200"/>
              <a:t>Cooperative Assessment with RP </a:t>
            </a:r>
          </a:p>
          <a:p>
            <a:pPr marL="342900" indent="-342900">
              <a:spcBef>
                <a:spcPct val="20000"/>
              </a:spcBef>
              <a:buFontTx/>
              <a:buChar char="•"/>
            </a:pPr>
            <a:endParaRPr lang="en-US" sz="1000"/>
          </a:p>
          <a:p>
            <a:pPr marL="342900" indent="-342900">
              <a:spcBef>
                <a:spcPct val="20000"/>
              </a:spcBef>
              <a:buFontTx/>
              <a:buChar char="•"/>
            </a:pPr>
            <a:r>
              <a:rPr lang="en-US" sz="3200"/>
              <a:t>NRDA staff from multiple agencies are present during spill response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75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752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75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z="4000"/>
              <a:t>Overview</a:t>
            </a:r>
          </a:p>
        </p:txBody>
      </p:sp>
      <p:sp>
        <p:nvSpPr>
          <p:cNvPr id="78851" name="Rectangle 3"/>
          <p:cNvSpPr>
            <a:spLocks noGrp="1" noChangeArrowheads="1"/>
          </p:cNvSpPr>
          <p:nvPr>
            <p:ph type="body" idx="1"/>
          </p:nvPr>
        </p:nvSpPr>
        <p:spPr/>
        <p:txBody>
          <a:bodyPr/>
          <a:lstStyle/>
          <a:p>
            <a:r>
              <a:rPr lang="en-US"/>
              <a:t>What is Natural Resource Damage Assessment (NRDA)?</a:t>
            </a:r>
          </a:p>
          <a:p>
            <a:r>
              <a:rPr lang="en-US"/>
              <a:t>Methodology</a:t>
            </a:r>
          </a:p>
          <a:p>
            <a:r>
              <a:rPr lang="en-US"/>
              <a:t>“Large Spills”</a:t>
            </a:r>
          </a:p>
          <a:p>
            <a:r>
              <a:rPr lang="en-US"/>
              <a:t>“Small Spills”</a:t>
            </a:r>
          </a:p>
          <a:p>
            <a:r>
              <a:rPr lang="en-US"/>
              <a:t>Questions and Answers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8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85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85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8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M:\Zafonte\photos\tsumani command post.JP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539060" y="2133600"/>
            <a:ext cx="4419600" cy="3314700"/>
          </a:xfrm>
          <a:prstGeom prst="rect">
            <a:avLst/>
          </a:prstGeom>
          <a:noFill/>
          <a:ln w="38100">
            <a:solidFill>
              <a:srgbClr val="000000"/>
            </a:solidFill>
          </a:ln>
          <a:extLst>
            <a:ext uri="{909E8E84-426E-40DD-AFC4-6F175D3DCCD1}">
              <a14:hiddenFill xmlns:a14="http://schemas.microsoft.com/office/drawing/2010/main">
                <a:solidFill>
                  <a:srgbClr val="FFFFFF"/>
                </a:solidFill>
              </a14:hiddenFill>
            </a:ext>
          </a:extLst>
        </p:spPr>
      </p:pic>
      <p:graphicFrame>
        <p:nvGraphicFramePr>
          <p:cNvPr id="5" name="Object 4"/>
          <p:cNvGraphicFramePr>
            <a:graphicFrameLocks noChangeAspect="1"/>
          </p:cNvGraphicFramePr>
          <p:nvPr>
            <p:extLst>
              <p:ext uri="{D42A27DB-BD31-4B8C-83A1-F6EECF244321}">
                <p14:modId xmlns:p14="http://schemas.microsoft.com/office/powerpoint/2010/main" val="3040893329"/>
              </p:ext>
            </p:extLst>
          </p:nvPr>
        </p:nvGraphicFramePr>
        <p:xfrm>
          <a:off x="4718914" y="2286000"/>
          <a:ext cx="4267200" cy="3200400"/>
        </p:xfrm>
        <a:graphic>
          <a:graphicData uri="http://schemas.openxmlformats.org/presentationml/2006/ole">
            <mc:AlternateContent xmlns:mc="http://schemas.openxmlformats.org/markup-compatibility/2006">
              <mc:Choice xmlns:v="urn:schemas-microsoft-com:vml" Requires="v">
                <p:oleObj spid="_x0000_s172054" name="Slide" r:id="rId5" imgW="3386394" imgH="2540615" progId="PowerPoint.Slide.8">
                  <p:embed/>
                </p:oleObj>
              </mc:Choice>
              <mc:Fallback>
                <p:oleObj name="Slide" r:id="rId5" imgW="3386394" imgH="2540615" progId="PowerPoint.Slid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8914" y="2286000"/>
                        <a:ext cx="4267200" cy="3200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normAutofit/>
          </a:bodyPr>
          <a:lstStyle/>
          <a:p>
            <a:r>
              <a:rPr lang="en-US" dirty="0" smtClean="0"/>
              <a:t>Large Spill Response</a:t>
            </a:r>
            <a:endParaRPr lang="en-US" dirty="0"/>
          </a:p>
        </p:txBody>
      </p:sp>
      <p:sp>
        <p:nvSpPr>
          <p:cNvPr id="3" name="Content Placeholder 2"/>
          <p:cNvSpPr>
            <a:spLocks noGrp="1"/>
          </p:cNvSpPr>
          <p:nvPr>
            <p:ph idx="1"/>
          </p:nvPr>
        </p:nvSpPr>
        <p:spPr>
          <a:xfrm>
            <a:off x="457200" y="1600200"/>
            <a:ext cx="3945835" cy="4475273"/>
          </a:xfrm>
        </p:spPr>
        <p:txBody>
          <a:bodyPr>
            <a:normAutofit fontScale="92500" lnSpcReduction="10000"/>
          </a:bodyPr>
          <a:lstStyle/>
          <a:p>
            <a:r>
              <a:rPr lang="en-US" sz="3000" dirty="0"/>
              <a:t>Hundreds to </a:t>
            </a:r>
            <a:r>
              <a:rPr lang="en-US" sz="3000" dirty="0" smtClean="0"/>
              <a:t>thousands </a:t>
            </a:r>
            <a:r>
              <a:rPr lang="en-US" sz="3000" dirty="0"/>
              <a:t>of </a:t>
            </a:r>
            <a:r>
              <a:rPr lang="en-US" sz="3000" dirty="0" smtClean="0"/>
              <a:t>responders</a:t>
            </a:r>
            <a:endParaRPr lang="en-US" sz="3000" dirty="0"/>
          </a:p>
          <a:p>
            <a:r>
              <a:rPr lang="en-US" sz="3000" dirty="0"/>
              <a:t>Complicated </a:t>
            </a:r>
            <a:r>
              <a:rPr lang="en-US" sz="3000" dirty="0" smtClean="0"/>
              <a:t>spill organization</a:t>
            </a:r>
            <a:endParaRPr lang="en-US" sz="3000" dirty="0"/>
          </a:p>
          <a:p>
            <a:r>
              <a:rPr lang="en-US" sz="3000" dirty="0" smtClean="0"/>
              <a:t>Dedicated NRDA staff activated for spill</a:t>
            </a:r>
          </a:p>
          <a:p>
            <a:r>
              <a:rPr lang="en-US" sz="3000" dirty="0" smtClean="0"/>
              <a:t>Intense </a:t>
            </a:r>
            <a:r>
              <a:rPr lang="en-US" sz="3000" dirty="0"/>
              <a:t>p</a:t>
            </a:r>
            <a:r>
              <a:rPr lang="en-US" sz="3000" dirty="0" smtClean="0"/>
              <a:t>ublic interest</a:t>
            </a:r>
          </a:p>
        </p:txBody>
      </p:sp>
      <p:pic>
        <p:nvPicPr>
          <p:cNvPr id="1026" name="Picture 2" descr="C:\Documents and Settings\mzafonte\Desktop\Presentations\NRDA 101 Development\Case Slides\SF Chronicle headlin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 b="49345"/>
          <a:stretch/>
        </p:blipFill>
        <p:spPr bwMode="auto">
          <a:xfrm>
            <a:off x="4648200" y="2367987"/>
            <a:ext cx="4356964" cy="370748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376" r="3058"/>
          <a:stretch/>
        </p:blipFill>
        <p:spPr bwMode="auto">
          <a:xfrm>
            <a:off x="4730790" y="2358341"/>
            <a:ext cx="4343400" cy="366834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058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3">
                                            <p:txEl>
                                              <p:pRg st="0" end="0"/>
                                            </p:txEl>
                                          </p:spTgt>
                                        </p:tgtEl>
                                        <p:attrNameLst>
                                          <p:attrName>style.opacity</p:attrName>
                                        </p:attrNameLst>
                                      </p:cBhvr>
                                      <p:to>
                                        <p:strVal val="0.25"/>
                                      </p:to>
                                    </p:set>
                                    <p:animEffect filter="image" prLst="opacity: 0.25">
                                      <p:cBhvr rctx="IE">
                                        <p:cTn id="13" dur="indefinite"/>
                                        <p:tgtEl>
                                          <p:spTgt spid="3">
                                            <p:txEl>
                                              <p:pRg st="0" end="0"/>
                                            </p:txEl>
                                          </p:spTgt>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mph" presetSubtype="0" nodeType="clickEffect">
                                  <p:stCondLst>
                                    <p:cond delay="0"/>
                                  </p:stCondLst>
                                  <p:childTnLst>
                                    <p:set>
                                      <p:cBhvr rctx="PPT">
                                        <p:cTn id="21" dur="indefinite"/>
                                        <p:tgtEl>
                                          <p:spTgt spid="3">
                                            <p:txEl>
                                              <p:pRg st="1" end="1"/>
                                            </p:txEl>
                                          </p:spTgt>
                                        </p:tgtEl>
                                        <p:attrNameLst>
                                          <p:attrName>style.opacity</p:attrName>
                                        </p:attrNameLst>
                                      </p:cBhvr>
                                      <p:to>
                                        <p:strVal val="0.25"/>
                                      </p:to>
                                    </p:set>
                                    <p:animEffect filter="image" prLst="opacity: 0.25">
                                      <p:cBhvr rctx="IE">
                                        <p:cTn id="22" dur="indefinite"/>
                                        <p:tgtEl>
                                          <p:spTgt spid="3">
                                            <p:txEl>
                                              <p:pRg st="1" end="1"/>
                                            </p:txEl>
                                          </p:spTgt>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3">
                                            <p:txEl>
                                              <p:pRg st="2" end="2"/>
                                            </p:txEl>
                                          </p:spTgt>
                                        </p:tgtEl>
                                        <p:attrNameLst>
                                          <p:attrName>style.opacity</p:attrName>
                                        </p:attrNameLst>
                                      </p:cBhvr>
                                      <p:to>
                                        <p:strVal val="0.25"/>
                                      </p:to>
                                    </p:set>
                                    <p:animEffect filter="image" prLst="opacity: 0.25">
                                      <p:cBhvr rctx="IE">
                                        <p:cTn id="29" dur="indefinite"/>
                                        <p:tgtEl>
                                          <p:spTgt spid="3">
                                            <p:txEl>
                                              <p:pRg st="2" end="2"/>
                                            </p:txEl>
                                          </p:spTgt>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7"/>
          <p:cNvSpPr txBox="1">
            <a:spLocks noChangeArrowheads="1"/>
          </p:cNvSpPr>
          <p:nvPr/>
        </p:nvSpPr>
        <p:spPr bwMode="auto">
          <a:xfrm>
            <a:off x="3117850" y="212725"/>
            <a:ext cx="1371600" cy="2540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000" b="1"/>
              <a:t>UNIFIED COMMAND</a:t>
            </a:r>
          </a:p>
        </p:txBody>
      </p:sp>
      <p:sp>
        <p:nvSpPr>
          <p:cNvPr id="3075" name="Text Box 21"/>
          <p:cNvSpPr txBox="1">
            <a:spLocks noChangeArrowheads="1"/>
          </p:cNvSpPr>
          <p:nvPr/>
        </p:nvSpPr>
        <p:spPr bwMode="auto">
          <a:xfrm>
            <a:off x="1009650" y="1674813"/>
            <a:ext cx="941388" cy="406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000" b="1"/>
              <a:t>OPERATIONS SECTION</a:t>
            </a:r>
          </a:p>
        </p:txBody>
      </p:sp>
      <p:sp>
        <p:nvSpPr>
          <p:cNvPr id="3076" name="Text Box 22"/>
          <p:cNvSpPr txBox="1">
            <a:spLocks noChangeArrowheads="1"/>
          </p:cNvSpPr>
          <p:nvPr/>
        </p:nvSpPr>
        <p:spPr bwMode="auto">
          <a:xfrm>
            <a:off x="3238500" y="1689100"/>
            <a:ext cx="779463" cy="406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000" b="1"/>
              <a:t>PLANNING SECTION</a:t>
            </a:r>
          </a:p>
        </p:txBody>
      </p:sp>
      <p:sp>
        <p:nvSpPr>
          <p:cNvPr id="3077" name="Text Box 23"/>
          <p:cNvSpPr txBox="1">
            <a:spLocks noChangeArrowheads="1"/>
          </p:cNvSpPr>
          <p:nvPr/>
        </p:nvSpPr>
        <p:spPr bwMode="auto">
          <a:xfrm>
            <a:off x="5321300" y="1690688"/>
            <a:ext cx="941388" cy="406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000" b="1"/>
              <a:t>LOGISTICS SECTION</a:t>
            </a:r>
          </a:p>
        </p:txBody>
      </p:sp>
      <p:sp>
        <p:nvSpPr>
          <p:cNvPr id="3078" name="Text Box 24"/>
          <p:cNvSpPr txBox="1">
            <a:spLocks noChangeArrowheads="1"/>
          </p:cNvSpPr>
          <p:nvPr/>
        </p:nvSpPr>
        <p:spPr bwMode="auto">
          <a:xfrm>
            <a:off x="4108450" y="1687513"/>
            <a:ext cx="1119188" cy="406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000" b="1"/>
              <a:t>FINANCE/ADMIN SECTION</a:t>
            </a:r>
          </a:p>
        </p:txBody>
      </p:sp>
      <p:sp>
        <p:nvSpPr>
          <p:cNvPr id="3079" name="Line 25"/>
          <p:cNvSpPr>
            <a:spLocks noChangeShapeType="1"/>
          </p:cNvSpPr>
          <p:nvPr/>
        </p:nvSpPr>
        <p:spPr bwMode="auto">
          <a:xfrm flipH="1">
            <a:off x="3568700" y="461963"/>
            <a:ext cx="0" cy="11191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0" name="Text Box 2"/>
          <p:cNvSpPr txBox="1">
            <a:spLocks noChangeArrowheads="1"/>
          </p:cNvSpPr>
          <p:nvPr/>
        </p:nvSpPr>
        <p:spPr bwMode="auto">
          <a:xfrm>
            <a:off x="3705225" y="1219200"/>
            <a:ext cx="1028700" cy="2238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a:t>Information Officer</a:t>
            </a:r>
          </a:p>
        </p:txBody>
      </p:sp>
      <p:sp>
        <p:nvSpPr>
          <p:cNvPr id="17411" name="Text Box 3"/>
          <p:cNvSpPr txBox="1">
            <a:spLocks noChangeArrowheads="1"/>
          </p:cNvSpPr>
          <p:nvPr/>
        </p:nvSpPr>
        <p:spPr bwMode="auto">
          <a:xfrm>
            <a:off x="3705225" y="889000"/>
            <a:ext cx="1019175" cy="2238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a:t>Safety Officer</a:t>
            </a:r>
          </a:p>
        </p:txBody>
      </p:sp>
      <p:sp>
        <p:nvSpPr>
          <p:cNvPr id="17412" name="Text Box 4"/>
          <p:cNvSpPr txBox="1">
            <a:spLocks noChangeArrowheads="1"/>
          </p:cNvSpPr>
          <p:nvPr/>
        </p:nvSpPr>
        <p:spPr bwMode="auto">
          <a:xfrm>
            <a:off x="3705225" y="585788"/>
            <a:ext cx="1028700" cy="2238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a:t>Liaison Officer</a:t>
            </a:r>
          </a:p>
        </p:txBody>
      </p:sp>
      <p:sp>
        <p:nvSpPr>
          <p:cNvPr id="17413" name="Text Box 5"/>
          <p:cNvSpPr txBox="1">
            <a:spLocks noChangeArrowheads="1"/>
          </p:cNvSpPr>
          <p:nvPr/>
        </p:nvSpPr>
        <p:spPr bwMode="auto">
          <a:xfrm>
            <a:off x="6624638" y="573088"/>
            <a:ext cx="863600" cy="2238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a:t>Investigations</a:t>
            </a:r>
          </a:p>
        </p:txBody>
      </p:sp>
      <p:grpSp>
        <p:nvGrpSpPr>
          <p:cNvPr id="17529" name="Group 121"/>
          <p:cNvGrpSpPr>
            <a:grpSpLocks/>
          </p:cNvGrpSpPr>
          <p:nvPr/>
        </p:nvGrpSpPr>
        <p:grpSpPr bwMode="auto">
          <a:xfrm>
            <a:off x="3568700" y="682625"/>
            <a:ext cx="3914775" cy="655638"/>
            <a:chOff x="2248" y="430"/>
            <a:chExt cx="2466" cy="413"/>
          </a:xfrm>
        </p:grpSpPr>
        <p:sp>
          <p:nvSpPr>
            <p:cNvPr id="3172" name="Line 11"/>
            <p:cNvSpPr>
              <a:spLocks noChangeShapeType="1"/>
            </p:cNvSpPr>
            <p:nvPr/>
          </p:nvSpPr>
          <p:spPr bwMode="auto">
            <a:xfrm flipV="1">
              <a:off x="4094" y="631"/>
              <a:ext cx="75" cy="0"/>
            </a:xfrm>
            <a:prstGeom prst="line">
              <a:avLst/>
            </a:prstGeom>
            <a:noFill/>
            <a:ln w="158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3" name="Text Box 12"/>
            <p:cNvSpPr txBox="1">
              <a:spLocks noChangeArrowheads="1"/>
            </p:cNvSpPr>
            <p:nvPr/>
          </p:nvSpPr>
          <p:spPr bwMode="auto">
            <a:xfrm>
              <a:off x="4173" y="526"/>
              <a:ext cx="541" cy="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a:t>Agency</a:t>
              </a:r>
            </a:p>
            <a:p>
              <a:pPr algn="ctr" eaLnBrk="1" hangingPunct="1"/>
              <a:r>
                <a:rPr lang="en-US" sz="800"/>
                <a:t>Representatives</a:t>
              </a:r>
            </a:p>
          </p:txBody>
        </p:sp>
        <p:sp>
          <p:nvSpPr>
            <p:cNvPr id="3174" name="Line 13"/>
            <p:cNvSpPr>
              <a:spLocks noChangeShapeType="1"/>
            </p:cNvSpPr>
            <p:nvPr/>
          </p:nvSpPr>
          <p:spPr bwMode="auto">
            <a:xfrm flipV="1">
              <a:off x="4091" y="430"/>
              <a:ext cx="75" cy="0"/>
            </a:xfrm>
            <a:prstGeom prst="line">
              <a:avLst/>
            </a:prstGeom>
            <a:noFill/>
            <a:ln w="158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 name="Line 14"/>
            <p:cNvSpPr>
              <a:spLocks noChangeShapeType="1"/>
            </p:cNvSpPr>
            <p:nvPr/>
          </p:nvSpPr>
          <p:spPr bwMode="auto">
            <a:xfrm>
              <a:off x="4088" y="430"/>
              <a:ext cx="0" cy="204"/>
            </a:xfrm>
            <a:prstGeom prst="line">
              <a:avLst/>
            </a:prstGeom>
            <a:noFill/>
            <a:ln w="158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 name="Line 15"/>
            <p:cNvSpPr>
              <a:spLocks noChangeShapeType="1"/>
            </p:cNvSpPr>
            <p:nvPr/>
          </p:nvSpPr>
          <p:spPr bwMode="auto">
            <a:xfrm flipV="1">
              <a:off x="2986" y="430"/>
              <a:ext cx="1113" cy="0"/>
            </a:xfrm>
            <a:prstGeom prst="line">
              <a:avLst/>
            </a:prstGeom>
            <a:noFill/>
            <a:ln w="158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 name="Line 26"/>
            <p:cNvSpPr>
              <a:spLocks noChangeShapeType="1"/>
            </p:cNvSpPr>
            <p:nvPr/>
          </p:nvSpPr>
          <p:spPr bwMode="auto">
            <a:xfrm>
              <a:off x="2248" y="843"/>
              <a:ext cx="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8" name="Line 27"/>
            <p:cNvSpPr>
              <a:spLocks noChangeShapeType="1"/>
            </p:cNvSpPr>
            <p:nvPr/>
          </p:nvSpPr>
          <p:spPr bwMode="auto">
            <a:xfrm>
              <a:off x="2248" y="639"/>
              <a:ext cx="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9" name="Line 28"/>
            <p:cNvSpPr>
              <a:spLocks noChangeShapeType="1"/>
            </p:cNvSpPr>
            <p:nvPr/>
          </p:nvSpPr>
          <p:spPr bwMode="auto">
            <a:xfrm>
              <a:off x="2248" y="438"/>
              <a:ext cx="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085" name="Line 29"/>
          <p:cNvSpPr>
            <a:spLocks noChangeShapeType="1"/>
          </p:cNvSpPr>
          <p:nvPr/>
        </p:nvSpPr>
        <p:spPr bwMode="auto">
          <a:xfrm flipV="1">
            <a:off x="1495425" y="1581150"/>
            <a:ext cx="4271963" cy="47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6" name="Line 30"/>
          <p:cNvSpPr>
            <a:spLocks noChangeShapeType="1"/>
          </p:cNvSpPr>
          <p:nvPr/>
        </p:nvSpPr>
        <p:spPr bwMode="auto">
          <a:xfrm>
            <a:off x="4668838" y="1585913"/>
            <a:ext cx="0" cy="9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7" name="Line 31"/>
          <p:cNvSpPr>
            <a:spLocks noChangeShapeType="1"/>
          </p:cNvSpPr>
          <p:nvPr/>
        </p:nvSpPr>
        <p:spPr bwMode="auto">
          <a:xfrm>
            <a:off x="5764213" y="1595438"/>
            <a:ext cx="0" cy="9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8" name="Line 32"/>
          <p:cNvSpPr>
            <a:spLocks noChangeShapeType="1"/>
          </p:cNvSpPr>
          <p:nvPr/>
        </p:nvSpPr>
        <p:spPr bwMode="auto">
          <a:xfrm>
            <a:off x="1497013" y="1585913"/>
            <a:ext cx="0" cy="9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9" name="Line 33"/>
          <p:cNvSpPr>
            <a:spLocks noChangeShapeType="1"/>
          </p:cNvSpPr>
          <p:nvPr/>
        </p:nvSpPr>
        <p:spPr bwMode="auto">
          <a:xfrm>
            <a:off x="3635375" y="1585913"/>
            <a:ext cx="0" cy="9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444" name="Group 36"/>
          <p:cNvGrpSpPr>
            <a:grpSpLocks/>
          </p:cNvGrpSpPr>
          <p:nvPr/>
        </p:nvGrpSpPr>
        <p:grpSpPr bwMode="auto">
          <a:xfrm>
            <a:off x="7161213" y="1790700"/>
            <a:ext cx="1725612" cy="3111500"/>
            <a:chOff x="4511" y="1128"/>
            <a:chExt cx="1087" cy="1960"/>
          </a:xfrm>
        </p:grpSpPr>
        <p:sp>
          <p:nvSpPr>
            <p:cNvPr id="3167" name="Oval 37"/>
            <p:cNvSpPr>
              <a:spLocks noChangeArrowheads="1"/>
            </p:cNvSpPr>
            <p:nvPr/>
          </p:nvSpPr>
          <p:spPr bwMode="auto">
            <a:xfrm>
              <a:off x="4542" y="1128"/>
              <a:ext cx="1031" cy="960"/>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3168" name="Text Box 38"/>
            <p:cNvSpPr txBox="1">
              <a:spLocks noChangeArrowheads="1"/>
            </p:cNvSpPr>
            <p:nvPr/>
          </p:nvSpPr>
          <p:spPr bwMode="auto">
            <a:xfrm>
              <a:off x="4511" y="2219"/>
              <a:ext cx="1087" cy="869"/>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r>
                <a:rPr lang="en-US" sz="1200"/>
                <a:t> Wildlife Impacts</a:t>
              </a:r>
            </a:p>
            <a:p>
              <a:pPr eaLnBrk="1" hangingPunct="1">
                <a:buFontTx/>
                <a:buChar char="•"/>
              </a:pPr>
              <a:r>
                <a:rPr lang="en-US" sz="1200"/>
                <a:t> Habitat Impacts</a:t>
              </a:r>
            </a:p>
            <a:p>
              <a:pPr eaLnBrk="1" hangingPunct="1">
                <a:buFontTx/>
                <a:buChar char="•"/>
              </a:pPr>
              <a:r>
                <a:rPr lang="en-US" sz="1200"/>
                <a:t> Human Use Impacts</a:t>
              </a:r>
            </a:p>
            <a:p>
              <a:pPr eaLnBrk="1" hangingPunct="1">
                <a:buFontTx/>
                <a:buChar char="•"/>
              </a:pPr>
              <a:r>
                <a:rPr lang="en-US" sz="1200"/>
                <a:t> Sampling</a:t>
              </a:r>
            </a:p>
            <a:p>
              <a:pPr eaLnBrk="1" hangingPunct="1">
                <a:buFontTx/>
                <a:buChar char="•"/>
              </a:pPr>
              <a:r>
                <a:rPr lang="en-US" sz="1200"/>
                <a:t> Coordination with</a:t>
              </a:r>
            </a:p>
            <a:p>
              <a:pPr eaLnBrk="1" hangingPunct="1"/>
              <a:r>
                <a:rPr lang="en-US" sz="1200"/>
                <a:t>  Trustee Legal and</a:t>
              </a:r>
            </a:p>
            <a:p>
              <a:pPr eaLnBrk="1" hangingPunct="1"/>
              <a:r>
                <a:rPr lang="en-US" sz="1200"/>
                <a:t>  RP</a:t>
              </a:r>
            </a:p>
          </p:txBody>
        </p:sp>
        <p:sp>
          <p:nvSpPr>
            <p:cNvPr id="3169" name="Text Box 39"/>
            <p:cNvSpPr txBox="1">
              <a:spLocks noChangeArrowheads="1"/>
            </p:cNvSpPr>
            <p:nvPr/>
          </p:nvSpPr>
          <p:spPr bwMode="auto">
            <a:xfrm>
              <a:off x="4742" y="1697"/>
              <a:ext cx="6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a:t>Fed and State </a:t>
              </a:r>
            </a:p>
            <a:p>
              <a:pPr algn="ctr" eaLnBrk="1" hangingPunct="1"/>
              <a:r>
                <a:rPr lang="en-US" sz="1000"/>
                <a:t>Trustees; RP</a:t>
              </a:r>
            </a:p>
          </p:txBody>
        </p:sp>
        <p:sp>
          <p:nvSpPr>
            <p:cNvPr id="3170" name="Line 40"/>
            <p:cNvSpPr>
              <a:spLocks noChangeShapeType="1"/>
            </p:cNvSpPr>
            <p:nvPr/>
          </p:nvSpPr>
          <p:spPr bwMode="auto">
            <a:xfrm>
              <a:off x="5049" y="2088"/>
              <a:ext cx="0" cy="1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1" name="Text Box 41"/>
            <p:cNvSpPr txBox="1">
              <a:spLocks noChangeArrowheads="1"/>
            </p:cNvSpPr>
            <p:nvPr/>
          </p:nvSpPr>
          <p:spPr bwMode="auto">
            <a:xfrm>
              <a:off x="4589" y="1242"/>
              <a:ext cx="93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NRDA</a:t>
              </a:r>
            </a:p>
            <a:p>
              <a:pPr algn="ctr" eaLnBrk="1" hangingPunct="1"/>
              <a:r>
                <a:rPr lang="en-US"/>
                <a:t>Organization</a:t>
              </a:r>
            </a:p>
          </p:txBody>
        </p:sp>
      </p:grpSp>
      <p:sp>
        <p:nvSpPr>
          <p:cNvPr id="17450" name="Text Box 42"/>
          <p:cNvSpPr txBox="1">
            <a:spLocks noChangeArrowheads="1"/>
          </p:cNvSpPr>
          <p:nvPr/>
        </p:nvSpPr>
        <p:spPr bwMode="auto">
          <a:xfrm>
            <a:off x="2957513" y="2667000"/>
            <a:ext cx="633412" cy="3460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
              <a:t>Wildlife Branch</a:t>
            </a:r>
          </a:p>
        </p:txBody>
      </p:sp>
      <p:sp>
        <p:nvSpPr>
          <p:cNvPr id="17451" name="Text Box 43"/>
          <p:cNvSpPr txBox="1">
            <a:spLocks noChangeArrowheads="1"/>
          </p:cNvSpPr>
          <p:nvPr/>
        </p:nvSpPr>
        <p:spPr bwMode="auto">
          <a:xfrm>
            <a:off x="3763963" y="2176463"/>
            <a:ext cx="806450" cy="3460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a:t>Situation </a:t>
            </a:r>
          </a:p>
          <a:p>
            <a:pPr algn="ctr" eaLnBrk="1" hangingPunct="1"/>
            <a:r>
              <a:rPr lang="en-US" sz="800"/>
              <a:t>Unit</a:t>
            </a:r>
          </a:p>
        </p:txBody>
      </p:sp>
      <p:sp>
        <p:nvSpPr>
          <p:cNvPr id="17452" name="Text Box 44"/>
          <p:cNvSpPr txBox="1">
            <a:spLocks noChangeArrowheads="1"/>
          </p:cNvSpPr>
          <p:nvPr/>
        </p:nvSpPr>
        <p:spPr bwMode="auto">
          <a:xfrm>
            <a:off x="3763963" y="4000500"/>
            <a:ext cx="806450" cy="3460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
              <a:t>Environmental  Unit</a:t>
            </a:r>
          </a:p>
        </p:txBody>
      </p:sp>
      <p:sp>
        <p:nvSpPr>
          <p:cNvPr id="17453" name="Text Box 45"/>
          <p:cNvSpPr txBox="1">
            <a:spLocks noChangeArrowheads="1"/>
          </p:cNvSpPr>
          <p:nvPr/>
        </p:nvSpPr>
        <p:spPr bwMode="auto">
          <a:xfrm>
            <a:off x="4806950" y="2181225"/>
            <a:ext cx="806450" cy="3460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a:t>Support Branch</a:t>
            </a:r>
          </a:p>
        </p:txBody>
      </p:sp>
      <p:sp>
        <p:nvSpPr>
          <p:cNvPr id="17454" name="Text Box 46"/>
          <p:cNvSpPr txBox="1">
            <a:spLocks noChangeArrowheads="1"/>
          </p:cNvSpPr>
          <p:nvPr/>
        </p:nvSpPr>
        <p:spPr bwMode="auto">
          <a:xfrm>
            <a:off x="5902325" y="3095625"/>
            <a:ext cx="806450" cy="3460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
              <a:t>Procurement Unit</a:t>
            </a:r>
          </a:p>
        </p:txBody>
      </p:sp>
      <p:grpSp>
        <p:nvGrpSpPr>
          <p:cNvPr id="17455" name="Group 47"/>
          <p:cNvGrpSpPr>
            <a:grpSpLocks/>
          </p:cNvGrpSpPr>
          <p:nvPr/>
        </p:nvGrpSpPr>
        <p:grpSpPr bwMode="auto">
          <a:xfrm>
            <a:off x="144463" y="2074863"/>
            <a:ext cx="6564312" cy="4492625"/>
            <a:chOff x="91" y="1307"/>
            <a:chExt cx="4135" cy="2830"/>
          </a:xfrm>
        </p:grpSpPr>
        <p:sp>
          <p:nvSpPr>
            <p:cNvPr id="3104" name="Line 48"/>
            <p:cNvSpPr>
              <a:spLocks noChangeShapeType="1"/>
            </p:cNvSpPr>
            <p:nvPr/>
          </p:nvSpPr>
          <p:spPr bwMode="auto">
            <a:xfrm>
              <a:off x="942" y="1307"/>
              <a:ext cx="0" cy="3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5" name="Text Box 49"/>
            <p:cNvSpPr txBox="1">
              <a:spLocks noChangeArrowheads="1"/>
            </p:cNvSpPr>
            <p:nvPr/>
          </p:nvSpPr>
          <p:spPr bwMode="auto">
            <a:xfrm>
              <a:off x="1015" y="1376"/>
              <a:ext cx="458" cy="14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
                <a:t>Staging Area</a:t>
              </a:r>
            </a:p>
          </p:txBody>
        </p:sp>
        <p:sp>
          <p:nvSpPr>
            <p:cNvPr id="3106" name="Text Box 50"/>
            <p:cNvSpPr txBox="1">
              <a:spLocks noChangeArrowheads="1"/>
            </p:cNvSpPr>
            <p:nvPr/>
          </p:nvSpPr>
          <p:spPr bwMode="auto">
            <a:xfrm>
              <a:off x="91" y="1680"/>
              <a:ext cx="580" cy="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
                <a:t>Recovery and Protection Branch</a:t>
              </a:r>
            </a:p>
          </p:txBody>
        </p:sp>
        <p:sp>
          <p:nvSpPr>
            <p:cNvPr id="3107" name="Text Box 51"/>
            <p:cNvSpPr txBox="1">
              <a:spLocks noChangeArrowheads="1"/>
            </p:cNvSpPr>
            <p:nvPr/>
          </p:nvSpPr>
          <p:spPr bwMode="auto">
            <a:xfrm>
              <a:off x="708" y="1680"/>
              <a:ext cx="578" cy="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
                <a:t>Emergency Response Branch</a:t>
              </a:r>
            </a:p>
          </p:txBody>
        </p:sp>
        <p:sp>
          <p:nvSpPr>
            <p:cNvPr id="3108" name="Text Box 52"/>
            <p:cNvSpPr txBox="1">
              <a:spLocks noChangeArrowheads="1"/>
            </p:cNvSpPr>
            <p:nvPr/>
          </p:nvSpPr>
          <p:spPr bwMode="auto">
            <a:xfrm>
              <a:off x="1328" y="1680"/>
              <a:ext cx="494" cy="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
                <a:t>Air Operations Branch</a:t>
              </a:r>
            </a:p>
          </p:txBody>
        </p:sp>
        <p:sp>
          <p:nvSpPr>
            <p:cNvPr id="3109" name="Line 53"/>
            <p:cNvSpPr>
              <a:spLocks noChangeShapeType="1"/>
            </p:cNvSpPr>
            <p:nvPr/>
          </p:nvSpPr>
          <p:spPr bwMode="auto">
            <a:xfrm flipV="1">
              <a:off x="384" y="1614"/>
              <a:ext cx="1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0" name="Line 54"/>
            <p:cNvSpPr>
              <a:spLocks noChangeShapeType="1"/>
            </p:cNvSpPr>
            <p:nvPr/>
          </p:nvSpPr>
          <p:spPr bwMode="auto">
            <a:xfrm>
              <a:off x="1003" y="1617"/>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1" name="Line 55"/>
            <p:cNvSpPr>
              <a:spLocks noChangeShapeType="1"/>
            </p:cNvSpPr>
            <p:nvPr/>
          </p:nvSpPr>
          <p:spPr bwMode="auto">
            <a:xfrm>
              <a:off x="1573" y="1617"/>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2" name="Line 56"/>
            <p:cNvSpPr>
              <a:spLocks noChangeShapeType="1"/>
            </p:cNvSpPr>
            <p:nvPr/>
          </p:nvSpPr>
          <p:spPr bwMode="auto">
            <a:xfrm>
              <a:off x="2110" y="1617"/>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 name="Line 57"/>
            <p:cNvSpPr>
              <a:spLocks noChangeShapeType="1"/>
            </p:cNvSpPr>
            <p:nvPr/>
          </p:nvSpPr>
          <p:spPr bwMode="auto">
            <a:xfrm>
              <a:off x="385" y="1617"/>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4" name="Text Box 58"/>
            <p:cNvSpPr txBox="1">
              <a:spLocks noChangeArrowheads="1"/>
            </p:cNvSpPr>
            <p:nvPr/>
          </p:nvSpPr>
          <p:spPr bwMode="auto">
            <a:xfrm>
              <a:off x="2371" y="1653"/>
              <a:ext cx="508" cy="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a:t>Resources </a:t>
              </a:r>
            </a:p>
            <a:p>
              <a:pPr algn="ctr" eaLnBrk="1" hangingPunct="1"/>
              <a:r>
                <a:rPr lang="en-US" sz="800"/>
                <a:t>Unit</a:t>
              </a:r>
            </a:p>
          </p:txBody>
        </p:sp>
        <p:sp>
          <p:nvSpPr>
            <p:cNvPr id="3115" name="Text Box 59"/>
            <p:cNvSpPr txBox="1">
              <a:spLocks noChangeArrowheads="1"/>
            </p:cNvSpPr>
            <p:nvPr/>
          </p:nvSpPr>
          <p:spPr bwMode="auto">
            <a:xfrm>
              <a:off x="2371" y="1944"/>
              <a:ext cx="508" cy="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
                <a:t>Documentation Unit</a:t>
              </a:r>
            </a:p>
          </p:txBody>
        </p:sp>
        <p:sp>
          <p:nvSpPr>
            <p:cNvPr id="3116" name="Text Box 60"/>
            <p:cNvSpPr txBox="1">
              <a:spLocks noChangeArrowheads="1"/>
            </p:cNvSpPr>
            <p:nvPr/>
          </p:nvSpPr>
          <p:spPr bwMode="auto">
            <a:xfrm>
              <a:off x="2371" y="2235"/>
              <a:ext cx="508" cy="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
                <a:t>Demobilization Unit</a:t>
              </a:r>
            </a:p>
          </p:txBody>
        </p:sp>
        <p:sp>
          <p:nvSpPr>
            <p:cNvPr id="3117" name="Line 61"/>
            <p:cNvSpPr>
              <a:spLocks noChangeShapeType="1"/>
            </p:cNvSpPr>
            <p:nvPr/>
          </p:nvSpPr>
          <p:spPr bwMode="auto">
            <a:xfrm>
              <a:off x="2289" y="1320"/>
              <a:ext cx="0" cy="1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8" name="Line 62"/>
            <p:cNvSpPr>
              <a:spLocks noChangeShapeType="1"/>
            </p:cNvSpPr>
            <p:nvPr/>
          </p:nvSpPr>
          <p:spPr bwMode="auto">
            <a:xfrm flipV="1">
              <a:off x="2289" y="1485"/>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9" name="Line 63"/>
            <p:cNvSpPr>
              <a:spLocks noChangeShapeType="1"/>
            </p:cNvSpPr>
            <p:nvPr/>
          </p:nvSpPr>
          <p:spPr bwMode="auto">
            <a:xfrm flipV="1">
              <a:off x="2289" y="1764"/>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0" name="Line 64"/>
            <p:cNvSpPr>
              <a:spLocks noChangeShapeType="1"/>
            </p:cNvSpPr>
            <p:nvPr/>
          </p:nvSpPr>
          <p:spPr bwMode="auto">
            <a:xfrm flipV="1">
              <a:off x="2289" y="2052"/>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1" name="Line 65"/>
            <p:cNvSpPr>
              <a:spLocks noChangeShapeType="1"/>
            </p:cNvSpPr>
            <p:nvPr/>
          </p:nvSpPr>
          <p:spPr bwMode="auto">
            <a:xfrm flipV="1">
              <a:off x="2289" y="2346"/>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2" name="Line 66"/>
            <p:cNvSpPr>
              <a:spLocks noChangeShapeType="1"/>
            </p:cNvSpPr>
            <p:nvPr/>
          </p:nvSpPr>
          <p:spPr bwMode="auto">
            <a:xfrm flipV="1">
              <a:off x="2289" y="2637"/>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3" name="Line 67"/>
            <p:cNvSpPr>
              <a:spLocks noChangeShapeType="1"/>
            </p:cNvSpPr>
            <p:nvPr/>
          </p:nvSpPr>
          <p:spPr bwMode="auto">
            <a:xfrm flipV="1">
              <a:off x="939" y="1449"/>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4" name="Text Box 68"/>
            <p:cNvSpPr txBox="1">
              <a:spLocks noChangeArrowheads="1"/>
            </p:cNvSpPr>
            <p:nvPr/>
          </p:nvSpPr>
          <p:spPr bwMode="auto">
            <a:xfrm>
              <a:off x="3028" y="1656"/>
              <a:ext cx="508" cy="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a:t>Service </a:t>
              </a:r>
            </a:p>
            <a:p>
              <a:pPr algn="ctr" eaLnBrk="1" hangingPunct="1"/>
              <a:r>
                <a:rPr lang="en-US" sz="800"/>
                <a:t>Branch</a:t>
              </a:r>
            </a:p>
          </p:txBody>
        </p:sp>
        <p:sp>
          <p:nvSpPr>
            <p:cNvPr id="3125" name="Line 69"/>
            <p:cNvSpPr>
              <a:spLocks noChangeShapeType="1"/>
            </p:cNvSpPr>
            <p:nvPr/>
          </p:nvSpPr>
          <p:spPr bwMode="auto">
            <a:xfrm flipH="1">
              <a:off x="2943" y="1323"/>
              <a:ext cx="3" cy="4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6" name="Line 70"/>
            <p:cNvSpPr>
              <a:spLocks noChangeShapeType="1"/>
            </p:cNvSpPr>
            <p:nvPr/>
          </p:nvSpPr>
          <p:spPr bwMode="auto">
            <a:xfrm flipV="1">
              <a:off x="2946" y="1488"/>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7" name="Line 71"/>
            <p:cNvSpPr>
              <a:spLocks noChangeShapeType="1"/>
            </p:cNvSpPr>
            <p:nvPr/>
          </p:nvSpPr>
          <p:spPr bwMode="auto">
            <a:xfrm flipV="1">
              <a:off x="2946" y="1767"/>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8" name="Text Box 72"/>
            <p:cNvSpPr txBox="1">
              <a:spLocks noChangeArrowheads="1"/>
            </p:cNvSpPr>
            <p:nvPr/>
          </p:nvSpPr>
          <p:spPr bwMode="auto">
            <a:xfrm>
              <a:off x="3718" y="1377"/>
              <a:ext cx="508" cy="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a:t>Time Cost</a:t>
              </a:r>
            </a:p>
            <a:p>
              <a:pPr algn="ctr" eaLnBrk="1" hangingPunct="1"/>
              <a:r>
                <a:rPr lang="en-US" sz="800"/>
                <a:t>Unit</a:t>
              </a:r>
            </a:p>
          </p:txBody>
        </p:sp>
        <p:sp>
          <p:nvSpPr>
            <p:cNvPr id="3129" name="Text Box 73"/>
            <p:cNvSpPr txBox="1">
              <a:spLocks noChangeArrowheads="1"/>
            </p:cNvSpPr>
            <p:nvPr/>
          </p:nvSpPr>
          <p:spPr bwMode="auto">
            <a:xfrm>
              <a:off x="3718" y="1659"/>
              <a:ext cx="508" cy="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a:t>Time</a:t>
              </a:r>
            </a:p>
            <a:p>
              <a:pPr algn="ctr" eaLnBrk="1" hangingPunct="1"/>
              <a:r>
                <a:rPr lang="en-US" sz="800"/>
                <a:t>Unit</a:t>
              </a:r>
            </a:p>
          </p:txBody>
        </p:sp>
        <p:sp>
          <p:nvSpPr>
            <p:cNvPr id="3130" name="Text Box 74"/>
            <p:cNvSpPr txBox="1">
              <a:spLocks noChangeArrowheads="1"/>
            </p:cNvSpPr>
            <p:nvPr/>
          </p:nvSpPr>
          <p:spPr bwMode="auto">
            <a:xfrm>
              <a:off x="3718" y="2241"/>
              <a:ext cx="508" cy="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
                <a:t>Compensation/Claims Unit</a:t>
              </a:r>
            </a:p>
          </p:txBody>
        </p:sp>
        <p:sp>
          <p:nvSpPr>
            <p:cNvPr id="3131" name="Line 75"/>
            <p:cNvSpPr>
              <a:spLocks noChangeShapeType="1"/>
            </p:cNvSpPr>
            <p:nvPr/>
          </p:nvSpPr>
          <p:spPr bwMode="auto">
            <a:xfrm>
              <a:off x="3636" y="1326"/>
              <a:ext cx="0" cy="10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2" name="Line 76"/>
            <p:cNvSpPr>
              <a:spLocks noChangeShapeType="1"/>
            </p:cNvSpPr>
            <p:nvPr/>
          </p:nvSpPr>
          <p:spPr bwMode="auto">
            <a:xfrm flipV="1">
              <a:off x="3636" y="1491"/>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3" name="Line 77"/>
            <p:cNvSpPr>
              <a:spLocks noChangeShapeType="1"/>
            </p:cNvSpPr>
            <p:nvPr/>
          </p:nvSpPr>
          <p:spPr bwMode="auto">
            <a:xfrm flipV="1">
              <a:off x="3636" y="1770"/>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4" name="Line 78"/>
            <p:cNvSpPr>
              <a:spLocks noChangeShapeType="1"/>
            </p:cNvSpPr>
            <p:nvPr/>
          </p:nvSpPr>
          <p:spPr bwMode="auto">
            <a:xfrm flipV="1">
              <a:off x="3636" y="2058"/>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5" name="Line 79"/>
            <p:cNvSpPr>
              <a:spLocks noChangeShapeType="1"/>
            </p:cNvSpPr>
            <p:nvPr/>
          </p:nvSpPr>
          <p:spPr bwMode="auto">
            <a:xfrm flipV="1">
              <a:off x="3636" y="2352"/>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6" name="Line 80"/>
            <p:cNvSpPr>
              <a:spLocks noChangeShapeType="1"/>
            </p:cNvSpPr>
            <p:nvPr/>
          </p:nvSpPr>
          <p:spPr bwMode="auto">
            <a:xfrm flipH="1">
              <a:off x="3035" y="2618"/>
              <a:ext cx="9" cy="139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7" name="Text Box 81"/>
            <p:cNvSpPr txBox="1">
              <a:spLocks noChangeArrowheads="1"/>
            </p:cNvSpPr>
            <p:nvPr/>
          </p:nvSpPr>
          <p:spPr bwMode="auto">
            <a:xfrm>
              <a:off x="2324" y="2805"/>
              <a:ext cx="632" cy="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a:t>Scientific Support Coordinator</a:t>
              </a:r>
            </a:p>
          </p:txBody>
        </p:sp>
        <p:sp>
          <p:nvSpPr>
            <p:cNvPr id="3138" name="Line 82"/>
            <p:cNvSpPr>
              <a:spLocks noChangeShapeType="1"/>
            </p:cNvSpPr>
            <p:nvPr/>
          </p:nvSpPr>
          <p:spPr bwMode="auto">
            <a:xfrm flipV="1">
              <a:off x="2956" y="2907"/>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9" name="Line 83"/>
            <p:cNvSpPr>
              <a:spLocks noChangeShapeType="1"/>
            </p:cNvSpPr>
            <p:nvPr/>
          </p:nvSpPr>
          <p:spPr bwMode="auto">
            <a:xfrm flipV="1">
              <a:off x="3035" y="2907"/>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0" name="Text Box 84"/>
            <p:cNvSpPr txBox="1">
              <a:spLocks noChangeArrowheads="1"/>
            </p:cNvSpPr>
            <p:nvPr/>
          </p:nvSpPr>
          <p:spPr bwMode="auto">
            <a:xfrm>
              <a:off x="2324" y="3080"/>
              <a:ext cx="632" cy="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a:t>Response Technologies Spec.</a:t>
              </a:r>
            </a:p>
          </p:txBody>
        </p:sp>
        <p:sp>
          <p:nvSpPr>
            <p:cNvPr id="3141" name="Text Box 85"/>
            <p:cNvSpPr txBox="1">
              <a:spLocks noChangeArrowheads="1"/>
            </p:cNvSpPr>
            <p:nvPr/>
          </p:nvSpPr>
          <p:spPr bwMode="auto">
            <a:xfrm>
              <a:off x="2324" y="3361"/>
              <a:ext cx="632" cy="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a:t>Weather Forecast Specialist</a:t>
              </a:r>
            </a:p>
          </p:txBody>
        </p:sp>
        <p:sp>
          <p:nvSpPr>
            <p:cNvPr id="3142" name="Text Box 86"/>
            <p:cNvSpPr txBox="1">
              <a:spLocks noChangeArrowheads="1"/>
            </p:cNvSpPr>
            <p:nvPr/>
          </p:nvSpPr>
          <p:spPr bwMode="auto">
            <a:xfrm>
              <a:off x="2324" y="3637"/>
              <a:ext cx="632" cy="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a:t>Shoreline Cleanup Assessment Spec.</a:t>
              </a:r>
            </a:p>
          </p:txBody>
        </p:sp>
        <p:sp>
          <p:nvSpPr>
            <p:cNvPr id="3143" name="Text Box 87"/>
            <p:cNvSpPr txBox="1">
              <a:spLocks noChangeArrowheads="1"/>
            </p:cNvSpPr>
            <p:nvPr/>
          </p:nvSpPr>
          <p:spPr bwMode="auto">
            <a:xfrm>
              <a:off x="2324" y="3919"/>
              <a:ext cx="632" cy="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a:t>Disposal </a:t>
              </a:r>
            </a:p>
            <a:p>
              <a:pPr algn="ctr" eaLnBrk="1" hangingPunct="1"/>
              <a:r>
                <a:rPr lang="en-US" sz="800"/>
                <a:t>Specialist</a:t>
              </a:r>
            </a:p>
          </p:txBody>
        </p:sp>
        <p:sp>
          <p:nvSpPr>
            <p:cNvPr id="3144" name="Text Box 88"/>
            <p:cNvSpPr txBox="1">
              <a:spLocks noChangeArrowheads="1"/>
            </p:cNvSpPr>
            <p:nvPr/>
          </p:nvSpPr>
          <p:spPr bwMode="auto">
            <a:xfrm>
              <a:off x="3118" y="2799"/>
              <a:ext cx="632" cy="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a:t>Sampling </a:t>
              </a:r>
            </a:p>
            <a:p>
              <a:pPr algn="ctr" eaLnBrk="1" hangingPunct="1"/>
              <a:r>
                <a:rPr lang="en-US" sz="800"/>
                <a:t>Specialist</a:t>
              </a:r>
            </a:p>
          </p:txBody>
        </p:sp>
        <p:sp>
          <p:nvSpPr>
            <p:cNvPr id="3145" name="Text Box 89"/>
            <p:cNvSpPr txBox="1">
              <a:spLocks noChangeArrowheads="1"/>
            </p:cNvSpPr>
            <p:nvPr/>
          </p:nvSpPr>
          <p:spPr bwMode="auto">
            <a:xfrm>
              <a:off x="3118" y="3074"/>
              <a:ext cx="632" cy="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a:t>Trajectory Analysis Specialist</a:t>
              </a:r>
            </a:p>
          </p:txBody>
        </p:sp>
        <p:sp>
          <p:nvSpPr>
            <p:cNvPr id="3146" name="Text Box 90"/>
            <p:cNvSpPr txBox="1">
              <a:spLocks noChangeArrowheads="1"/>
            </p:cNvSpPr>
            <p:nvPr/>
          </p:nvSpPr>
          <p:spPr bwMode="auto">
            <a:xfrm>
              <a:off x="3118" y="3355"/>
              <a:ext cx="632" cy="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a:t>Resources-at-Risk Specialist</a:t>
              </a:r>
            </a:p>
          </p:txBody>
        </p:sp>
        <p:sp>
          <p:nvSpPr>
            <p:cNvPr id="3147" name="Text Box 91"/>
            <p:cNvSpPr txBox="1">
              <a:spLocks noChangeArrowheads="1"/>
            </p:cNvSpPr>
            <p:nvPr/>
          </p:nvSpPr>
          <p:spPr bwMode="auto">
            <a:xfrm>
              <a:off x="3118" y="3631"/>
              <a:ext cx="632" cy="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a:t>Historical/Cultural Resources Spec.</a:t>
              </a:r>
            </a:p>
          </p:txBody>
        </p:sp>
        <p:sp>
          <p:nvSpPr>
            <p:cNvPr id="3148" name="Line 92"/>
            <p:cNvSpPr>
              <a:spLocks noChangeShapeType="1"/>
            </p:cNvSpPr>
            <p:nvPr/>
          </p:nvSpPr>
          <p:spPr bwMode="auto">
            <a:xfrm flipV="1">
              <a:off x="2956" y="3189"/>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9" name="Line 93"/>
            <p:cNvSpPr>
              <a:spLocks noChangeShapeType="1"/>
            </p:cNvSpPr>
            <p:nvPr/>
          </p:nvSpPr>
          <p:spPr bwMode="auto">
            <a:xfrm flipV="1">
              <a:off x="2956" y="3458"/>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0" name="Line 94"/>
            <p:cNvSpPr>
              <a:spLocks noChangeShapeType="1"/>
            </p:cNvSpPr>
            <p:nvPr/>
          </p:nvSpPr>
          <p:spPr bwMode="auto">
            <a:xfrm flipV="1">
              <a:off x="2956" y="3745"/>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1" name="Line 95"/>
            <p:cNvSpPr>
              <a:spLocks noChangeShapeType="1"/>
            </p:cNvSpPr>
            <p:nvPr/>
          </p:nvSpPr>
          <p:spPr bwMode="auto">
            <a:xfrm flipV="1">
              <a:off x="2956" y="4015"/>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2" name="Line 96"/>
            <p:cNvSpPr>
              <a:spLocks noChangeShapeType="1"/>
            </p:cNvSpPr>
            <p:nvPr/>
          </p:nvSpPr>
          <p:spPr bwMode="auto">
            <a:xfrm flipV="1">
              <a:off x="3035" y="3189"/>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3" name="Line 97"/>
            <p:cNvSpPr>
              <a:spLocks noChangeShapeType="1"/>
            </p:cNvSpPr>
            <p:nvPr/>
          </p:nvSpPr>
          <p:spPr bwMode="auto">
            <a:xfrm flipV="1">
              <a:off x="3035" y="3458"/>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4" name="Line 98"/>
            <p:cNvSpPr>
              <a:spLocks noChangeShapeType="1"/>
            </p:cNvSpPr>
            <p:nvPr/>
          </p:nvSpPr>
          <p:spPr bwMode="auto">
            <a:xfrm flipV="1">
              <a:off x="3035" y="3751"/>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5" name="Text Box 99"/>
            <p:cNvSpPr txBox="1">
              <a:spLocks noChangeArrowheads="1"/>
            </p:cNvSpPr>
            <p:nvPr/>
          </p:nvSpPr>
          <p:spPr bwMode="auto">
            <a:xfrm>
              <a:off x="1724" y="2051"/>
              <a:ext cx="508" cy="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a:t>Recovery and Transportation</a:t>
              </a:r>
            </a:p>
          </p:txBody>
        </p:sp>
        <p:sp>
          <p:nvSpPr>
            <p:cNvPr id="3156" name="Text Box 100"/>
            <p:cNvSpPr txBox="1">
              <a:spLocks noChangeArrowheads="1"/>
            </p:cNvSpPr>
            <p:nvPr/>
          </p:nvSpPr>
          <p:spPr bwMode="auto">
            <a:xfrm>
              <a:off x="1724" y="2315"/>
              <a:ext cx="508" cy="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a:t>Care and Processing</a:t>
              </a:r>
            </a:p>
          </p:txBody>
        </p:sp>
        <p:sp>
          <p:nvSpPr>
            <p:cNvPr id="3157" name="Text Box 101"/>
            <p:cNvSpPr txBox="1">
              <a:spLocks noChangeArrowheads="1"/>
            </p:cNvSpPr>
            <p:nvPr/>
          </p:nvSpPr>
          <p:spPr bwMode="auto">
            <a:xfrm>
              <a:off x="1724" y="2582"/>
              <a:ext cx="508" cy="14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
                <a:t>Wildlife Recon</a:t>
              </a:r>
            </a:p>
          </p:txBody>
        </p:sp>
        <p:sp>
          <p:nvSpPr>
            <p:cNvPr id="3158" name="Text Box 102"/>
            <p:cNvSpPr txBox="1">
              <a:spLocks noChangeArrowheads="1"/>
            </p:cNvSpPr>
            <p:nvPr/>
          </p:nvSpPr>
          <p:spPr bwMode="auto">
            <a:xfrm>
              <a:off x="1724" y="2777"/>
              <a:ext cx="508" cy="14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
                <a:t>Widlife Hazing</a:t>
              </a:r>
            </a:p>
          </p:txBody>
        </p:sp>
        <p:sp>
          <p:nvSpPr>
            <p:cNvPr id="3159" name="Line 103"/>
            <p:cNvSpPr>
              <a:spLocks noChangeShapeType="1"/>
            </p:cNvSpPr>
            <p:nvPr/>
          </p:nvSpPr>
          <p:spPr bwMode="auto">
            <a:xfrm>
              <a:off x="2874" y="2618"/>
              <a:ext cx="16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0" name="Line 104"/>
            <p:cNvSpPr>
              <a:spLocks noChangeShapeType="1"/>
            </p:cNvSpPr>
            <p:nvPr/>
          </p:nvSpPr>
          <p:spPr bwMode="auto">
            <a:xfrm>
              <a:off x="2060" y="1900"/>
              <a:ext cx="1" cy="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1" name="Line 105"/>
            <p:cNvSpPr>
              <a:spLocks noChangeShapeType="1"/>
            </p:cNvSpPr>
            <p:nvPr/>
          </p:nvSpPr>
          <p:spPr bwMode="auto">
            <a:xfrm flipH="1">
              <a:off x="1644" y="1962"/>
              <a:ext cx="41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2" name="Line 106"/>
            <p:cNvSpPr>
              <a:spLocks noChangeShapeType="1"/>
            </p:cNvSpPr>
            <p:nvPr/>
          </p:nvSpPr>
          <p:spPr bwMode="auto">
            <a:xfrm>
              <a:off x="1644" y="1965"/>
              <a:ext cx="0" cy="88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3" name="Line 107"/>
            <p:cNvSpPr>
              <a:spLocks noChangeShapeType="1"/>
            </p:cNvSpPr>
            <p:nvPr/>
          </p:nvSpPr>
          <p:spPr bwMode="auto">
            <a:xfrm flipV="1">
              <a:off x="1650" y="2172"/>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4" name="Line 108"/>
            <p:cNvSpPr>
              <a:spLocks noChangeShapeType="1"/>
            </p:cNvSpPr>
            <p:nvPr/>
          </p:nvSpPr>
          <p:spPr bwMode="auto">
            <a:xfrm flipV="1">
              <a:off x="1647" y="2430"/>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5" name="Line 109"/>
            <p:cNvSpPr>
              <a:spLocks noChangeShapeType="1"/>
            </p:cNvSpPr>
            <p:nvPr/>
          </p:nvSpPr>
          <p:spPr bwMode="auto">
            <a:xfrm flipV="1">
              <a:off x="1647" y="2652"/>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6" name="Line 110"/>
            <p:cNvSpPr>
              <a:spLocks noChangeShapeType="1"/>
            </p:cNvSpPr>
            <p:nvPr/>
          </p:nvSpPr>
          <p:spPr bwMode="auto">
            <a:xfrm flipV="1">
              <a:off x="1647" y="2850"/>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528" name="Group 120"/>
          <p:cNvGrpSpPr>
            <a:grpSpLocks/>
          </p:cNvGrpSpPr>
          <p:nvPr/>
        </p:nvGrpSpPr>
        <p:grpSpPr bwMode="auto">
          <a:xfrm>
            <a:off x="6489700" y="996950"/>
            <a:ext cx="1524000" cy="2386013"/>
            <a:chOff x="4088" y="628"/>
            <a:chExt cx="960" cy="1503"/>
          </a:xfrm>
        </p:grpSpPr>
        <p:sp>
          <p:nvSpPr>
            <p:cNvPr id="3099" name="Text Box 112"/>
            <p:cNvSpPr txBox="1">
              <a:spLocks noChangeArrowheads="1"/>
            </p:cNvSpPr>
            <p:nvPr/>
          </p:nvSpPr>
          <p:spPr bwMode="auto">
            <a:xfrm>
              <a:off x="4173" y="766"/>
              <a:ext cx="541" cy="218"/>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b="1"/>
                <a:t>NRDA</a:t>
              </a:r>
            </a:p>
            <a:p>
              <a:pPr algn="ctr" eaLnBrk="1" hangingPunct="1"/>
              <a:r>
                <a:rPr lang="en-US" sz="800" b="1"/>
                <a:t>Representative</a:t>
              </a:r>
            </a:p>
          </p:txBody>
        </p:sp>
        <p:sp>
          <p:nvSpPr>
            <p:cNvPr id="3100" name="Line 113"/>
            <p:cNvSpPr>
              <a:spLocks noChangeShapeType="1"/>
            </p:cNvSpPr>
            <p:nvPr/>
          </p:nvSpPr>
          <p:spPr bwMode="auto">
            <a:xfrm flipV="1">
              <a:off x="4094" y="871"/>
              <a:ext cx="75" cy="0"/>
            </a:xfrm>
            <a:prstGeom prst="line">
              <a:avLst/>
            </a:prstGeom>
            <a:noFill/>
            <a:ln w="158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1" name="Line 116"/>
            <p:cNvSpPr>
              <a:spLocks noChangeShapeType="1"/>
            </p:cNvSpPr>
            <p:nvPr/>
          </p:nvSpPr>
          <p:spPr bwMode="auto">
            <a:xfrm>
              <a:off x="4088" y="628"/>
              <a:ext cx="0" cy="243"/>
            </a:xfrm>
            <a:prstGeom prst="line">
              <a:avLst/>
            </a:prstGeom>
            <a:noFill/>
            <a:ln w="158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2" name="Line 117"/>
            <p:cNvSpPr>
              <a:spLocks noChangeShapeType="1"/>
            </p:cNvSpPr>
            <p:nvPr/>
          </p:nvSpPr>
          <p:spPr bwMode="auto">
            <a:xfrm>
              <a:off x="4441" y="1009"/>
              <a:ext cx="0" cy="11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3" name="Line 118"/>
            <p:cNvSpPr>
              <a:spLocks noChangeShapeType="1"/>
            </p:cNvSpPr>
            <p:nvPr/>
          </p:nvSpPr>
          <p:spPr bwMode="auto">
            <a:xfrm>
              <a:off x="4441" y="2131"/>
              <a:ext cx="60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530" name="Rectangle 122"/>
          <p:cNvSpPr>
            <a:spLocks noChangeArrowheads="1"/>
          </p:cNvSpPr>
          <p:nvPr/>
        </p:nvSpPr>
        <p:spPr bwMode="auto">
          <a:xfrm>
            <a:off x="6619875" y="1214438"/>
            <a:ext cx="862013" cy="347662"/>
          </a:xfrm>
          <a:prstGeom prst="rect">
            <a:avLst/>
          </a:prstGeom>
          <a:noFill/>
          <a:ln w="317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273311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4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4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4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4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4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4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4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4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52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mph" presetSubtype="1" nodeType="clickEffect">
                                  <p:stCondLst>
                                    <p:cond delay="0"/>
                                  </p:stCondLst>
                                  <p:childTnLst>
                                    <p:set>
                                      <p:cBhvr>
                                        <p:cTn id="34" dur="indefinite"/>
                                        <p:tgtEl>
                                          <p:spTgt spid="17450"/>
                                        </p:tgtEl>
                                        <p:attrNameLst>
                                          <p:attrName>fillcolor</p:attrName>
                                        </p:attrNameLst>
                                      </p:cBhvr>
                                      <p:to>
                                        <p:clrVal>
                                          <a:srgbClr val="FF0000"/>
                                        </p:clrVal>
                                      </p:to>
                                    </p:set>
                                    <p:set>
                                      <p:cBhvr>
                                        <p:cTn id="35" dur="indefinite"/>
                                        <p:tgtEl>
                                          <p:spTgt spid="17450"/>
                                        </p:tgtEl>
                                        <p:attrNameLst>
                                          <p:attrName>fill.type</p:attrName>
                                        </p:attrNameLst>
                                      </p:cBhvr>
                                      <p:to>
                                        <p:strVal val="solid"/>
                                      </p:to>
                                    </p:set>
                                    <p:set>
                                      <p:cBhvr>
                                        <p:cTn id="36" dur="indefinite"/>
                                        <p:tgtEl>
                                          <p:spTgt spid="17450"/>
                                        </p:tgtEl>
                                        <p:attrNameLst>
                                          <p:attrName>fill.on</p:attrName>
                                        </p:attrNameLst>
                                      </p:cBhvr>
                                      <p:to>
                                        <p:strVal val="true"/>
                                      </p:to>
                                    </p:set>
                                  </p:childTnLst>
                                </p:cTn>
                              </p:par>
                              <p:par>
                                <p:cTn id="37" presetID="1" presetClass="emph" presetSubtype="1" nodeType="withEffect">
                                  <p:stCondLst>
                                    <p:cond delay="0"/>
                                  </p:stCondLst>
                                  <p:childTnLst>
                                    <p:set>
                                      <p:cBhvr>
                                        <p:cTn id="38" dur="indefinite"/>
                                        <p:tgtEl>
                                          <p:spTgt spid="17451"/>
                                        </p:tgtEl>
                                        <p:attrNameLst>
                                          <p:attrName>fillcolor</p:attrName>
                                        </p:attrNameLst>
                                      </p:cBhvr>
                                      <p:to>
                                        <p:clrVal>
                                          <a:srgbClr val="FF0000"/>
                                        </p:clrVal>
                                      </p:to>
                                    </p:set>
                                    <p:set>
                                      <p:cBhvr>
                                        <p:cTn id="39" dur="indefinite"/>
                                        <p:tgtEl>
                                          <p:spTgt spid="17451"/>
                                        </p:tgtEl>
                                        <p:attrNameLst>
                                          <p:attrName>fill.type</p:attrName>
                                        </p:attrNameLst>
                                      </p:cBhvr>
                                      <p:to>
                                        <p:strVal val="solid"/>
                                      </p:to>
                                    </p:set>
                                    <p:set>
                                      <p:cBhvr>
                                        <p:cTn id="40" dur="indefinite"/>
                                        <p:tgtEl>
                                          <p:spTgt spid="17451"/>
                                        </p:tgtEl>
                                        <p:attrNameLst>
                                          <p:attrName>fill.on</p:attrName>
                                        </p:attrNameLst>
                                      </p:cBhvr>
                                      <p:to>
                                        <p:strVal val="true"/>
                                      </p:to>
                                    </p:set>
                                  </p:childTnLst>
                                </p:cTn>
                              </p:par>
                              <p:par>
                                <p:cTn id="41" presetID="1" presetClass="emph" presetSubtype="1" nodeType="withEffect">
                                  <p:stCondLst>
                                    <p:cond delay="0"/>
                                  </p:stCondLst>
                                  <p:childTnLst>
                                    <p:set>
                                      <p:cBhvr>
                                        <p:cTn id="42" dur="indefinite"/>
                                        <p:tgtEl>
                                          <p:spTgt spid="17452"/>
                                        </p:tgtEl>
                                        <p:attrNameLst>
                                          <p:attrName>fillcolor</p:attrName>
                                        </p:attrNameLst>
                                      </p:cBhvr>
                                      <p:to>
                                        <p:clrVal>
                                          <a:srgbClr val="FF0000"/>
                                        </p:clrVal>
                                      </p:to>
                                    </p:set>
                                    <p:set>
                                      <p:cBhvr>
                                        <p:cTn id="43" dur="indefinite"/>
                                        <p:tgtEl>
                                          <p:spTgt spid="17452"/>
                                        </p:tgtEl>
                                        <p:attrNameLst>
                                          <p:attrName>fill.type</p:attrName>
                                        </p:attrNameLst>
                                      </p:cBhvr>
                                      <p:to>
                                        <p:strVal val="solid"/>
                                      </p:to>
                                    </p:set>
                                    <p:set>
                                      <p:cBhvr>
                                        <p:cTn id="44" dur="indefinite"/>
                                        <p:tgtEl>
                                          <p:spTgt spid="17452"/>
                                        </p:tgtEl>
                                        <p:attrNameLst>
                                          <p:attrName>fill.on</p:attrName>
                                        </p:attrNameLst>
                                      </p:cBhvr>
                                      <p:to>
                                        <p:strVal val="true"/>
                                      </p:to>
                                    </p:set>
                                  </p:childTnLst>
                                </p:cTn>
                              </p:par>
                              <p:par>
                                <p:cTn id="45" presetID="1" presetClass="emph" presetSubtype="1" nodeType="withEffect">
                                  <p:stCondLst>
                                    <p:cond delay="0"/>
                                  </p:stCondLst>
                                  <p:childTnLst>
                                    <p:set>
                                      <p:cBhvr>
                                        <p:cTn id="46" dur="indefinite"/>
                                        <p:tgtEl>
                                          <p:spTgt spid="17453"/>
                                        </p:tgtEl>
                                        <p:attrNameLst>
                                          <p:attrName>fillcolor</p:attrName>
                                        </p:attrNameLst>
                                      </p:cBhvr>
                                      <p:to>
                                        <p:clrVal>
                                          <a:srgbClr val="FF0000"/>
                                        </p:clrVal>
                                      </p:to>
                                    </p:set>
                                    <p:set>
                                      <p:cBhvr>
                                        <p:cTn id="47" dur="indefinite"/>
                                        <p:tgtEl>
                                          <p:spTgt spid="17453"/>
                                        </p:tgtEl>
                                        <p:attrNameLst>
                                          <p:attrName>fill.type</p:attrName>
                                        </p:attrNameLst>
                                      </p:cBhvr>
                                      <p:to>
                                        <p:strVal val="solid"/>
                                      </p:to>
                                    </p:set>
                                    <p:set>
                                      <p:cBhvr>
                                        <p:cTn id="48" dur="indefinite"/>
                                        <p:tgtEl>
                                          <p:spTgt spid="17453"/>
                                        </p:tgtEl>
                                        <p:attrNameLst>
                                          <p:attrName>fill.on</p:attrName>
                                        </p:attrNameLst>
                                      </p:cBhvr>
                                      <p:to>
                                        <p:strVal val="true"/>
                                      </p:to>
                                    </p:set>
                                  </p:childTnLst>
                                </p:cTn>
                              </p:par>
                              <p:par>
                                <p:cTn id="49" presetID="1" presetClass="emph" presetSubtype="1" nodeType="withEffect">
                                  <p:stCondLst>
                                    <p:cond delay="0"/>
                                  </p:stCondLst>
                                  <p:childTnLst>
                                    <p:set>
                                      <p:cBhvr>
                                        <p:cTn id="50" dur="indefinite"/>
                                        <p:tgtEl>
                                          <p:spTgt spid="17454"/>
                                        </p:tgtEl>
                                        <p:attrNameLst>
                                          <p:attrName>fillcolor</p:attrName>
                                        </p:attrNameLst>
                                      </p:cBhvr>
                                      <p:to>
                                        <p:clrVal>
                                          <a:srgbClr val="FF0000"/>
                                        </p:clrVal>
                                      </p:to>
                                    </p:set>
                                    <p:set>
                                      <p:cBhvr>
                                        <p:cTn id="51" dur="indefinite"/>
                                        <p:tgtEl>
                                          <p:spTgt spid="17454"/>
                                        </p:tgtEl>
                                        <p:attrNameLst>
                                          <p:attrName>fill.type</p:attrName>
                                        </p:attrNameLst>
                                      </p:cBhvr>
                                      <p:to>
                                        <p:strVal val="solid"/>
                                      </p:to>
                                    </p:set>
                                    <p:set>
                                      <p:cBhvr>
                                        <p:cTn id="52" dur="indefinite"/>
                                        <p:tgtEl>
                                          <p:spTgt spid="17454"/>
                                        </p:tgtEl>
                                        <p:attrNameLst>
                                          <p:attrName>fill.on</p:attrName>
                                        </p:attrNameLst>
                                      </p:cBhvr>
                                      <p:to>
                                        <p:strVal val="true"/>
                                      </p:to>
                                    </p:set>
                                  </p:childTnLst>
                                </p:cTn>
                              </p:par>
                              <p:par>
                                <p:cTn id="53" presetID="1" presetClass="emph" presetSubtype="1" nodeType="withEffect">
                                  <p:stCondLst>
                                    <p:cond delay="0"/>
                                  </p:stCondLst>
                                  <p:childTnLst>
                                    <p:set>
                                      <p:cBhvr>
                                        <p:cTn id="54" dur="indefinite"/>
                                        <p:tgtEl>
                                          <p:spTgt spid="17412"/>
                                        </p:tgtEl>
                                        <p:attrNameLst>
                                          <p:attrName>fillcolor</p:attrName>
                                        </p:attrNameLst>
                                      </p:cBhvr>
                                      <p:to>
                                        <p:clrVal>
                                          <a:srgbClr val="FF3300"/>
                                        </p:clrVal>
                                      </p:to>
                                    </p:set>
                                    <p:set>
                                      <p:cBhvr>
                                        <p:cTn id="55" dur="indefinite"/>
                                        <p:tgtEl>
                                          <p:spTgt spid="17412"/>
                                        </p:tgtEl>
                                        <p:attrNameLst>
                                          <p:attrName>fill.type</p:attrName>
                                        </p:attrNameLst>
                                      </p:cBhvr>
                                      <p:to>
                                        <p:strVal val="solid"/>
                                      </p:to>
                                    </p:set>
                                    <p:set>
                                      <p:cBhvr>
                                        <p:cTn id="56" dur="indefinite"/>
                                        <p:tgtEl>
                                          <p:spTgt spid="17412"/>
                                        </p:tgtEl>
                                        <p:attrNameLst>
                                          <p:attrName>fill.on</p:attrName>
                                        </p:attrNameLst>
                                      </p:cBhvr>
                                      <p:to>
                                        <p:strVal val="true"/>
                                      </p:to>
                                    </p:set>
                                  </p:childTnLst>
                                </p:cTn>
                              </p:par>
                              <p:par>
                                <p:cTn id="57" presetID="1" presetClass="emph" presetSubtype="1" nodeType="withEffect">
                                  <p:stCondLst>
                                    <p:cond delay="0"/>
                                  </p:stCondLst>
                                  <p:childTnLst>
                                    <p:set>
                                      <p:cBhvr>
                                        <p:cTn id="58" dur="indefinite"/>
                                        <p:tgtEl>
                                          <p:spTgt spid="17411"/>
                                        </p:tgtEl>
                                        <p:attrNameLst>
                                          <p:attrName>fillcolor</p:attrName>
                                        </p:attrNameLst>
                                      </p:cBhvr>
                                      <p:to>
                                        <p:clrVal>
                                          <a:srgbClr val="FF3300"/>
                                        </p:clrVal>
                                      </p:to>
                                    </p:set>
                                    <p:set>
                                      <p:cBhvr>
                                        <p:cTn id="59" dur="indefinite"/>
                                        <p:tgtEl>
                                          <p:spTgt spid="17411"/>
                                        </p:tgtEl>
                                        <p:attrNameLst>
                                          <p:attrName>fill.type</p:attrName>
                                        </p:attrNameLst>
                                      </p:cBhvr>
                                      <p:to>
                                        <p:strVal val="solid"/>
                                      </p:to>
                                    </p:set>
                                    <p:set>
                                      <p:cBhvr>
                                        <p:cTn id="60" dur="indefinite"/>
                                        <p:tgtEl>
                                          <p:spTgt spid="17411"/>
                                        </p:tgtEl>
                                        <p:attrNameLst>
                                          <p:attrName>fill.on</p:attrName>
                                        </p:attrNameLst>
                                      </p:cBhvr>
                                      <p:to>
                                        <p:strVal val="true"/>
                                      </p:to>
                                    </p:set>
                                  </p:childTnLst>
                                </p:cTn>
                              </p:par>
                              <p:par>
                                <p:cTn id="61" presetID="1" presetClass="emph" presetSubtype="1" nodeType="withEffect">
                                  <p:stCondLst>
                                    <p:cond delay="0"/>
                                  </p:stCondLst>
                                  <p:childTnLst>
                                    <p:set>
                                      <p:cBhvr>
                                        <p:cTn id="62" dur="indefinite"/>
                                        <p:tgtEl>
                                          <p:spTgt spid="17410"/>
                                        </p:tgtEl>
                                        <p:attrNameLst>
                                          <p:attrName>fillcolor</p:attrName>
                                        </p:attrNameLst>
                                      </p:cBhvr>
                                      <p:to>
                                        <p:clrVal>
                                          <a:srgbClr val="FF3300"/>
                                        </p:clrVal>
                                      </p:to>
                                    </p:set>
                                    <p:set>
                                      <p:cBhvr>
                                        <p:cTn id="63" dur="indefinite"/>
                                        <p:tgtEl>
                                          <p:spTgt spid="17410"/>
                                        </p:tgtEl>
                                        <p:attrNameLst>
                                          <p:attrName>fill.type</p:attrName>
                                        </p:attrNameLst>
                                      </p:cBhvr>
                                      <p:to>
                                        <p:strVal val="solid"/>
                                      </p:to>
                                    </p:set>
                                    <p:set>
                                      <p:cBhvr>
                                        <p:cTn id="64" dur="indefinite"/>
                                        <p:tgtEl>
                                          <p:spTgt spid="17410"/>
                                        </p:tgtEl>
                                        <p:attrNameLst>
                                          <p:attrName>fill.on</p:attrName>
                                        </p:attrNameLst>
                                      </p:cBhvr>
                                      <p:to>
                                        <p:strVal val="true"/>
                                      </p:to>
                                    </p:set>
                                  </p:childTnLst>
                                </p:cTn>
                              </p:par>
                              <p:par>
                                <p:cTn id="65" presetID="1" presetClass="emph" presetSubtype="1" nodeType="withEffect">
                                  <p:stCondLst>
                                    <p:cond delay="0"/>
                                  </p:stCondLst>
                                  <p:childTnLst>
                                    <p:set>
                                      <p:cBhvr>
                                        <p:cTn id="66" dur="indefinite"/>
                                        <p:tgtEl>
                                          <p:spTgt spid="17413"/>
                                        </p:tgtEl>
                                        <p:attrNameLst>
                                          <p:attrName>fillcolor</p:attrName>
                                        </p:attrNameLst>
                                      </p:cBhvr>
                                      <p:to>
                                        <p:clrVal>
                                          <a:srgbClr val="FF3300"/>
                                        </p:clrVal>
                                      </p:to>
                                    </p:set>
                                    <p:set>
                                      <p:cBhvr>
                                        <p:cTn id="67" dur="indefinite"/>
                                        <p:tgtEl>
                                          <p:spTgt spid="17413"/>
                                        </p:tgtEl>
                                        <p:attrNameLst>
                                          <p:attrName>fill.type</p:attrName>
                                        </p:attrNameLst>
                                      </p:cBhvr>
                                      <p:to>
                                        <p:strVal val="solid"/>
                                      </p:to>
                                    </p:set>
                                    <p:set>
                                      <p:cBhvr>
                                        <p:cTn id="68" dur="indefinite"/>
                                        <p:tgtEl>
                                          <p:spTgt spid="17413"/>
                                        </p:tgtEl>
                                        <p:attrNameLst>
                                          <p:attrName>fill.on</p:attrName>
                                        </p:attrNameLst>
                                      </p:cBhvr>
                                      <p:to>
                                        <p:strVal val="tru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nodeType="clickEffect">
                                  <p:stCondLst>
                                    <p:cond delay="0"/>
                                  </p:stCondLst>
                                  <p:childTnLst>
                                    <p:set>
                                      <p:cBhvr>
                                        <p:cTn id="72" dur="1" fill="hold">
                                          <p:stCondLst>
                                            <p:cond delay="0"/>
                                          </p:stCondLst>
                                        </p:cTn>
                                        <p:tgtEl>
                                          <p:spTgt spid="1752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7530"/>
                                        </p:tgtEl>
                                        <p:attrNameLst>
                                          <p:attrName>style.visibility</p:attrName>
                                        </p:attrNameLst>
                                      </p:cBhvr>
                                      <p:to>
                                        <p:strVal val="visible"/>
                                      </p:to>
                                    </p:set>
                                  </p:childTnLst>
                                </p:cTn>
                              </p:par>
                              <p:par>
                                <p:cTn id="75" presetID="35" presetClass="emph" presetSubtype="0" repeatCount="3000" fill="hold" grpId="1" nodeType="withEffect">
                                  <p:stCondLst>
                                    <p:cond delay="0"/>
                                  </p:stCondLst>
                                  <p:childTnLst>
                                    <p:anim calcmode="discrete" valueType="str">
                                      <p:cBhvr>
                                        <p:cTn id="76" dur="1000" fill="hold"/>
                                        <p:tgtEl>
                                          <p:spTgt spid="1753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P spid="17411" grpId="0" animBg="1"/>
      <p:bldP spid="17412" grpId="0" animBg="1"/>
      <p:bldP spid="17413" grpId="0" animBg="1"/>
      <p:bldP spid="17450" grpId="0" animBg="1"/>
      <p:bldP spid="17451" grpId="0" animBg="1"/>
      <p:bldP spid="17452" grpId="0" animBg="1"/>
      <p:bldP spid="17453" grpId="0" animBg="1"/>
      <p:bldP spid="17454" grpId="0" animBg="1"/>
      <p:bldP spid="17530" grpId="0" animBg="1"/>
      <p:bldP spid="1753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Rectangle 4"/>
          <p:cNvSpPr>
            <a:spLocks noChangeArrowheads="1"/>
          </p:cNvSpPr>
          <p:nvPr/>
        </p:nvSpPr>
        <p:spPr bwMode="auto">
          <a:xfrm>
            <a:off x="192088" y="274638"/>
            <a:ext cx="87820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a:solidFill>
                  <a:schemeClr val="tx2"/>
                </a:solidFill>
              </a:rPr>
              <a:t>NRDA Coordination After Response</a:t>
            </a:r>
          </a:p>
        </p:txBody>
      </p:sp>
      <p:sp>
        <p:nvSpPr>
          <p:cNvPr id="109574" name="Rectangle 6"/>
          <p:cNvSpPr>
            <a:spLocks noChangeArrowheads="1"/>
          </p:cNvSpPr>
          <p:nvPr/>
        </p:nvSpPr>
        <p:spPr bwMode="auto">
          <a:xfrm>
            <a:off x="600075" y="1755775"/>
            <a:ext cx="8183563"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US" sz="3200"/>
              <a:t>NRDA tasks done cooperatively among trustees and possibly RP</a:t>
            </a:r>
          </a:p>
          <a:p>
            <a:pPr marL="342900" indent="-342900">
              <a:spcBef>
                <a:spcPct val="20000"/>
              </a:spcBef>
              <a:buFontTx/>
              <a:buChar char="•"/>
            </a:pPr>
            <a:endParaRPr lang="en-US" sz="1000"/>
          </a:p>
          <a:p>
            <a:pPr marL="342900" indent="-342900">
              <a:spcBef>
                <a:spcPct val="20000"/>
              </a:spcBef>
              <a:buFontTx/>
              <a:buChar char="•"/>
            </a:pPr>
            <a:r>
              <a:rPr lang="en-US" sz="3200"/>
              <a:t>NRD settlement coordinated with fines and penalties from multiple agencies for a </a:t>
            </a:r>
            <a:r>
              <a:rPr lang="en-US" sz="3200" i="1"/>
              <a:t>global </a:t>
            </a:r>
            <a:r>
              <a:rPr lang="en-US" sz="3200"/>
              <a:t>settlement</a:t>
            </a:r>
          </a:p>
          <a:p>
            <a:pPr marL="342900" indent="-342900">
              <a:spcBef>
                <a:spcPct val="20000"/>
              </a:spcBef>
              <a:buFontTx/>
              <a:buChar char="•"/>
            </a:pPr>
            <a:endParaRPr lang="en-US" sz="1000"/>
          </a:p>
          <a:p>
            <a:pPr marL="342900" indent="-342900">
              <a:spcBef>
                <a:spcPct val="20000"/>
              </a:spcBef>
              <a:buFontTx/>
              <a:buChar char="•"/>
            </a:pPr>
            <a:r>
              <a:rPr lang="en-US" sz="3200"/>
              <a:t>NRD settlement is restoration project-based (maybe be “cash-out” or RP-implemented projects)</a:t>
            </a:r>
          </a:p>
        </p:txBody>
      </p:sp>
      <p:sp>
        <p:nvSpPr>
          <p:cNvPr id="109575" name="Oval 7"/>
          <p:cNvSpPr>
            <a:spLocks noChangeArrowheads="1"/>
          </p:cNvSpPr>
          <p:nvPr/>
        </p:nvSpPr>
        <p:spPr bwMode="auto">
          <a:xfrm>
            <a:off x="4156075" y="4605338"/>
            <a:ext cx="2489200" cy="936625"/>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957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957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9574">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9575"/>
                                        </p:tgtEl>
                                        <p:attrNameLst>
                                          <p:attrName>style.visibility</p:attrName>
                                        </p:attrNameLst>
                                      </p:cBhvr>
                                      <p:to>
                                        <p:strVal val="visible"/>
                                      </p:to>
                                    </p:set>
                                    <p:animEffect transition="in" filter="wipe(left)">
                                      <p:cBhvr>
                                        <p:cTn id="19" dur="500"/>
                                        <p:tgtEl>
                                          <p:spTgt spid="109575"/>
                                        </p:tgtEl>
                                      </p:cBhvr>
                                    </p:animEffect>
                                  </p:childTnLst>
                                </p:cTn>
                              </p:par>
                              <p:par>
                                <p:cTn id="20" presetID="35" presetClass="emph" presetSubtype="0" repeatCount="indefinite" fill="hold" grpId="1" nodeType="withEffect">
                                  <p:stCondLst>
                                    <p:cond delay="0"/>
                                  </p:stCondLst>
                                  <p:childTnLst>
                                    <p:anim calcmode="discrete" valueType="str">
                                      <p:cBhvr>
                                        <p:cTn id="21" dur="1000" fill="hold"/>
                                        <p:tgtEl>
                                          <p:spTgt spid="10957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5" grpId="0" animBg="1"/>
      <p:bldP spid="10957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a:solidFill>
                  <a:schemeClr val="tx2"/>
                </a:solidFill>
              </a:rPr>
              <a:t>Trustee Councils</a:t>
            </a:r>
          </a:p>
        </p:txBody>
      </p:sp>
      <p:sp>
        <p:nvSpPr>
          <p:cNvPr id="110595" name="Rectangle 3"/>
          <p:cNvSpPr>
            <a:spLocks noChangeArrowheads="1"/>
          </p:cNvSpPr>
          <p:nvPr/>
        </p:nvSpPr>
        <p:spPr bwMode="auto">
          <a:xfrm>
            <a:off x="527050" y="1581150"/>
            <a:ext cx="8183563"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US" sz="3200"/>
              <a:t>Oversee restoration from large spill settlements</a:t>
            </a:r>
          </a:p>
          <a:p>
            <a:pPr marL="342900" indent="-342900">
              <a:spcBef>
                <a:spcPct val="20000"/>
              </a:spcBef>
              <a:buFontTx/>
              <a:buChar char="•"/>
            </a:pPr>
            <a:r>
              <a:rPr lang="en-US" sz="3200"/>
              <a:t>One lead representative from each trustee agency</a:t>
            </a:r>
          </a:p>
          <a:p>
            <a:pPr marL="342900" indent="-342900">
              <a:spcBef>
                <a:spcPct val="20000"/>
              </a:spcBef>
              <a:buFontTx/>
              <a:buChar char="•"/>
            </a:pPr>
            <a:r>
              <a:rPr lang="en-US" sz="3200"/>
              <a:t>Consensus decision-making</a:t>
            </a:r>
          </a:p>
          <a:p>
            <a:pPr marL="342900" indent="-342900">
              <a:spcBef>
                <a:spcPct val="20000"/>
              </a:spcBef>
              <a:buFontTx/>
              <a:buChar char="•"/>
            </a:pPr>
            <a:r>
              <a:rPr lang="en-US" sz="3200"/>
              <a:t>Restoration Plan with public comment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05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05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05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sz="4000"/>
              <a:t>Large Spill Example: </a:t>
            </a:r>
            <a:br>
              <a:rPr lang="en-US" sz="4000"/>
            </a:br>
            <a:r>
              <a:rPr lang="en-US" sz="4000"/>
              <a:t>M/V Stuyvesant</a:t>
            </a:r>
          </a:p>
        </p:txBody>
      </p:sp>
      <p:sp>
        <p:nvSpPr>
          <p:cNvPr id="142339" name="Rectangle 3"/>
          <p:cNvSpPr>
            <a:spLocks noGrp="1" noChangeArrowheads="1"/>
          </p:cNvSpPr>
          <p:nvPr>
            <p:ph type="body" idx="1"/>
          </p:nvPr>
        </p:nvSpPr>
        <p:spPr/>
        <p:txBody>
          <a:bodyPr/>
          <a:lstStyle/>
          <a:p>
            <a:r>
              <a:rPr lang="en-US" sz="2800"/>
              <a:t>Marine spill in and around Humboldt Bay in 1999</a:t>
            </a:r>
          </a:p>
          <a:p>
            <a:r>
              <a:rPr lang="en-US" sz="2800"/>
              <a:t>Dredging Vessel </a:t>
            </a:r>
          </a:p>
          <a:p>
            <a:r>
              <a:rPr lang="en-US" sz="2800"/>
              <a:t>While only ~2000 gallons of bunker fuel released…</a:t>
            </a:r>
          </a:p>
          <a:p>
            <a:pPr lvl="1"/>
            <a:r>
              <a:rPr lang="en-US" sz="2400"/>
              <a:t>1,251 birds collected dead and dying (including several threatened and endangered species)</a:t>
            </a:r>
          </a:p>
          <a:p>
            <a:pPr lvl="1"/>
            <a:r>
              <a:rPr lang="en-US" sz="2400"/>
              <a:t>Beach searches spanned 20 days and covered 100 miles of coastline</a:t>
            </a:r>
          </a:p>
          <a:p>
            <a:pPr lvl="1"/>
            <a:r>
              <a:rPr lang="en-US" sz="2400"/>
              <a:t>Local, State, and Federal agencies responded</a:t>
            </a:r>
          </a:p>
          <a:p>
            <a:pPr lvl="1"/>
            <a:r>
              <a:rPr lang="en-US" sz="2400"/>
              <a:t>Public outcry</a:t>
            </a:r>
          </a:p>
          <a:p>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23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23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2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233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233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23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5" name="Rectangle 5"/>
          <p:cNvSpPr>
            <a:spLocks noGrp="1" noChangeArrowheads="1"/>
          </p:cNvSpPr>
          <p:nvPr>
            <p:ph type="title"/>
          </p:nvPr>
        </p:nvSpPr>
        <p:spPr/>
        <p:txBody>
          <a:bodyPr/>
          <a:lstStyle/>
          <a:p>
            <a:endParaRPr lang="en-US"/>
          </a:p>
        </p:txBody>
      </p:sp>
      <p:pic>
        <p:nvPicPr>
          <p:cNvPr id="163848" name="Picture 8" descr="stuyv3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250" r="6250"/>
          <a:stretch>
            <a:fillRect/>
          </a:stretch>
        </p:blipFill>
        <p:spPr>
          <a:xfrm>
            <a:off x="0" y="0"/>
            <a:ext cx="9144000" cy="6967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50" name="Text Box 10"/>
          <p:cNvSpPr txBox="1">
            <a:spLocks noChangeArrowheads="1"/>
          </p:cNvSpPr>
          <p:nvPr/>
        </p:nvSpPr>
        <p:spPr bwMode="auto">
          <a:xfrm>
            <a:off x="2752725" y="5546725"/>
            <a:ext cx="6391275" cy="1311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000"/>
              <a:t>MARBLED MURRELETS </a:t>
            </a:r>
          </a:p>
          <a:p>
            <a:r>
              <a:rPr lang="en-US" sz="4000"/>
              <a:t>– ESTIMATED 135 KILLED</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9" name="Rectangle 5"/>
          <p:cNvSpPr>
            <a:spLocks noGrp="1" noChangeArrowheads="1"/>
          </p:cNvSpPr>
          <p:nvPr>
            <p:ph type="title"/>
          </p:nvPr>
        </p:nvSpPr>
        <p:spPr/>
        <p:txBody>
          <a:bodyPr/>
          <a:lstStyle/>
          <a:p>
            <a:endParaRPr lang="en-US"/>
          </a:p>
        </p:txBody>
      </p:sp>
      <p:pic>
        <p:nvPicPr>
          <p:cNvPr id="164872" name="Picture 8" descr="stuyv1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250"/>
          <a:stretch>
            <a:fillRect/>
          </a:stretch>
        </p:blipFill>
        <p:spPr>
          <a:xfrm>
            <a:off x="0" y="0"/>
            <a:ext cx="9128125" cy="6856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874" name="Text Box 10"/>
          <p:cNvSpPr txBox="1">
            <a:spLocks noChangeArrowheads="1"/>
          </p:cNvSpPr>
          <p:nvPr/>
        </p:nvSpPr>
        <p:spPr bwMode="auto">
          <a:xfrm>
            <a:off x="163513" y="138113"/>
            <a:ext cx="6815137" cy="1311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000"/>
              <a:t>COMMON MURRES </a:t>
            </a:r>
          </a:p>
          <a:p>
            <a:r>
              <a:rPr lang="en-US" sz="4000"/>
              <a:t>– ESTIMATED 1,600 KILLED</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a:t>Stuyvesant NRDA</a:t>
            </a:r>
          </a:p>
        </p:txBody>
      </p:sp>
      <p:sp>
        <p:nvSpPr>
          <p:cNvPr id="143363" name="Rectangle 3"/>
          <p:cNvSpPr>
            <a:spLocks noGrp="1" noChangeArrowheads="1"/>
          </p:cNvSpPr>
          <p:nvPr>
            <p:ph type="body" idx="1"/>
          </p:nvPr>
        </p:nvSpPr>
        <p:spPr/>
        <p:txBody>
          <a:bodyPr/>
          <a:lstStyle/>
          <a:p>
            <a:r>
              <a:rPr lang="en-US"/>
              <a:t>Trustee Agencies worked with the RP in a cooperative assessment</a:t>
            </a:r>
          </a:p>
          <a:p>
            <a:r>
              <a:rPr lang="en-US"/>
              <a:t>Consent Decree signed in 2006</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75" name="Text Box 23"/>
          <p:cNvSpPr txBox="1">
            <a:spLocks noChangeArrowheads="1"/>
          </p:cNvSpPr>
          <p:nvPr/>
        </p:nvSpPr>
        <p:spPr bwMode="auto">
          <a:xfrm>
            <a:off x="758825" y="1236663"/>
            <a:ext cx="7596188" cy="5218112"/>
          </a:xfrm>
          <a:prstGeom prst="rect">
            <a:avLst/>
          </a:prstGeom>
          <a:solidFill>
            <a:schemeClr val="accent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tabLst>
                <a:tab pos="292100" algn="l"/>
                <a:tab pos="4000500" algn="l"/>
                <a:tab pos="4229100" algn="l"/>
              </a:tabLst>
              <a:defRPr>
                <a:solidFill>
                  <a:schemeClr val="tx1"/>
                </a:solidFill>
                <a:latin typeface="Arial" charset="0"/>
              </a:defRPr>
            </a:lvl1pPr>
            <a:lvl2pPr marL="800100" indent="-342900">
              <a:tabLst>
                <a:tab pos="292100" algn="l"/>
                <a:tab pos="4000500" algn="l"/>
                <a:tab pos="4229100" algn="l"/>
              </a:tabLst>
              <a:defRPr>
                <a:solidFill>
                  <a:schemeClr val="tx1"/>
                </a:solidFill>
                <a:latin typeface="Arial" charset="0"/>
              </a:defRPr>
            </a:lvl2pPr>
            <a:lvl3pPr marL="1257300" indent="-342900">
              <a:tabLst>
                <a:tab pos="292100" algn="l"/>
                <a:tab pos="4000500" algn="l"/>
                <a:tab pos="4229100" algn="l"/>
              </a:tabLst>
              <a:defRPr>
                <a:solidFill>
                  <a:schemeClr val="tx1"/>
                </a:solidFill>
                <a:latin typeface="Arial" charset="0"/>
              </a:defRPr>
            </a:lvl3pPr>
            <a:lvl4pPr marL="1714500" indent="-342900">
              <a:tabLst>
                <a:tab pos="292100" algn="l"/>
                <a:tab pos="4000500" algn="l"/>
                <a:tab pos="4229100" algn="l"/>
              </a:tabLst>
              <a:defRPr>
                <a:solidFill>
                  <a:schemeClr val="tx1"/>
                </a:solidFill>
                <a:latin typeface="Arial" charset="0"/>
              </a:defRPr>
            </a:lvl4pPr>
            <a:lvl5pPr marL="2171700" indent="-342900">
              <a:tabLst>
                <a:tab pos="292100" algn="l"/>
                <a:tab pos="4000500" algn="l"/>
                <a:tab pos="4229100" algn="l"/>
              </a:tabLst>
              <a:defRPr>
                <a:solidFill>
                  <a:schemeClr val="tx1"/>
                </a:solidFill>
                <a:latin typeface="Arial" charset="0"/>
              </a:defRPr>
            </a:lvl5pPr>
            <a:lvl6pPr marL="2628900" indent="-342900" fontAlgn="base">
              <a:spcBef>
                <a:spcPct val="0"/>
              </a:spcBef>
              <a:spcAft>
                <a:spcPct val="0"/>
              </a:spcAft>
              <a:tabLst>
                <a:tab pos="292100" algn="l"/>
                <a:tab pos="4000500" algn="l"/>
                <a:tab pos="4229100" algn="l"/>
              </a:tabLst>
              <a:defRPr>
                <a:solidFill>
                  <a:schemeClr val="tx1"/>
                </a:solidFill>
                <a:latin typeface="Arial" charset="0"/>
              </a:defRPr>
            </a:lvl6pPr>
            <a:lvl7pPr marL="3086100" indent="-342900" fontAlgn="base">
              <a:spcBef>
                <a:spcPct val="0"/>
              </a:spcBef>
              <a:spcAft>
                <a:spcPct val="0"/>
              </a:spcAft>
              <a:tabLst>
                <a:tab pos="292100" algn="l"/>
                <a:tab pos="4000500" algn="l"/>
                <a:tab pos="4229100" algn="l"/>
              </a:tabLst>
              <a:defRPr>
                <a:solidFill>
                  <a:schemeClr val="tx1"/>
                </a:solidFill>
                <a:latin typeface="Arial" charset="0"/>
              </a:defRPr>
            </a:lvl7pPr>
            <a:lvl8pPr marL="3543300" indent="-342900" fontAlgn="base">
              <a:spcBef>
                <a:spcPct val="0"/>
              </a:spcBef>
              <a:spcAft>
                <a:spcPct val="0"/>
              </a:spcAft>
              <a:tabLst>
                <a:tab pos="292100" algn="l"/>
                <a:tab pos="4000500" algn="l"/>
                <a:tab pos="4229100" algn="l"/>
              </a:tabLst>
              <a:defRPr>
                <a:solidFill>
                  <a:schemeClr val="tx1"/>
                </a:solidFill>
                <a:latin typeface="Arial" charset="0"/>
              </a:defRPr>
            </a:lvl8pPr>
            <a:lvl9pPr marL="4000500" indent="-342900" fontAlgn="base">
              <a:spcBef>
                <a:spcPct val="0"/>
              </a:spcBef>
              <a:spcAft>
                <a:spcPct val="0"/>
              </a:spcAft>
              <a:tabLst>
                <a:tab pos="292100" algn="l"/>
                <a:tab pos="4000500" algn="l"/>
                <a:tab pos="4229100" algn="l"/>
              </a:tabLst>
              <a:defRPr>
                <a:solidFill>
                  <a:schemeClr val="tx1"/>
                </a:solidFill>
                <a:latin typeface="Arial" charset="0"/>
              </a:defRPr>
            </a:lvl9pPr>
          </a:lstStyle>
          <a:p>
            <a:r>
              <a:rPr lang="en-US" sz="1800" b="1"/>
              <a:t>Injury Categories	</a:t>
            </a:r>
          </a:p>
          <a:p>
            <a:endParaRPr lang="en-US" sz="1800"/>
          </a:p>
          <a:p>
            <a:r>
              <a:rPr lang="en-US" sz="1800"/>
              <a:t>1. Grebes and Loons	</a:t>
            </a:r>
          </a:p>
          <a:p>
            <a:r>
              <a:rPr lang="en-US" sz="1800"/>
              <a:t>			</a:t>
            </a:r>
          </a:p>
          <a:p>
            <a:endParaRPr lang="en-US" sz="800"/>
          </a:p>
          <a:p>
            <a:r>
              <a:rPr lang="en-US" sz="1800"/>
              <a:t>2. Pelicans, Cormorants, 	</a:t>
            </a:r>
          </a:p>
          <a:p>
            <a:r>
              <a:rPr lang="en-US"/>
              <a:t>    </a:t>
            </a:r>
            <a:r>
              <a:rPr lang="en-US" sz="1800"/>
              <a:t>and Gulls</a:t>
            </a:r>
            <a:r>
              <a:rPr lang="en-US"/>
              <a:t> </a:t>
            </a:r>
            <a:r>
              <a:rPr lang="en-US" sz="1800"/>
              <a:t>	</a:t>
            </a:r>
          </a:p>
          <a:p>
            <a:endParaRPr lang="en-US" sz="800"/>
          </a:p>
          <a:p>
            <a:r>
              <a:rPr lang="en-US" sz="1800"/>
              <a:t>3. Rocky Seabirds 	</a:t>
            </a:r>
          </a:p>
          <a:p>
            <a:endParaRPr lang="en-US" sz="800"/>
          </a:p>
          <a:p>
            <a:r>
              <a:rPr lang="en-US" sz="1800"/>
              <a:t>4. Marbled Murrelets	</a:t>
            </a:r>
          </a:p>
          <a:p>
            <a:endParaRPr lang="en-US" sz="800"/>
          </a:p>
          <a:p>
            <a:r>
              <a:rPr lang="en-US" sz="1800"/>
              <a:t>5. Wetland Birds	</a:t>
            </a:r>
          </a:p>
          <a:p>
            <a:endParaRPr lang="en-US" sz="800"/>
          </a:p>
          <a:p>
            <a:r>
              <a:rPr lang="en-US" sz="1800"/>
              <a:t>6. Water Column	</a:t>
            </a:r>
          </a:p>
          <a:p>
            <a:endParaRPr lang="en-US" sz="800"/>
          </a:p>
          <a:p>
            <a:r>
              <a:rPr lang="en-US" sz="1800"/>
              <a:t>7. Rocky Intertidal Habitat	</a:t>
            </a:r>
          </a:p>
          <a:p>
            <a:endParaRPr lang="en-US" sz="800"/>
          </a:p>
          <a:p>
            <a:r>
              <a:rPr lang="en-US" sz="1800"/>
              <a:t>8. Sandy Beach Habitat	</a:t>
            </a:r>
          </a:p>
          <a:p>
            <a:r>
              <a:rPr lang="en-US" sz="1800"/>
              <a:t>			</a:t>
            </a:r>
          </a:p>
          <a:p>
            <a:endParaRPr lang="en-US" sz="800"/>
          </a:p>
          <a:p>
            <a:r>
              <a:rPr lang="en-US" sz="1800"/>
              <a:t>9. Human Recreational Use	</a:t>
            </a:r>
          </a:p>
          <a:p>
            <a:r>
              <a:rPr lang="en-US" sz="1800"/>
              <a:t>			</a:t>
            </a:r>
          </a:p>
        </p:txBody>
      </p:sp>
      <p:sp>
        <p:nvSpPr>
          <p:cNvPr id="125954" name="Rectangle 2"/>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3200" i="1">
                <a:solidFill>
                  <a:schemeClr val="tx2"/>
                </a:solidFill>
              </a:rPr>
              <a:t>Stuyvesant</a:t>
            </a:r>
            <a:r>
              <a:rPr lang="en-US" sz="3200">
                <a:solidFill>
                  <a:schemeClr val="tx2"/>
                </a:solidFill>
              </a:rPr>
              <a:t> Draft Restoration Plan</a:t>
            </a:r>
          </a:p>
        </p:txBody>
      </p:sp>
      <p:sp>
        <p:nvSpPr>
          <p:cNvPr id="125976" name="Line 24"/>
          <p:cNvSpPr>
            <a:spLocks noChangeShapeType="1"/>
          </p:cNvSpPr>
          <p:nvPr/>
        </p:nvSpPr>
        <p:spPr bwMode="auto">
          <a:xfrm>
            <a:off x="3187700" y="1955800"/>
            <a:ext cx="15113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77" name="Line 25"/>
          <p:cNvSpPr>
            <a:spLocks noChangeShapeType="1"/>
          </p:cNvSpPr>
          <p:nvPr/>
        </p:nvSpPr>
        <p:spPr bwMode="auto">
          <a:xfrm flipV="1">
            <a:off x="3441700" y="2679700"/>
            <a:ext cx="12573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78" name="Line 26"/>
          <p:cNvSpPr>
            <a:spLocks noChangeShapeType="1"/>
          </p:cNvSpPr>
          <p:nvPr/>
        </p:nvSpPr>
        <p:spPr bwMode="auto">
          <a:xfrm flipV="1">
            <a:off x="2832100" y="3327400"/>
            <a:ext cx="1854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79" name="Line 27"/>
          <p:cNvSpPr>
            <a:spLocks noChangeShapeType="1"/>
          </p:cNvSpPr>
          <p:nvPr/>
        </p:nvSpPr>
        <p:spPr bwMode="auto">
          <a:xfrm flipV="1">
            <a:off x="3073400" y="3721100"/>
            <a:ext cx="1651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81" name="Line 29"/>
          <p:cNvSpPr>
            <a:spLocks noChangeShapeType="1"/>
          </p:cNvSpPr>
          <p:nvPr/>
        </p:nvSpPr>
        <p:spPr bwMode="auto">
          <a:xfrm>
            <a:off x="2641600" y="4064000"/>
            <a:ext cx="2082800" cy="279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82" name="Line 30"/>
          <p:cNvSpPr>
            <a:spLocks noChangeShapeType="1"/>
          </p:cNvSpPr>
          <p:nvPr/>
        </p:nvSpPr>
        <p:spPr bwMode="auto">
          <a:xfrm flipV="1">
            <a:off x="3543300" y="4572000"/>
            <a:ext cx="1181100" cy="2921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83" name="Line 31"/>
          <p:cNvSpPr>
            <a:spLocks noChangeShapeType="1"/>
          </p:cNvSpPr>
          <p:nvPr/>
        </p:nvSpPr>
        <p:spPr bwMode="auto">
          <a:xfrm flipV="1">
            <a:off x="2692400" y="4457700"/>
            <a:ext cx="2032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84" name="Line 32"/>
          <p:cNvSpPr>
            <a:spLocks noChangeShapeType="1"/>
          </p:cNvSpPr>
          <p:nvPr/>
        </p:nvSpPr>
        <p:spPr bwMode="auto">
          <a:xfrm flipV="1">
            <a:off x="3365500" y="5334000"/>
            <a:ext cx="13589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85" name="Line 33"/>
          <p:cNvSpPr>
            <a:spLocks noChangeShapeType="1"/>
          </p:cNvSpPr>
          <p:nvPr/>
        </p:nvSpPr>
        <p:spPr bwMode="auto">
          <a:xfrm flipV="1">
            <a:off x="3708400" y="5969000"/>
            <a:ext cx="1016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86" name="Text Box 34"/>
          <p:cNvSpPr txBox="1">
            <a:spLocks noChangeArrowheads="1"/>
          </p:cNvSpPr>
          <p:nvPr/>
        </p:nvSpPr>
        <p:spPr bwMode="auto">
          <a:xfrm>
            <a:off x="4811713" y="1247775"/>
            <a:ext cx="3443287" cy="518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tabLst>
                <a:tab pos="292100" algn="l"/>
                <a:tab pos="4000500" algn="l"/>
                <a:tab pos="4229100" algn="l"/>
              </a:tabLst>
              <a:defRPr>
                <a:solidFill>
                  <a:schemeClr val="tx1"/>
                </a:solidFill>
                <a:latin typeface="Arial" charset="0"/>
              </a:defRPr>
            </a:lvl1pPr>
            <a:lvl2pPr marL="800100" indent="-342900">
              <a:tabLst>
                <a:tab pos="292100" algn="l"/>
                <a:tab pos="4000500" algn="l"/>
                <a:tab pos="4229100" algn="l"/>
              </a:tabLst>
              <a:defRPr>
                <a:solidFill>
                  <a:schemeClr val="tx1"/>
                </a:solidFill>
                <a:latin typeface="Arial" charset="0"/>
              </a:defRPr>
            </a:lvl2pPr>
            <a:lvl3pPr marL="1257300" indent="-342900">
              <a:tabLst>
                <a:tab pos="292100" algn="l"/>
                <a:tab pos="4000500" algn="l"/>
                <a:tab pos="4229100" algn="l"/>
              </a:tabLst>
              <a:defRPr>
                <a:solidFill>
                  <a:schemeClr val="tx1"/>
                </a:solidFill>
                <a:latin typeface="Arial" charset="0"/>
              </a:defRPr>
            </a:lvl3pPr>
            <a:lvl4pPr marL="1714500" indent="-342900">
              <a:tabLst>
                <a:tab pos="292100" algn="l"/>
                <a:tab pos="4000500" algn="l"/>
                <a:tab pos="4229100" algn="l"/>
              </a:tabLst>
              <a:defRPr>
                <a:solidFill>
                  <a:schemeClr val="tx1"/>
                </a:solidFill>
                <a:latin typeface="Arial" charset="0"/>
              </a:defRPr>
            </a:lvl4pPr>
            <a:lvl5pPr marL="2171700" indent="-342900">
              <a:tabLst>
                <a:tab pos="292100" algn="l"/>
                <a:tab pos="4000500" algn="l"/>
                <a:tab pos="4229100" algn="l"/>
              </a:tabLst>
              <a:defRPr>
                <a:solidFill>
                  <a:schemeClr val="tx1"/>
                </a:solidFill>
                <a:latin typeface="Arial" charset="0"/>
              </a:defRPr>
            </a:lvl5pPr>
            <a:lvl6pPr marL="2628900" indent="-342900" fontAlgn="base">
              <a:spcBef>
                <a:spcPct val="0"/>
              </a:spcBef>
              <a:spcAft>
                <a:spcPct val="0"/>
              </a:spcAft>
              <a:tabLst>
                <a:tab pos="292100" algn="l"/>
                <a:tab pos="4000500" algn="l"/>
                <a:tab pos="4229100" algn="l"/>
              </a:tabLst>
              <a:defRPr>
                <a:solidFill>
                  <a:schemeClr val="tx1"/>
                </a:solidFill>
                <a:latin typeface="Arial" charset="0"/>
              </a:defRPr>
            </a:lvl6pPr>
            <a:lvl7pPr marL="3086100" indent="-342900" fontAlgn="base">
              <a:spcBef>
                <a:spcPct val="0"/>
              </a:spcBef>
              <a:spcAft>
                <a:spcPct val="0"/>
              </a:spcAft>
              <a:tabLst>
                <a:tab pos="292100" algn="l"/>
                <a:tab pos="4000500" algn="l"/>
                <a:tab pos="4229100" algn="l"/>
              </a:tabLst>
              <a:defRPr>
                <a:solidFill>
                  <a:schemeClr val="tx1"/>
                </a:solidFill>
                <a:latin typeface="Arial" charset="0"/>
              </a:defRPr>
            </a:lvl7pPr>
            <a:lvl8pPr marL="3543300" indent="-342900" fontAlgn="base">
              <a:spcBef>
                <a:spcPct val="0"/>
              </a:spcBef>
              <a:spcAft>
                <a:spcPct val="0"/>
              </a:spcAft>
              <a:tabLst>
                <a:tab pos="292100" algn="l"/>
                <a:tab pos="4000500" algn="l"/>
                <a:tab pos="4229100" algn="l"/>
              </a:tabLst>
              <a:defRPr>
                <a:solidFill>
                  <a:schemeClr val="tx1"/>
                </a:solidFill>
                <a:latin typeface="Arial" charset="0"/>
              </a:defRPr>
            </a:lvl8pPr>
            <a:lvl9pPr marL="4000500" indent="-342900" fontAlgn="base">
              <a:spcBef>
                <a:spcPct val="0"/>
              </a:spcBef>
              <a:spcAft>
                <a:spcPct val="0"/>
              </a:spcAft>
              <a:tabLst>
                <a:tab pos="292100" algn="l"/>
                <a:tab pos="4000500" algn="l"/>
                <a:tab pos="4229100" algn="l"/>
              </a:tabLst>
              <a:defRPr>
                <a:solidFill>
                  <a:schemeClr val="tx1"/>
                </a:solidFill>
                <a:latin typeface="Arial" charset="0"/>
              </a:defRPr>
            </a:lvl9pPr>
          </a:lstStyle>
          <a:p>
            <a:r>
              <a:rPr lang="en-US" sz="1800" b="1"/>
              <a:t>Restoration Categories</a:t>
            </a:r>
          </a:p>
          <a:p>
            <a:endParaRPr lang="en-US" sz="1800"/>
          </a:p>
          <a:p>
            <a:r>
              <a:rPr lang="en-US" sz="1800"/>
              <a:t>1.	Grebe/Loon Nesting Habitat</a:t>
            </a:r>
          </a:p>
          <a:p>
            <a:r>
              <a:rPr lang="en-US" sz="1800"/>
              <a:t>	Projects</a:t>
            </a:r>
          </a:p>
          <a:p>
            <a:endParaRPr lang="en-US" sz="800"/>
          </a:p>
          <a:p>
            <a:r>
              <a:rPr lang="en-US" sz="1800"/>
              <a:t>2.	Cormorant/Pelican</a:t>
            </a:r>
          </a:p>
          <a:p>
            <a:r>
              <a:rPr lang="en-US" sz="1800"/>
              <a:t>	Nesting/Roosting Projects</a:t>
            </a:r>
          </a:p>
          <a:p>
            <a:endParaRPr lang="en-US" sz="800"/>
          </a:p>
          <a:p>
            <a:r>
              <a:rPr lang="en-US" sz="1800"/>
              <a:t>3.	Rocky Seabird Projects</a:t>
            </a:r>
          </a:p>
          <a:p>
            <a:endParaRPr lang="en-US" sz="800"/>
          </a:p>
          <a:p>
            <a:r>
              <a:rPr lang="en-US" sz="1800"/>
              <a:t>4.	Marbled Murrelet Projects</a:t>
            </a:r>
          </a:p>
          <a:p>
            <a:endParaRPr lang="en-US" sz="800"/>
          </a:p>
          <a:p>
            <a:endParaRPr lang="en-US" sz="1800"/>
          </a:p>
          <a:p>
            <a:endParaRPr lang="en-US" sz="800"/>
          </a:p>
          <a:p>
            <a:r>
              <a:rPr lang="en-US" sz="1800"/>
              <a:t>5.	Wetlands Projects</a:t>
            </a:r>
          </a:p>
          <a:p>
            <a:endParaRPr lang="en-US" sz="800"/>
          </a:p>
          <a:p>
            <a:endParaRPr lang="en-US" sz="1800"/>
          </a:p>
          <a:p>
            <a:endParaRPr lang="en-US" sz="800"/>
          </a:p>
          <a:p>
            <a:r>
              <a:rPr lang="en-US" sz="1800"/>
              <a:t>6.	Dune Restoration/Snowy</a:t>
            </a:r>
          </a:p>
          <a:p>
            <a:r>
              <a:rPr lang="en-US" sz="1800"/>
              <a:t>	Plover Projects</a:t>
            </a:r>
          </a:p>
          <a:p>
            <a:endParaRPr lang="en-US" sz="800"/>
          </a:p>
          <a:p>
            <a:r>
              <a:rPr lang="en-US" sz="1800"/>
              <a:t>7.	Human Recreational Use </a:t>
            </a:r>
          </a:p>
          <a:p>
            <a:r>
              <a:rPr lang="en-US" sz="1800"/>
              <a:t>	Projects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5976"/>
                                        </p:tgtEl>
                                        <p:attrNameLst>
                                          <p:attrName>style.visibility</p:attrName>
                                        </p:attrNameLst>
                                      </p:cBhvr>
                                      <p:to>
                                        <p:strVal val="visible"/>
                                      </p:to>
                                    </p:set>
                                    <p:animEffect transition="in" filter="wipe(left)">
                                      <p:cBhvr>
                                        <p:cTn id="7" dur="500"/>
                                        <p:tgtEl>
                                          <p:spTgt spid="12597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5977"/>
                                        </p:tgtEl>
                                        <p:attrNameLst>
                                          <p:attrName>style.visibility</p:attrName>
                                        </p:attrNameLst>
                                      </p:cBhvr>
                                      <p:to>
                                        <p:strVal val="visible"/>
                                      </p:to>
                                    </p:set>
                                    <p:animEffect transition="in" filter="wipe(left)">
                                      <p:cBhvr>
                                        <p:cTn id="10" dur="500"/>
                                        <p:tgtEl>
                                          <p:spTgt spid="12597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5978"/>
                                        </p:tgtEl>
                                        <p:attrNameLst>
                                          <p:attrName>style.visibility</p:attrName>
                                        </p:attrNameLst>
                                      </p:cBhvr>
                                      <p:to>
                                        <p:strVal val="visible"/>
                                      </p:to>
                                    </p:set>
                                    <p:animEffect transition="in" filter="wipe(left)">
                                      <p:cBhvr>
                                        <p:cTn id="13" dur="500"/>
                                        <p:tgtEl>
                                          <p:spTgt spid="12597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5979"/>
                                        </p:tgtEl>
                                        <p:attrNameLst>
                                          <p:attrName>style.visibility</p:attrName>
                                        </p:attrNameLst>
                                      </p:cBhvr>
                                      <p:to>
                                        <p:strVal val="visible"/>
                                      </p:to>
                                    </p:set>
                                    <p:animEffect transition="in" filter="wipe(left)">
                                      <p:cBhvr>
                                        <p:cTn id="16" dur="500"/>
                                        <p:tgtEl>
                                          <p:spTgt spid="12597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25981"/>
                                        </p:tgtEl>
                                        <p:attrNameLst>
                                          <p:attrName>style.visibility</p:attrName>
                                        </p:attrNameLst>
                                      </p:cBhvr>
                                      <p:to>
                                        <p:strVal val="visible"/>
                                      </p:to>
                                    </p:set>
                                    <p:animEffect transition="in" filter="wipe(left)">
                                      <p:cBhvr>
                                        <p:cTn id="19" dur="500"/>
                                        <p:tgtEl>
                                          <p:spTgt spid="12598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5983"/>
                                        </p:tgtEl>
                                        <p:attrNameLst>
                                          <p:attrName>style.visibility</p:attrName>
                                        </p:attrNameLst>
                                      </p:cBhvr>
                                      <p:to>
                                        <p:strVal val="visible"/>
                                      </p:to>
                                    </p:set>
                                    <p:animEffect transition="in" filter="wipe(left)">
                                      <p:cBhvr>
                                        <p:cTn id="22" dur="500"/>
                                        <p:tgtEl>
                                          <p:spTgt spid="12598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5982"/>
                                        </p:tgtEl>
                                        <p:attrNameLst>
                                          <p:attrName>style.visibility</p:attrName>
                                        </p:attrNameLst>
                                      </p:cBhvr>
                                      <p:to>
                                        <p:strVal val="visible"/>
                                      </p:to>
                                    </p:set>
                                    <p:animEffect transition="in" filter="wipe(left)">
                                      <p:cBhvr>
                                        <p:cTn id="25" dur="500"/>
                                        <p:tgtEl>
                                          <p:spTgt spid="12598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25984"/>
                                        </p:tgtEl>
                                        <p:attrNameLst>
                                          <p:attrName>style.visibility</p:attrName>
                                        </p:attrNameLst>
                                      </p:cBhvr>
                                      <p:to>
                                        <p:strVal val="visible"/>
                                      </p:to>
                                    </p:set>
                                    <p:animEffect transition="in" filter="wipe(left)">
                                      <p:cBhvr>
                                        <p:cTn id="28" dur="500"/>
                                        <p:tgtEl>
                                          <p:spTgt spid="12598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25985"/>
                                        </p:tgtEl>
                                        <p:attrNameLst>
                                          <p:attrName>style.visibility</p:attrName>
                                        </p:attrNameLst>
                                      </p:cBhvr>
                                      <p:to>
                                        <p:strVal val="visible"/>
                                      </p:to>
                                    </p:set>
                                    <p:animEffect transition="in" filter="wipe(left)">
                                      <p:cBhvr>
                                        <p:cTn id="31" dur="500"/>
                                        <p:tgtEl>
                                          <p:spTgt spid="125985"/>
                                        </p:tgtEl>
                                      </p:cBhvr>
                                    </p:animEffect>
                                  </p:childTnLst>
                                </p:cTn>
                              </p:par>
                            </p:childTnLst>
                          </p:cTn>
                        </p:par>
                        <p:par>
                          <p:cTn id="32" fill="hold" nodeType="afterGroup">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125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76" grpId="0" animBg="1"/>
      <p:bldP spid="125977" grpId="0" animBg="1"/>
      <p:bldP spid="125978" grpId="0" animBg="1"/>
      <p:bldP spid="125979" grpId="0" animBg="1"/>
      <p:bldP spid="125981" grpId="0" animBg="1"/>
      <p:bldP spid="125982" grpId="0" animBg="1"/>
      <p:bldP spid="125983" grpId="0" animBg="1"/>
      <p:bldP spid="125984" grpId="0" animBg="1"/>
      <p:bldP spid="125985" grpId="0" animBg="1"/>
      <p:bldP spid="12598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471488"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a:solidFill>
                  <a:schemeClr val="tx2"/>
                </a:solidFill>
              </a:rPr>
              <a:t>Restoration Project Examples</a:t>
            </a:r>
          </a:p>
        </p:txBody>
      </p:sp>
      <p:sp>
        <p:nvSpPr>
          <p:cNvPr id="111619" name="Rectangle 3"/>
          <p:cNvSpPr>
            <a:spLocks noChangeArrowheads="1"/>
          </p:cNvSpPr>
          <p:nvPr/>
        </p:nvSpPr>
        <p:spPr bwMode="auto">
          <a:xfrm>
            <a:off x="222250" y="939800"/>
            <a:ext cx="8183563" cy="482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US" sz="1400"/>
              <a:t>Devil’s Slide Common Murre Colony Restoration</a:t>
            </a:r>
          </a:p>
          <a:p>
            <a:pPr marL="342900" indent="-342900">
              <a:spcBef>
                <a:spcPct val="20000"/>
              </a:spcBef>
              <a:buFontTx/>
              <a:buChar char="•"/>
            </a:pPr>
            <a:r>
              <a:rPr lang="en-US" sz="1400"/>
              <a:t>Santa Cruz Mtns Old Growth Forest Acquisition</a:t>
            </a:r>
          </a:p>
          <a:p>
            <a:pPr marL="342900" indent="-342900">
              <a:spcBef>
                <a:spcPct val="20000"/>
              </a:spcBef>
              <a:buFontTx/>
              <a:buChar char="•"/>
            </a:pPr>
            <a:r>
              <a:rPr lang="en-US" sz="1400"/>
              <a:t>Anacapa Island Rat Eradication</a:t>
            </a:r>
          </a:p>
          <a:p>
            <a:pPr marL="342900" indent="-342900">
              <a:spcBef>
                <a:spcPct val="20000"/>
              </a:spcBef>
              <a:buFontTx/>
              <a:buChar char="•"/>
            </a:pPr>
            <a:r>
              <a:rPr lang="en-US" sz="1400"/>
              <a:t>Brown Pelican Roost Site Protection</a:t>
            </a:r>
          </a:p>
          <a:p>
            <a:pPr marL="342900" indent="-342900">
              <a:spcBef>
                <a:spcPct val="20000"/>
              </a:spcBef>
              <a:buFontTx/>
              <a:buChar char="•"/>
            </a:pPr>
            <a:r>
              <a:rPr lang="en-US" sz="1400"/>
              <a:t>Santa Clara River Land Acquisition</a:t>
            </a:r>
          </a:p>
          <a:p>
            <a:pPr marL="342900" indent="-342900">
              <a:spcBef>
                <a:spcPct val="20000"/>
              </a:spcBef>
              <a:buFontTx/>
              <a:buChar char="•"/>
            </a:pPr>
            <a:r>
              <a:rPr lang="en-US" sz="1400"/>
              <a:t>Santa Clara River Habitat Restoration</a:t>
            </a:r>
          </a:p>
          <a:p>
            <a:pPr marL="342900" indent="-342900">
              <a:spcBef>
                <a:spcPct val="20000"/>
              </a:spcBef>
              <a:buFontTx/>
              <a:buChar char="•"/>
            </a:pPr>
            <a:r>
              <a:rPr lang="en-US" sz="1400"/>
              <a:t>Santa Cruz Mtns Campground Corvid Management</a:t>
            </a:r>
          </a:p>
          <a:p>
            <a:pPr marL="342900" indent="-342900">
              <a:spcBef>
                <a:spcPct val="20000"/>
              </a:spcBef>
              <a:buFontTx/>
              <a:buChar char="•"/>
            </a:pPr>
            <a:r>
              <a:rPr lang="en-US" sz="1400"/>
              <a:t>Big South Cape Islands, NZ Rat Eradication</a:t>
            </a:r>
          </a:p>
          <a:p>
            <a:pPr marL="342900" indent="-342900">
              <a:spcBef>
                <a:spcPct val="20000"/>
              </a:spcBef>
              <a:buFontTx/>
              <a:buChar char="•"/>
            </a:pPr>
            <a:r>
              <a:rPr lang="en-US" sz="1400"/>
              <a:t>Marre Weir Fish Barrier Removal</a:t>
            </a:r>
          </a:p>
          <a:p>
            <a:pPr marL="342900" indent="-342900">
              <a:spcBef>
                <a:spcPct val="20000"/>
              </a:spcBef>
              <a:buFontTx/>
              <a:buChar char="•"/>
            </a:pPr>
            <a:r>
              <a:rPr lang="en-US" sz="1400"/>
              <a:t>Filipponi Wetland Restoration</a:t>
            </a:r>
          </a:p>
          <a:p>
            <a:pPr marL="342900" indent="-342900">
              <a:spcBef>
                <a:spcPct val="20000"/>
              </a:spcBef>
              <a:buFontTx/>
              <a:buChar char="•"/>
            </a:pPr>
            <a:r>
              <a:rPr lang="en-US" sz="1400"/>
              <a:t>Interpretive Education Center at Guadalupe Dunes</a:t>
            </a:r>
          </a:p>
          <a:p>
            <a:pPr marL="342900" indent="-342900">
              <a:spcBef>
                <a:spcPct val="20000"/>
              </a:spcBef>
              <a:buFontTx/>
              <a:buChar char="•"/>
            </a:pPr>
            <a:r>
              <a:rPr lang="en-US" sz="1400"/>
              <a:t>Playground equipment, bike trail, and lifeguard towers at Avila Beach</a:t>
            </a:r>
          </a:p>
          <a:p>
            <a:pPr marL="342900" indent="-342900">
              <a:spcBef>
                <a:spcPct val="20000"/>
              </a:spcBef>
              <a:buFontTx/>
              <a:buChar char="•"/>
            </a:pPr>
            <a:r>
              <a:rPr lang="en-US" sz="1400"/>
              <a:t>Santa Maria River Habitat Restoration</a:t>
            </a:r>
          </a:p>
          <a:p>
            <a:pPr marL="342900" indent="-342900">
              <a:spcBef>
                <a:spcPct val="20000"/>
              </a:spcBef>
              <a:buFontTx/>
              <a:buChar char="•"/>
            </a:pPr>
            <a:r>
              <a:rPr lang="en-US" sz="1400"/>
              <a:t>Nipomo Creek Habitat Restoration</a:t>
            </a:r>
          </a:p>
          <a:p>
            <a:pPr marL="342900" indent="-342900">
              <a:spcBef>
                <a:spcPct val="20000"/>
              </a:spcBef>
              <a:buFontTx/>
              <a:buChar char="•"/>
            </a:pPr>
            <a:r>
              <a:rPr lang="en-US" sz="1400"/>
              <a:t>Guadalupe Endowment for Restoration and Education Projects</a:t>
            </a:r>
          </a:p>
          <a:p>
            <a:pPr marL="342900" indent="-342900">
              <a:spcBef>
                <a:spcPct val="20000"/>
              </a:spcBef>
              <a:buFontTx/>
              <a:buChar char="•"/>
            </a:pPr>
            <a:r>
              <a:rPr lang="en-US" sz="1400"/>
              <a:t>Wetland Enhancement and Pt. Edith Wildlife Area (Contra Costa County)</a:t>
            </a:r>
          </a:p>
          <a:p>
            <a:pPr marL="342900" indent="-342900">
              <a:spcBef>
                <a:spcPct val="20000"/>
              </a:spcBef>
              <a:buFontTx/>
              <a:buChar char="•"/>
            </a:pPr>
            <a:r>
              <a:rPr lang="en-US" sz="1400"/>
              <a:t>Wetland Enhancement at McNabney Marsh (Contra Costa County)</a:t>
            </a:r>
          </a:p>
          <a:p>
            <a:pPr marL="342900" indent="-342900">
              <a:spcBef>
                <a:spcPct val="20000"/>
              </a:spcBef>
              <a:buFontTx/>
              <a:buChar char="•"/>
            </a:pPr>
            <a:r>
              <a:rPr lang="en-US" sz="1400"/>
              <a:t>Pacific Herring Spawning Habitat Enhancement in San Francisco Bay</a:t>
            </a:r>
          </a:p>
          <a:p>
            <a:pPr marL="342900" indent="-342900">
              <a:spcBef>
                <a:spcPct val="20000"/>
              </a:spcBef>
              <a:buFontTx/>
              <a:buChar char="•"/>
            </a:pPr>
            <a:r>
              <a:rPr lang="en-US" sz="1400"/>
              <a:t>Steelhead Stream Habitat Enhancement at San Francisquito Creek</a:t>
            </a:r>
          </a:p>
          <a:p>
            <a:pPr marL="342900" indent="-342900">
              <a:spcBef>
                <a:spcPct val="20000"/>
              </a:spcBef>
              <a:buFontTx/>
              <a:buChar char="•"/>
            </a:pPr>
            <a:endParaRPr lang="en-US" sz="1800"/>
          </a:p>
        </p:txBody>
      </p:sp>
      <p:graphicFrame>
        <p:nvGraphicFramePr>
          <p:cNvPr id="111620" name="Object 4"/>
          <p:cNvGraphicFramePr>
            <a:graphicFrameLocks noChangeAspect="1"/>
          </p:cNvGraphicFramePr>
          <p:nvPr/>
        </p:nvGraphicFramePr>
        <p:xfrm>
          <a:off x="4886325" y="868363"/>
          <a:ext cx="4257675" cy="2832100"/>
        </p:xfrm>
        <a:graphic>
          <a:graphicData uri="http://schemas.openxmlformats.org/presentationml/2006/ole">
            <mc:AlternateContent xmlns:mc="http://schemas.openxmlformats.org/markup-compatibility/2006">
              <mc:Choice xmlns:v="urn:schemas-microsoft-com:vml" Requires="v">
                <p:oleObj spid="_x0000_s111643" name="Chart" r:id="rId3" imgW="4210050" imgH="2800350" progId="Excel.Chart.8">
                  <p:embed/>
                </p:oleObj>
              </mc:Choice>
              <mc:Fallback>
                <p:oleObj name="Chart" r:id="rId3" imgW="4210050" imgH="2800350" progId="Excel.Char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6325" y="868363"/>
                        <a:ext cx="4257675" cy="283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1621" name="Text Box 5"/>
          <p:cNvSpPr txBox="1">
            <a:spLocks noChangeArrowheads="1"/>
          </p:cNvSpPr>
          <p:nvPr/>
        </p:nvSpPr>
        <p:spPr bwMode="auto">
          <a:xfrm>
            <a:off x="319088" y="5980113"/>
            <a:ext cx="8362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dirty="0"/>
              <a:t>Over </a:t>
            </a:r>
            <a:r>
              <a:rPr lang="en-US" sz="2400" b="1" dirty="0" smtClean="0"/>
              <a:t>$200 </a:t>
            </a:r>
            <a:r>
              <a:rPr lang="en-US" sz="2400" b="1" dirty="0"/>
              <a:t>Million in Restoration Funds Collected So Far</a:t>
            </a:r>
            <a:r>
              <a:rPr lang="en-US" dirty="0"/>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6" descr="H:\Images\My Pictures\wildlife photos\alcids\MAMU\mamu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5109" y="283429"/>
            <a:ext cx="4325530" cy="307773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4"/>
          <p:cNvGrpSpPr>
            <a:grpSpLocks noChangeAspect="1"/>
          </p:cNvGrpSpPr>
          <p:nvPr/>
        </p:nvGrpSpPr>
        <p:grpSpPr>
          <a:xfrm>
            <a:off x="4649655" y="3684066"/>
            <a:ext cx="4028213" cy="2743285"/>
            <a:chOff x="4724400" y="2209800"/>
            <a:chExt cx="6075363" cy="4310063"/>
          </a:xfrm>
        </p:grpSpPr>
        <p:grpSp>
          <p:nvGrpSpPr>
            <p:cNvPr id="6" name="Group 98"/>
            <p:cNvGrpSpPr>
              <a:grpSpLocks/>
            </p:cNvGrpSpPr>
            <p:nvPr/>
          </p:nvGrpSpPr>
          <p:grpSpPr bwMode="auto">
            <a:xfrm>
              <a:off x="4724400" y="2209800"/>
              <a:ext cx="6075363" cy="4310063"/>
              <a:chOff x="0" y="1315"/>
              <a:chExt cx="3827" cy="2715"/>
            </a:xfrm>
          </p:grpSpPr>
          <p:sp>
            <p:nvSpPr>
              <p:cNvPr id="33" name="Text Box 6"/>
              <p:cNvSpPr txBox="1">
                <a:spLocks noChangeArrowheads="1"/>
              </p:cNvSpPr>
              <p:nvPr/>
            </p:nvSpPr>
            <p:spPr bwMode="auto">
              <a:xfrm>
                <a:off x="0" y="1315"/>
                <a:ext cx="758" cy="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1000" b="1" dirty="0">
                    <a:solidFill>
                      <a:srgbClr val="000000"/>
                    </a:solidFill>
                  </a:rPr>
                  <a:t>Level of Resource </a:t>
                </a:r>
              </a:p>
              <a:p>
                <a:pPr eaLnBrk="1" hangingPunct="1"/>
                <a:r>
                  <a:rPr lang="en-US" sz="1000" b="1" dirty="0">
                    <a:solidFill>
                      <a:srgbClr val="000000"/>
                    </a:solidFill>
                  </a:rPr>
                  <a:t>Services </a:t>
                </a:r>
                <a:endParaRPr lang="en-US" sz="1000" dirty="0">
                  <a:solidFill>
                    <a:srgbClr val="000000"/>
                  </a:solidFill>
                </a:endParaRPr>
              </a:p>
            </p:txBody>
          </p:sp>
          <p:sp>
            <p:nvSpPr>
              <p:cNvPr id="34" name="Text Box 7"/>
              <p:cNvSpPr txBox="1">
                <a:spLocks noChangeArrowheads="1"/>
              </p:cNvSpPr>
              <p:nvPr/>
            </p:nvSpPr>
            <p:spPr bwMode="auto">
              <a:xfrm>
                <a:off x="222" y="1889"/>
                <a:ext cx="465" cy="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sz="1000" dirty="0">
                    <a:solidFill>
                      <a:srgbClr val="000000"/>
                    </a:solidFill>
                  </a:rPr>
                  <a:t>Initial</a:t>
                </a:r>
              </a:p>
              <a:p>
                <a:pPr algn="ctr" eaLnBrk="1" hangingPunct="1"/>
                <a:r>
                  <a:rPr lang="en-US" sz="1000" dirty="0">
                    <a:solidFill>
                      <a:srgbClr val="000000"/>
                    </a:solidFill>
                  </a:rPr>
                  <a:t>Level</a:t>
                </a:r>
              </a:p>
            </p:txBody>
          </p:sp>
          <p:sp>
            <p:nvSpPr>
              <p:cNvPr id="35" name="Text Box 8"/>
              <p:cNvSpPr txBox="1">
                <a:spLocks noChangeArrowheads="1"/>
              </p:cNvSpPr>
              <p:nvPr/>
            </p:nvSpPr>
            <p:spPr bwMode="auto">
              <a:xfrm>
                <a:off x="3368" y="3786"/>
                <a:ext cx="459"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1000" b="1">
                    <a:solidFill>
                      <a:srgbClr val="000000"/>
                    </a:solidFill>
                  </a:rPr>
                  <a:t>Time</a:t>
                </a:r>
              </a:p>
            </p:txBody>
          </p:sp>
          <p:sp>
            <p:nvSpPr>
              <p:cNvPr id="36" name="Line 9"/>
              <p:cNvSpPr>
                <a:spLocks noChangeShapeType="1"/>
              </p:cNvSpPr>
              <p:nvPr/>
            </p:nvSpPr>
            <p:spPr bwMode="auto">
              <a:xfrm>
                <a:off x="729" y="1567"/>
                <a:ext cx="0" cy="2207"/>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
                  <a:solidFill>
                    <a:srgbClr val="000000"/>
                  </a:solidFill>
                </a:endParaRPr>
              </a:p>
            </p:txBody>
          </p:sp>
          <p:sp>
            <p:nvSpPr>
              <p:cNvPr id="37" name="Line 10"/>
              <p:cNvSpPr>
                <a:spLocks noChangeShapeType="1"/>
              </p:cNvSpPr>
              <p:nvPr/>
            </p:nvSpPr>
            <p:spPr bwMode="auto">
              <a:xfrm>
                <a:off x="729" y="3752"/>
                <a:ext cx="2866" cy="0"/>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
                  <a:solidFill>
                    <a:srgbClr val="000000"/>
                  </a:solidFill>
                </a:endParaRPr>
              </a:p>
            </p:txBody>
          </p:sp>
          <p:sp>
            <p:nvSpPr>
              <p:cNvPr id="38" name="Line 11"/>
              <p:cNvSpPr>
                <a:spLocks noChangeShapeType="1"/>
              </p:cNvSpPr>
              <p:nvPr/>
            </p:nvSpPr>
            <p:spPr bwMode="auto">
              <a:xfrm>
                <a:off x="729" y="2097"/>
                <a:ext cx="266" cy="0"/>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
                  <a:solidFill>
                    <a:srgbClr val="000000"/>
                  </a:solidFill>
                </a:endParaRPr>
              </a:p>
            </p:txBody>
          </p:sp>
        </p:grpSp>
        <p:grpSp>
          <p:nvGrpSpPr>
            <p:cNvPr id="7" name="Group 97"/>
            <p:cNvGrpSpPr>
              <a:grpSpLocks/>
            </p:cNvGrpSpPr>
            <p:nvPr/>
          </p:nvGrpSpPr>
          <p:grpSpPr bwMode="auto">
            <a:xfrm>
              <a:off x="7062788" y="3724275"/>
              <a:ext cx="3589338" cy="1638300"/>
              <a:chOff x="1582" y="2248"/>
              <a:chExt cx="2261" cy="1032"/>
            </a:xfrm>
          </p:grpSpPr>
          <p:sp>
            <p:nvSpPr>
              <p:cNvPr id="24" name="AutoShape 13"/>
              <p:cNvSpPr>
                <a:spLocks noChangeArrowheads="1"/>
              </p:cNvSpPr>
              <p:nvPr/>
            </p:nvSpPr>
            <p:spPr bwMode="auto">
              <a:xfrm rot="-5400000">
                <a:off x="2457" y="2725"/>
                <a:ext cx="644" cy="466"/>
              </a:xfrm>
              <a:prstGeom prst="rtTriangle">
                <a:avLst/>
              </a:prstGeom>
              <a:gradFill rotWithShape="1">
                <a:gsLst>
                  <a:gs pos="0">
                    <a:srgbClr val="DBF7D5"/>
                  </a:gs>
                  <a:gs pos="100000">
                    <a:srgbClr val="99DE94"/>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
                  <a:solidFill>
                    <a:srgbClr val="000000"/>
                  </a:solidFill>
                </a:endParaRPr>
              </a:p>
            </p:txBody>
          </p:sp>
          <p:sp>
            <p:nvSpPr>
              <p:cNvPr id="25" name="Rectangle 14"/>
              <p:cNvSpPr>
                <a:spLocks noChangeArrowheads="1"/>
              </p:cNvSpPr>
              <p:nvPr/>
            </p:nvSpPr>
            <p:spPr bwMode="auto">
              <a:xfrm>
                <a:off x="3012" y="2636"/>
                <a:ext cx="831" cy="644"/>
              </a:xfrm>
              <a:prstGeom prst="rect">
                <a:avLst/>
              </a:prstGeom>
              <a:solidFill>
                <a:srgbClr val="99DE94"/>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
                  <a:solidFill>
                    <a:srgbClr val="000000"/>
                  </a:solidFill>
                </a:endParaRPr>
              </a:p>
            </p:txBody>
          </p:sp>
          <p:sp>
            <p:nvSpPr>
              <p:cNvPr id="26" name="Text Box 15"/>
              <p:cNvSpPr txBox="1">
                <a:spLocks noChangeArrowheads="1"/>
              </p:cNvSpPr>
              <p:nvPr/>
            </p:nvSpPr>
            <p:spPr bwMode="auto">
              <a:xfrm>
                <a:off x="2972" y="2774"/>
                <a:ext cx="655" cy="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sz="1000" b="1">
                    <a:solidFill>
                      <a:srgbClr val="000000"/>
                    </a:solidFill>
                  </a:rPr>
                  <a:t>Project</a:t>
                </a:r>
              </a:p>
              <a:p>
                <a:pPr algn="ctr" eaLnBrk="1" hangingPunct="1"/>
                <a:r>
                  <a:rPr lang="en-US" sz="1000" b="1">
                    <a:solidFill>
                      <a:srgbClr val="000000"/>
                    </a:solidFill>
                  </a:rPr>
                  <a:t>Benefits</a:t>
                </a:r>
              </a:p>
            </p:txBody>
          </p:sp>
          <p:sp>
            <p:nvSpPr>
              <p:cNvPr id="27" name="Line 16"/>
              <p:cNvSpPr>
                <a:spLocks noChangeShapeType="1"/>
              </p:cNvSpPr>
              <p:nvPr/>
            </p:nvSpPr>
            <p:spPr bwMode="auto">
              <a:xfrm>
                <a:off x="1582" y="3280"/>
                <a:ext cx="964" cy="0"/>
              </a:xfrm>
              <a:prstGeom prst="line">
                <a:avLst/>
              </a:prstGeom>
              <a:noFill/>
              <a:ln w="38100" cap="sq">
                <a:solidFill>
                  <a:srgbClr val="008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
                  <a:solidFill>
                    <a:srgbClr val="000000"/>
                  </a:solidFill>
                </a:endParaRPr>
              </a:p>
            </p:txBody>
          </p:sp>
          <p:sp>
            <p:nvSpPr>
              <p:cNvPr id="28" name="Line 17"/>
              <p:cNvSpPr>
                <a:spLocks noChangeShapeType="1"/>
              </p:cNvSpPr>
              <p:nvPr/>
            </p:nvSpPr>
            <p:spPr bwMode="auto">
              <a:xfrm>
                <a:off x="2580" y="3280"/>
                <a:ext cx="1263" cy="0"/>
              </a:xfrm>
              <a:prstGeom prst="line">
                <a:avLst/>
              </a:prstGeom>
              <a:noFill/>
              <a:ln w="38100">
                <a:solidFill>
                  <a:srgbClr val="0080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
                  <a:solidFill>
                    <a:srgbClr val="000000"/>
                  </a:solidFill>
                </a:endParaRPr>
              </a:p>
            </p:txBody>
          </p:sp>
          <p:sp>
            <p:nvSpPr>
              <p:cNvPr id="29" name="Line 18"/>
              <p:cNvSpPr>
                <a:spLocks noChangeShapeType="1"/>
              </p:cNvSpPr>
              <p:nvPr/>
            </p:nvSpPr>
            <p:spPr bwMode="auto">
              <a:xfrm flipV="1">
                <a:off x="2546" y="2636"/>
                <a:ext cx="466" cy="644"/>
              </a:xfrm>
              <a:prstGeom prst="line">
                <a:avLst/>
              </a:prstGeom>
              <a:noFill/>
              <a:ln w="38100" cap="sq">
                <a:solidFill>
                  <a:srgbClr val="008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
                  <a:solidFill>
                    <a:srgbClr val="000000"/>
                  </a:solidFill>
                </a:endParaRPr>
              </a:p>
            </p:txBody>
          </p:sp>
          <p:sp>
            <p:nvSpPr>
              <p:cNvPr id="30" name="Line 19"/>
              <p:cNvSpPr>
                <a:spLocks noChangeShapeType="1"/>
              </p:cNvSpPr>
              <p:nvPr/>
            </p:nvSpPr>
            <p:spPr bwMode="auto">
              <a:xfrm>
                <a:off x="3012" y="2636"/>
                <a:ext cx="831" cy="0"/>
              </a:xfrm>
              <a:prstGeom prst="line">
                <a:avLst/>
              </a:prstGeom>
              <a:noFill/>
              <a:ln w="38100" cap="sq">
                <a:solidFill>
                  <a:srgbClr val="008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
                  <a:solidFill>
                    <a:srgbClr val="000000"/>
                  </a:solidFill>
                </a:endParaRPr>
              </a:p>
            </p:txBody>
          </p:sp>
          <p:sp>
            <p:nvSpPr>
              <p:cNvPr id="31" name="Text Box 20"/>
              <p:cNvSpPr txBox="1">
                <a:spLocks noChangeArrowheads="1"/>
              </p:cNvSpPr>
              <p:nvPr/>
            </p:nvSpPr>
            <p:spPr bwMode="auto">
              <a:xfrm>
                <a:off x="2777" y="2248"/>
                <a:ext cx="998" cy="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1000">
                    <a:solidFill>
                      <a:srgbClr val="000000"/>
                    </a:solidFill>
                  </a:rPr>
                  <a:t>Compensatory </a:t>
                </a:r>
              </a:p>
              <a:p>
                <a:pPr eaLnBrk="1" hangingPunct="1"/>
                <a:r>
                  <a:rPr lang="en-US" sz="1000">
                    <a:solidFill>
                      <a:srgbClr val="000000"/>
                    </a:solidFill>
                  </a:rPr>
                  <a:t>Restoration</a:t>
                </a:r>
              </a:p>
            </p:txBody>
          </p:sp>
          <p:sp>
            <p:nvSpPr>
              <p:cNvPr id="32" name="Line 21"/>
              <p:cNvSpPr>
                <a:spLocks noChangeShapeType="1"/>
              </p:cNvSpPr>
              <p:nvPr/>
            </p:nvSpPr>
            <p:spPr bwMode="auto">
              <a:xfrm flipH="1">
                <a:off x="3378" y="2590"/>
                <a:ext cx="0" cy="1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00">
                  <a:solidFill>
                    <a:srgbClr val="000000"/>
                  </a:solidFill>
                </a:endParaRPr>
              </a:p>
            </p:txBody>
          </p:sp>
        </p:grpSp>
        <p:sp>
          <p:nvSpPr>
            <p:cNvPr id="8" name="Line 23"/>
            <p:cNvSpPr>
              <a:spLocks noChangeShapeType="1"/>
            </p:cNvSpPr>
            <p:nvPr/>
          </p:nvSpPr>
          <p:spPr bwMode="auto">
            <a:xfrm>
              <a:off x="6324600" y="3447521"/>
              <a:ext cx="0" cy="1605491"/>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
                <a:solidFill>
                  <a:srgbClr val="000000"/>
                </a:solidFill>
              </a:endParaRPr>
            </a:p>
          </p:txBody>
        </p:sp>
        <p:grpSp>
          <p:nvGrpSpPr>
            <p:cNvPr id="9" name="Group 25"/>
            <p:cNvGrpSpPr>
              <a:grpSpLocks/>
            </p:cNvGrpSpPr>
            <p:nvPr/>
          </p:nvGrpSpPr>
          <p:grpSpPr bwMode="auto">
            <a:xfrm>
              <a:off x="6364288" y="3482975"/>
              <a:ext cx="4273551" cy="1604962"/>
              <a:chOff x="1296" y="2137"/>
              <a:chExt cx="3888" cy="1056"/>
            </a:xfrm>
          </p:grpSpPr>
          <p:sp>
            <p:nvSpPr>
              <p:cNvPr id="21" name="Line 26"/>
              <p:cNvSpPr>
                <a:spLocks noChangeShapeType="1"/>
              </p:cNvSpPr>
              <p:nvPr/>
            </p:nvSpPr>
            <p:spPr bwMode="auto">
              <a:xfrm flipV="1">
                <a:off x="1296" y="2137"/>
                <a:ext cx="2112" cy="1056"/>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
                  <a:solidFill>
                    <a:srgbClr val="000000"/>
                  </a:solidFill>
                </a:endParaRPr>
              </a:p>
            </p:txBody>
          </p:sp>
          <p:sp>
            <p:nvSpPr>
              <p:cNvPr id="22" name="Line 27"/>
              <p:cNvSpPr>
                <a:spLocks noChangeShapeType="1"/>
              </p:cNvSpPr>
              <p:nvPr/>
            </p:nvSpPr>
            <p:spPr bwMode="auto">
              <a:xfrm>
                <a:off x="3456" y="2137"/>
                <a:ext cx="1728" cy="0"/>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
                  <a:solidFill>
                    <a:srgbClr val="000000"/>
                  </a:solidFill>
                </a:endParaRPr>
              </a:p>
            </p:txBody>
          </p:sp>
          <p:sp>
            <p:nvSpPr>
              <p:cNvPr id="23" name="Text Box 28"/>
              <p:cNvSpPr txBox="1">
                <a:spLocks noChangeArrowheads="1"/>
              </p:cNvSpPr>
              <p:nvPr/>
            </p:nvSpPr>
            <p:spPr bwMode="auto">
              <a:xfrm rot="20024084">
                <a:off x="1711" y="2728"/>
                <a:ext cx="1113" cy="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1000" i="1">
                    <a:solidFill>
                      <a:srgbClr val="000000"/>
                    </a:solidFill>
                  </a:rPr>
                  <a:t>(Recovery)</a:t>
                </a:r>
              </a:p>
            </p:txBody>
          </p:sp>
        </p:grpSp>
        <p:sp>
          <p:nvSpPr>
            <p:cNvPr id="10" name="Line 30"/>
            <p:cNvSpPr>
              <a:spLocks noChangeShapeType="1"/>
            </p:cNvSpPr>
            <p:nvPr/>
          </p:nvSpPr>
          <p:spPr bwMode="auto">
            <a:xfrm>
              <a:off x="6356350" y="3429222"/>
              <a:ext cx="2322513" cy="0"/>
            </a:xfrm>
            <a:prstGeom prst="line">
              <a:avLst/>
            </a:prstGeom>
            <a:noFill/>
            <a:ln w="38100">
              <a:solidFill>
                <a:srgbClr val="FF00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
                <a:solidFill>
                  <a:srgbClr val="000000"/>
                </a:solidFill>
              </a:endParaRPr>
            </a:p>
          </p:txBody>
        </p:sp>
        <p:sp>
          <p:nvSpPr>
            <p:cNvPr id="11" name="Text Box 31"/>
            <p:cNvSpPr txBox="1">
              <a:spLocks noChangeArrowheads="1"/>
            </p:cNvSpPr>
            <p:nvPr/>
          </p:nvSpPr>
          <p:spPr bwMode="auto">
            <a:xfrm>
              <a:off x="6934199" y="3200400"/>
              <a:ext cx="1146451" cy="38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1000" i="1" dirty="0">
                  <a:solidFill>
                    <a:srgbClr val="000000"/>
                  </a:solidFill>
                </a:rPr>
                <a:t>(Baseline)</a:t>
              </a:r>
            </a:p>
          </p:txBody>
        </p:sp>
        <p:grpSp>
          <p:nvGrpSpPr>
            <p:cNvPr id="12" name="Group 32"/>
            <p:cNvGrpSpPr>
              <a:grpSpLocks/>
            </p:cNvGrpSpPr>
            <p:nvPr/>
          </p:nvGrpSpPr>
          <p:grpSpPr bwMode="auto">
            <a:xfrm>
              <a:off x="6364288" y="3486150"/>
              <a:ext cx="2322512" cy="1604962"/>
              <a:chOff x="1296" y="2137"/>
              <a:chExt cx="2112" cy="1056"/>
            </a:xfrm>
          </p:grpSpPr>
          <p:sp>
            <p:nvSpPr>
              <p:cNvPr id="19" name="AutoShape 33"/>
              <p:cNvSpPr>
                <a:spLocks noChangeArrowheads="1"/>
              </p:cNvSpPr>
              <p:nvPr/>
            </p:nvSpPr>
            <p:spPr bwMode="auto">
              <a:xfrm flipV="1">
                <a:off x="1296" y="2137"/>
                <a:ext cx="2112" cy="1056"/>
              </a:xfrm>
              <a:prstGeom prst="rtTriangle">
                <a:avLst/>
              </a:prstGeom>
              <a:gradFill rotWithShape="1">
                <a:gsLst>
                  <a:gs pos="0">
                    <a:srgbClr val="FD4F4B"/>
                  </a:gs>
                  <a:gs pos="100000">
                    <a:srgbClr val="FDC7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
                  <a:solidFill>
                    <a:srgbClr val="000000"/>
                  </a:solidFill>
                </a:endParaRPr>
              </a:p>
            </p:txBody>
          </p:sp>
          <p:sp>
            <p:nvSpPr>
              <p:cNvPr id="20" name="Text Box 34"/>
              <p:cNvSpPr txBox="1">
                <a:spLocks noChangeArrowheads="1"/>
              </p:cNvSpPr>
              <p:nvPr/>
            </p:nvSpPr>
            <p:spPr bwMode="auto">
              <a:xfrm>
                <a:off x="1585" y="2377"/>
                <a:ext cx="730" cy="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1000" b="1">
                    <a:solidFill>
                      <a:srgbClr val="000000"/>
                    </a:solidFill>
                  </a:rPr>
                  <a:t>Injury</a:t>
                </a:r>
              </a:p>
            </p:txBody>
          </p:sp>
        </p:grpSp>
        <p:grpSp>
          <p:nvGrpSpPr>
            <p:cNvPr id="13" name="Group 36"/>
            <p:cNvGrpSpPr>
              <a:grpSpLocks/>
            </p:cNvGrpSpPr>
            <p:nvPr/>
          </p:nvGrpSpPr>
          <p:grpSpPr bwMode="auto">
            <a:xfrm>
              <a:off x="6364288" y="2852737"/>
              <a:ext cx="3302123" cy="2238375"/>
              <a:chOff x="1296" y="1721"/>
              <a:chExt cx="3004" cy="1472"/>
            </a:xfrm>
          </p:grpSpPr>
          <p:sp>
            <p:nvSpPr>
              <p:cNvPr id="14" name="AutoShape 37"/>
              <p:cNvSpPr>
                <a:spLocks noChangeArrowheads="1"/>
              </p:cNvSpPr>
              <p:nvPr/>
            </p:nvSpPr>
            <p:spPr bwMode="auto">
              <a:xfrm flipV="1">
                <a:off x="1296" y="2137"/>
                <a:ext cx="2112" cy="1056"/>
              </a:xfrm>
              <a:prstGeom prst="rtTriangle">
                <a:avLst/>
              </a:prstGeom>
              <a:pattFill prst="wdDnDiag">
                <a:fgClr>
                  <a:schemeClr val="tx1">
                    <a:alpha val="29019"/>
                  </a:schemeClr>
                </a:fgClr>
                <a:bgClr>
                  <a:schemeClr val="bg1">
                    <a:alpha val="29019"/>
                  </a:schemeClr>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
                  <a:solidFill>
                    <a:srgbClr val="000000"/>
                  </a:solidFill>
                </a:endParaRPr>
              </a:p>
            </p:txBody>
          </p:sp>
          <p:sp>
            <p:nvSpPr>
              <p:cNvPr id="15" name="AutoShape 38"/>
              <p:cNvSpPr>
                <a:spLocks noChangeArrowheads="1"/>
              </p:cNvSpPr>
              <p:nvPr/>
            </p:nvSpPr>
            <p:spPr bwMode="auto">
              <a:xfrm flipV="1">
                <a:off x="1296" y="2137"/>
                <a:ext cx="1728" cy="1056"/>
              </a:xfrm>
              <a:prstGeom prst="rtTriangle">
                <a:avLst/>
              </a:prstGeom>
              <a:gradFill rotWithShape="1">
                <a:gsLst>
                  <a:gs pos="0">
                    <a:srgbClr val="FD4F4B"/>
                  </a:gs>
                  <a:gs pos="100000">
                    <a:srgbClr val="FDC7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
                  <a:solidFill>
                    <a:srgbClr val="000000"/>
                  </a:solidFill>
                </a:endParaRPr>
              </a:p>
            </p:txBody>
          </p:sp>
          <p:sp>
            <p:nvSpPr>
              <p:cNvPr id="16" name="Text Box 39"/>
              <p:cNvSpPr txBox="1">
                <a:spLocks noChangeArrowheads="1"/>
              </p:cNvSpPr>
              <p:nvPr/>
            </p:nvSpPr>
            <p:spPr bwMode="auto">
              <a:xfrm>
                <a:off x="2496" y="1721"/>
                <a:ext cx="1804"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1000" dirty="0">
                    <a:solidFill>
                      <a:srgbClr val="000000"/>
                    </a:solidFill>
                  </a:rPr>
                  <a:t>Primary Restoration</a:t>
                </a:r>
              </a:p>
            </p:txBody>
          </p:sp>
          <p:sp>
            <p:nvSpPr>
              <p:cNvPr id="17" name="Line 40"/>
              <p:cNvSpPr>
                <a:spLocks noChangeShapeType="1"/>
              </p:cNvSpPr>
              <p:nvPr/>
            </p:nvSpPr>
            <p:spPr bwMode="auto">
              <a:xfrm flipH="1">
                <a:off x="3120" y="1945"/>
                <a:ext cx="0" cy="28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00">
                  <a:solidFill>
                    <a:srgbClr val="000000"/>
                  </a:solidFill>
                </a:endParaRPr>
              </a:p>
            </p:txBody>
          </p:sp>
          <p:sp>
            <p:nvSpPr>
              <p:cNvPr id="18" name="Text Box 41"/>
              <p:cNvSpPr txBox="1">
                <a:spLocks noChangeArrowheads="1"/>
              </p:cNvSpPr>
              <p:nvPr/>
            </p:nvSpPr>
            <p:spPr bwMode="auto">
              <a:xfrm>
                <a:off x="1585" y="2377"/>
                <a:ext cx="731"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1000" b="1">
                    <a:solidFill>
                      <a:srgbClr val="000000"/>
                    </a:solidFill>
                  </a:rPr>
                  <a:t>Injury</a:t>
                </a:r>
              </a:p>
            </p:txBody>
          </p:sp>
        </p:grpSp>
      </p:grpSp>
      <p:sp>
        <p:nvSpPr>
          <p:cNvPr id="2" name="Rectangle 1"/>
          <p:cNvSpPr/>
          <p:nvPr/>
        </p:nvSpPr>
        <p:spPr>
          <a:xfrm>
            <a:off x="4525108" y="3552092"/>
            <a:ext cx="4278923" cy="301283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42" name="Picture 8" descr="stuyv3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186" y="283429"/>
            <a:ext cx="4054869" cy="3090128"/>
          </a:xfrm>
          <a:prstGeom prst="rect">
            <a:avLst/>
          </a:prstGeom>
          <a:noFill/>
          <a:ln w="508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2" name="Rectangle 4"/>
          <p:cNvSpPr>
            <a:spLocks noGrp="1" noChangeArrowheads="1"/>
          </p:cNvSpPr>
          <p:nvPr>
            <p:ph type="ctrTitle"/>
          </p:nvPr>
        </p:nvSpPr>
        <p:spPr>
          <a:xfrm>
            <a:off x="684847" y="2590799"/>
            <a:ext cx="7772400" cy="1026113"/>
          </a:xfrm>
          <a:solidFill>
            <a:schemeClr val="bg1"/>
          </a:solidFill>
          <a:ln w="44450">
            <a:solidFill>
              <a:schemeClr val="tx1"/>
            </a:solidFill>
          </a:ln>
        </p:spPr>
        <p:txBody>
          <a:bodyPr/>
          <a:lstStyle/>
          <a:p>
            <a:r>
              <a:rPr lang="en-US" sz="4000" b="1" dirty="0" smtClean="0"/>
              <a:t>WHAT IS NRDA?</a:t>
            </a:r>
            <a:endParaRPr lang="en-US" sz="4000" b="1" dirty="0"/>
          </a:p>
        </p:txBody>
      </p:sp>
      <p:pic>
        <p:nvPicPr>
          <p:cNvPr id="4" name="Picture 5" descr="C:\Documents and Settings\mzafonte\Local Settings\Temporary Internet Files\Content.IE5\R1DRLK25\MC900292576[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7670" y="3477954"/>
            <a:ext cx="1722437" cy="83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142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n-US"/>
              <a:t>Summary: “Large Spill” NRDA</a:t>
            </a:r>
          </a:p>
        </p:txBody>
      </p:sp>
      <p:sp>
        <p:nvSpPr>
          <p:cNvPr id="151555" name="Rectangle 3"/>
          <p:cNvSpPr>
            <a:spLocks noGrp="1" noChangeArrowheads="1"/>
          </p:cNvSpPr>
          <p:nvPr>
            <p:ph type="body" idx="1"/>
          </p:nvPr>
        </p:nvSpPr>
        <p:spPr/>
        <p:txBody>
          <a:bodyPr/>
          <a:lstStyle/>
          <a:p>
            <a:r>
              <a:rPr lang="en-US"/>
              <a:t>Coordination challenges during response</a:t>
            </a:r>
          </a:p>
          <a:p>
            <a:r>
              <a:rPr lang="en-US"/>
              <a:t>Extensive data collection</a:t>
            </a:r>
          </a:p>
          <a:p>
            <a:r>
              <a:rPr lang="en-US"/>
              <a:t>Long time between spill and settlement</a:t>
            </a:r>
          </a:p>
          <a:p>
            <a:r>
              <a:rPr lang="en-US"/>
              <a:t>Relatively large settlements (usually)</a:t>
            </a:r>
          </a:p>
          <a:p>
            <a:endParaRPr lang="en-US"/>
          </a:p>
          <a:p>
            <a:r>
              <a:rPr lang="en-US"/>
              <a:t>Not the “common” spill</a:t>
            </a:r>
          </a:p>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5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55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555">
                                            <p:txEl>
                                              <p:pRg st="5" end="5"/>
                                            </p:txEl>
                                          </p:spTgt>
                                        </p:tgtEl>
                                        <p:attrNameLst>
                                          <p:attrName>style.visibility</p:attrName>
                                        </p:attrNameLst>
                                      </p:cBhvr>
                                      <p:to>
                                        <p:strVal val="visible"/>
                                      </p:to>
                                    </p:set>
                                  </p:childTnLst>
                                </p:cTn>
                              </p:par>
                              <p:par>
                                <p:cTn id="23" presetID="35" presetClass="emph" presetSubtype="0" repeatCount="3000" fill="hold" nodeType="withEffect">
                                  <p:stCondLst>
                                    <p:cond delay="0"/>
                                  </p:stCondLst>
                                  <p:childTnLst>
                                    <p:anim calcmode="discrete" valueType="str">
                                      <p:cBhvr>
                                        <p:cTn id="24" dur="1000" fill="hold"/>
                                        <p:tgtEl>
                                          <p:spTgt spid="151555">
                                            <p:txEl>
                                              <p:pRg st="5" end="5"/>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Grp="1" noChangeArrowheads="1"/>
          </p:cNvSpPr>
          <p:nvPr>
            <p:ph type="ctrTitle"/>
          </p:nvPr>
        </p:nvSpPr>
        <p:spPr>
          <a:xfrm>
            <a:off x="646113" y="279400"/>
            <a:ext cx="7772400" cy="1073150"/>
          </a:xfrm>
        </p:spPr>
        <p:txBody>
          <a:bodyPr/>
          <a:lstStyle/>
          <a:p>
            <a:r>
              <a:rPr lang="en-US"/>
              <a:t>“Small” Spills</a:t>
            </a:r>
          </a:p>
        </p:txBody>
      </p:sp>
      <p:pic>
        <p:nvPicPr>
          <p:cNvPr id="99334" name="Picture 6" descr="wadsw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038" y="1408113"/>
            <a:ext cx="6713537" cy="50355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t>What is a “Small Spill”?</a:t>
            </a:r>
          </a:p>
        </p:txBody>
      </p:sp>
      <p:sp>
        <p:nvSpPr>
          <p:cNvPr id="101379" name="Rectangle 3"/>
          <p:cNvSpPr>
            <a:spLocks noGrp="1" noChangeArrowheads="1"/>
          </p:cNvSpPr>
          <p:nvPr>
            <p:ph type="body" idx="1"/>
          </p:nvPr>
        </p:nvSpPr>
        <p:spPr>
          <a:xfrm>
            <a:off x="457200" y="1600200"/>
            <a:ext cx="8229600" cy="4757738"/>
          </a:xfrm>
        </p:spPr>
        <p:txBody>
          <a:bodyPr/>
          <a:lstStyle/>
          <a:p>
            <a:pPr>
              <a:lnSpc>
                <a:spcPct val="90000"/>
              </a:lnSpc>
            </a:pPr>
            <a:r>
              <a:rPr lang="en-US"/>
              <a:t>All or most of the following apply…</a:t>
            </a:r>
          </a:p>
          <a:p>
            <a:pPr lvl="1">
              <a:lnSpc>
                <a:spcPct val="90000"/>
              </a:lnSpc>
            </a:pPr>
            <a:r>
              <a:rPr lang="en-US"/>
              <a:t>Natural resource injuries are limited in scope</a:t>
            </a:r>
          </a:p>
          <a:p>
            <a:pPr lvl="1">
              <a:lnSpc>
                <a:spcPct val="90000"/>
              </a:lnSpc>
            </a:pPr>
            <a:r>
              <a:rPr lang="en-US"/>
              <a:t>DFG is the only Trustee agency involved in the NRDA</a:t>
            </a:r>
          </a:p>
          <a:p>
            <a:pPr lvl="1">
              <a:lnSpc>
                <a:spcPct val="90000"/>
              </a:lnSpc>
            </a:pPr>
            <a:r>
              <a:rPr lang="en-US"/>
              <a:t>Incident is a one-time event and not a chronic problem</a:t>
            </a:r>
          </a:p>
          <a:p>
            <a:pPr lvl="1">
              <a:lnSpc>
                <a:spcPct val="90000"/>
              </a:lnSpc>
            </a:pPr>
            <a:r>
              <a:rPr lang="en-US"/>
              <a:t>Impacts on human recreational activities are negligible</a:t>
            </a:r>
          </a:p>
          <a:p>
            <a:pPr>
              <a:lnSpc>
                <a:spcPct val="90000"/>
              </a:lnSpc>
            </a:pPr>
            <a:r>
              <a:rPr lang="en-US"/>
              <a:t>Incident must be large enough to warrant NRDA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3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3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137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37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13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t>Small Spill Process</a:t>
            </a:r>
          </a:p>
        </p:txBody>
      </p:sp>
      <p:sp>
        <p:nvSpPr>
          <p:cNvPr id="102403" name="Rectangle 3"/>
          <p:cNvSpPr>
            <a:spLocks noGrp="1" noChangeArrowheads="1"/>
          </p:cNvSpPr>
          <p:nvPr>
            <p:ph type="body" idx="1"/>
          </p:nvPr>
        </p:nvSpPr>
        <p:spPr>
          <a:xfrm>
            <a:off x="457200" y="1600200"/>
            <a:ext cx="5967413" cy="5062538"/>
          </a:xfrm>
        </p:spPr>
        <p:txBody>
          <a:bodyPr/>
          <a:lstStyle/>
          <a:p>
            <a:pPr>
              <a:lnSpc>
                <a:spcPct val="90000"/>
              </a:lnSpc>
            </a:pPr>
            <a:r>
              <a:rPr lang="en-US" sz="2800"/>
              <a:t>Same process as large spills</a:t>
            </a:r>
          </a:p>
          <a:p>
            <a:pPr>
              <a:lnSpc>
                <a:spcPct val="90000"/>
              </a:lnSpc>
            </a:pPr>
            <a:r>
              <a:rPr lang="en-US" sz="2800"/>
              <a:t>Same methods for calculating damages</a:t>
            </a:r>
          </a:p>
          <a:p>
            <a:pPr>
              <a:lnSpc>
                <a:spcPct val="90000"/>
              </a:lnSpc>
            </a:pPr>
            <a:r>
              <a:rPr lang="en-US" sz="2800"/>
              <a:t>Fewer people involved</a:t>
            </a:r>
          </a:p>
          <a:p>
            <a:pPr lvl="1">
              <a:lnSpc>
                <a:spcPct val="90000"/>
              </a:lnSpc>
            </a:pPr>
            <a:r>
              <a:rPr lang="en-US" sz="2400"/>
              <a:t>Much simpler response structure (fewer coordination problems during the spill response)</a:t>
            </a:r>
          </a:p>
          <a:p>
            <a:pPr>
              <a:lnSpc>
                <a:spcPct val="90000"/>
              </a:lnSpc>
            </a:pPr>
            <a:r>
              <a:rPr lang="en-US" sz="2800"/>
              <a:t>Stakes are lower </a:t>
            </a:r>
          </a:p>
          <a:p>
            <a:pPr lvl="1">
              <a:lnSpc>
                <a:spcPct val="90000"/>
              </a:lnSpc>
            </a:pPr>
            <a:r>
              <a:rPr lang="en-US" sz="2400"/>
              <a:t>Cooperative damage assessment with responsible party is less likely</a:t>
            </a:r>
          </a:p>
          <a:p>
            <a:pPr lvl="1">
              <a:lnSpc>
                <a:spcPct val="90000"/>
              </a:lnSpc>
            </a:pPr>
            <a:r>
              <a:rPr lang="en-US" sz="2400"/>
              <a:t>Less NRDA data collection</a:t>
            </a:r>
          </a:p>
          <a:p>
            <a:pPr lvl="1">
              <a:lnSpc>
                <a:spcPct val="90000"/>
              </a:lnSpc>
            </a:pPr>
            <a:r>
              <a:rPr lang="en-US" sz="2400"/>
              <a:t>Faster to settlement</a:t>
            </a:r>
          </a:p>
        </p:txBody>
      </p:sp>
      <p:grpSp>
        <p:nvGrpSpPr>
          <p:cNvPr id="102404" name="Group 4"/>
          <p:cNvGrpSpPr>
            <a:grpSpLocks/>
          </p:cNvGrpSpPr>
          <p:nvPr/>
        </p:nvGrpSpPr>
        <p:grpSpPr bwMode="auto">
          <a:xfrm>
            <a:off x="6596063" y="1968500"/>
            <a:ext cx="2398712" cy="3741738"/>
            <a:chOff x="3923" y="1199"/>
            <a:chExt cx="1511" cy="2357"/>
          </a:xfrm>
        </p:grpSpPr>
        <p:sp>
          <p:nvSpPr>
            <p:cNvPr id="102405" name="Text Box 5"/>
            <p:cNvSpPr txBox="1">
              <a:spLocks noChangeArrowheads="1"/>
            </p:cNvSpPr>
            <p:nvPr/>
          </p:nvSpPr>
          <p:spPr bwMode="auto">
            <a:xfrm>
              <a:off x="4080" y="1199"/>
              <a:ext cx="509" cy="236"/>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t>SPILL</a:t>
              </a:r>
            </a:p>
          </p:txBody>
        </p:sp>
        <p:sp>
          <p:nvSpPr>
            <p:cNvPr id="102406" name="Text Box 6"/>
            <p:cNvSpPr txBox="1">
              <a:spLocks noChangeArrowheads="1"/>
            </p:cNvSpPr>
            <p:nvPr/>
          </p:nvSpPr>
          <p:spPr bwMode="auto">
            <a:xfrm>
              <a:off x="4081" y="1574"/>
              <a:ext cx="1353" cy="228"/>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DATA COLLECTION</a:t>
              </a:r>
            </a:p>
          </p:txBody>
        </p:sp>
        <p:sp>
          <p:nvSpPr>
            <p:cNvPr id="102407" name="Text Box 7"/>
            <p:cNvSpPr txBox="1">
              <a:spLocks noChangeArrowheads="1"/>
            </p:cNvSpPr>
            <p:nvPr/>
          </p:nvSpPr>
          <p:spPr bwMode="auto">
            <a:xfrm>
              <a:off x="4078" y="1865"/>
              <a:ext cx="1226" cy="38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INJURY</a:t>
              </a:r>
            </a:p>
            <a:p>
              <a:r>
                <a:rPr lang="en-US" b="1"/>
                <a:t>QUANTIFICATION</a:t>
              </a:r>
            </a:p>
          </p:txBody>
        </p:sp>
        <p:sp>
          <p:nvSpPr>
            <p:cNvPr id="102408" name="Text Box 8"/>
            <p:cNvSpPr txBox="1">
              <a:spLocks noChangeArrowheads="1"/>
            </p:cNvSpPr>
            <p:nvPr/>
          </p:nvSpPr>
          <p:spPr bwMode="auto">
            <a:xfrm>
              <a:off x="4085" y="2334"/>
              <a:ext cx="1284" cy="506"/>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500" b="1"/>
                <a:t>RESTORATION</a:t>
              </a:r>
            </a:p>
            <a:p>
              <a:r>
                <a:rPr lang="en-US" sz="1500" b="1"/>
                <a:t>SCALING/DAMAGE</a:t>
              </a:r>
            </a:p>
            <a:p>
              <a:r>
                <a:rPr lang="en-US" sz="1500" b="1"/>
                <a:t>QUANTIFICATION</a:t>
              </a:r>
            </a:p>
          </p:txBody>
        </p:sp>
        <p:grpSp>
          <p:nvGrpSpPr>
            <p:cNvPr id="102409" name="Group 9"/>
            <p:cNvGrpSpPr>
              <a:grpSpLocks/>
            </p:cNvGrpSpPr>
            <p:nvPr/>
          </p:nvGrpSpPr>
          <p:grpSpPr bwMode="auto">
            <a:xfrm>
              <a:off x="3941" y="1315"/>
              <a:ext cx="107" cy="271"/>
              <a:chOff x="598" y="1013"/>
              <a:chExt cx="164" cy="412"/>
            </a:xfrm>
          </p:grpSpPr>
          <p:sp>
            <p:nvSpPr>
              <p:cNvPr id="102410" name="Line 10"/>
              <p:cNvSpPr>
                <a:spLocks noChangeShapeType="1"/>
              </p:cNvSpPr>
              <p:nvPr/>
            </p:nvSpPr>
            <p:spPr bwMode="auto">
              <a:xfrm flipH="1">
                <a:off x="598" y="1021"/>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11" name="Line 11"/>
              <p:cNvSpPr>
                <a:spLocks noChangeShapeType="1"/>
              </p:cNvSpPr>
              <p:nvPr/>
            </p:nvSpPr>
            <p:spPr bwMode="auto">
              <a:xfrm>
                <a:off x="600" y="1013"/>
                <a:ext cx="0" cy="412"/>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12" name="Line 12"/>
              <p:cNvSpPr>
                <a:spLocks noChangeShapeType="1"/>
              </p:cNvSpPr>
              <p:nvPr/>
            </p:nvSpPr>
            <p:spPr bwMode="auto">
              <a:xfrm>
                <a:off x="598" y="1413"/>
                <a:ext cx="164" cy="2"/>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413" name="Text Box 13"/>
            <p:cNvSpPr txBox="1">
              <a:spLocks noChangeArrowheads="1"/>
            </p:cNvSpPr>
            <p:nvPr/>
          </p:nvSpPr>
          <p:spPr bwMode="auto">
            <a:xfrm>
              <a:off x="4094" y="2966"/>
              <a:ext cx="983" cy="228"/>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SETTLEMENT</a:t>
              </a:r>
            </a:p>
          </p:txBody>
        </p:sp>
        <p:sp>
          <p:nvSpPr>
            <p:cNvPr id="102414" name="Text Box 14"/>
            <p:cNvSpPr txBox="1">
              <a:spLocks noChangeArrowheads="1"/>
            </p:cNvSpPr>
            <p:nvPr/>
          </p:nvSpPr>
          <p:spPr bwMode="auto">
            <a:xfrm>
              <a:off x="4093" y="3320"/>
              <a:ext cx="1070" cy="236"/>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RESTORATION</a:t>
              </a:r>
            </a:p>
          </p:txBody>
        </p:sp>
        <p:grpSp>
          <p:nvGrpSpPr>
            <p:cNvPr id="102415" name="Group 15"/>
            <p:cNvGrpSpPr>
              <a:grpSpLocks/>
            </p:cNvGrpSpPr>
            <p:nvPr/>
          </p:nvGrpSpPr>
          <p:grpSpPr bwMode="auto">
            <a:xfrm>
              <a:off x="3933" y="1637"/>
              <a:ext cx="107" cy="333"/>
              <a:chOff x="592" y="1454"/>
              <a:chExt cx="164" cy="448"/>
            </a:xfrm>
          </p:grpSpPr>
          <p:sp>
            <p:nvSpPr>
              <p:cNvPr id="102416" name="Line 16"/>
              <p:cNvSpPr>
                <a:spLocks noChangeShapeType="1"/>
              </p:cNvSpPr>
              <p:nvPr/>
            </p:nvSpPr>
            <p:spPr bwMode="auto">
              <a:xfrm flipH="1">
                <a:off x="592" y="1463"/>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17" name="Line 17"/>
              <p:cNvSpPr>
                <a:spLocks noChangeShapeType="1"/>
              </p:cNvSpPr>
              <p:nvPr/>
            </p:nvSpPr>
            <p:spPr bwMode="auto">
              <a:xfrm>
                <a:off x="594" y="1454"/>
                <a:ext cx="0" cy="448"/>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18" name="Line 18"/>
              <p:cNvSpPr>
                <a:spLocks noChangeShapeType="1"/>
              </p:cNvSpPr>
              <p:nvPr/>
            </p:nvSpPr>
            <p:spPr bwMode="auto">
              <a:xfrm>
                <a:off x="592" y="1892"/>
                <a:ext cx="164" cy="2"/>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19" name="Group 19"/>
            <p:cNvGrpSpPr>
              <a:grpSpLocks/>
            </p:cNvGrpSpPr>
            <p:nvPr/>
          </p:nvGrpSpPr>
          <p:grpSpPr bwMode="auto">
            <a:xfrm>
              <a:off x="3931" y="2012"/>
              <a:ext cx="107" cy="528"/>
              <a:chOff x="589" y="1958"/>
              <a:chExt cx="164" cy="709"/>
            </a:xfrm>
          </p:grpSpPr>
          <p:sp>
            <p:nvSpPr>
              <p:cNvPr id="102420" name="Line 20"/>
              <p:cNvSpPr>
                <a:spLocks noChangeShapeType="1"/>
              </p:cNvSpPr>
              <p:nvPr/>
            </p:nvSpPr>
            <p:spPr bwMode="auto">
              <a:xfrm flipH="1">
                <a:off x="589" y="1966"/>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21" name="Line 21"/>
              <p:cNvSpPr>
                <a:spLocks noChangeShapeType="1"/>
              </p:cNvSpPr>
              <p:nvPr/>
            </p:nvSpPr>
            <p:spPr bwMode="auto">
              <a:xfrm>
                <a:off x="591" y="1958"/>
                <a:ext cx="0" cy="709"/>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22" name="Line 22"/>
              <p:cNvSpPr>
                <a:spLocks noChangeShapeType="1"/>
              </p:cNvSpPr>
              <p:nvPr/>
            </p:nvSpPr>
            <p:spPr bwMode="auto">
              <a:xfrm>
                <a:off x="589" y="2655"/>
                <a:ext cx="164" cy="4"/>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23" name="Group 23"/>
            <p:cNvGrpSpPr>
              <a:grpSpLocks/>
            </p:cNvGrpSpPr>
            <p:nvPr/>
          </p:nvGrpSpPr>
          <p:grpSpPr bwMode="auto">
            <a:xfrm>
              <a:off x="3929" y="2573"/>
              <a:ext cx="107" cy="458"/>
              <a:chOff x="586" y="2711"/>
              <a:chExt cx="164" cy="616"/>
            </a:xfrm>
          </p:grpSpPr>
          <p:sp>
            <p:nvSpPr>
              <p:cNvPr id="102424" name="Line 24"/>
              <p:cNvSpPr>
                <a:spLocks noChangeShapeType="1"/>
              </p:cNvSpPr>
              <p:nvPr/>
            </p:nvSpPr>
            <p:spPr bwMode="auto">
              <a:xfrm flipH="1">
                <a:off x="586" y="2720"/>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25" name="Line 25"/>
              <p:cNvSpPr>
                <a:spLocks noChangeShapeType="1"/>
              </p:cNvSpPr>
              <p:nvPr/>
            </p:nvSpPr>
            <p:spPr bwMode="auto">
              <a:xfrm>
                <a:off x="588" y="2711"/>
                <a:ext cx="0" cy="616"/>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26" name="Line 26"/>
              <p:cNvSpPr>
                <a:spLocks noChangeShapeType="1"/>
              </p:cNvSpPr>
              <p:nvPr/>
            </p:nvSpPr>
            <p:spPr bwMode="auto">
              <a:xfrm>
                <a:off x="586" y="3318"/>
                <a:ext cx="164" cy="3"/>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27" name="Group 27"/>
            <p:cNvGrpSpPr>
              <a:grpSpLocks/>
            </p:cNvGrpSpPr>
            <p:nvPr/>
          </p:nvGrpSpPr>
          <p:grpSpPr bwMode="auto">
            <a:xfrm>
              <a:off x="3923" y="3066"/>
              <a:ext cx="108" cy="327"/>
              <a:chOff x="577" y="3374"/>
              <a:chExt cx="164" cy="439"/>
            </a:xfrm>
          </p:grpSpPr>
          <p:sp>
            <p:nvSpPr>
              <p:cNvPr id="102428" name="Line 28"/>
              <p:cNvSpPr>
                <a:spLocks noChangeShapeType="1"/>
              </p:cNvSpPr>
              <p:nvPr/>
            </p:nvSpPr>
            <p:spPr bwMode="auto">
              <a:xfrm flipH="1">
                <a:off x="577" y="3383"/>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29" name="Line 29"/>
              <p:cNvSpPr>
                <a:spLocks noChangeShapeType="1"/>
              </p:cNvSpPr>
              <p:nvPr/>
            </p:nvSpPr>
            <p:spPr bwMode="auto">
              <a:xfrm>
                <a:off x="579" y="3374"/>
                <a:ext cx="0" cy="439"/>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30" name="Line 30"/>
              <p:cNvSpPr>
                <a:spLocks noChangeShapeType="1"/>
              </p:cNvSpPr>
              <p:nvPr/>
            </p:nvSpPr>
            <p:spPr bwMode="auto">
              <a:xfrm>
                <a:off x="577" y="3803"/>
                <a:ext cx="164" cy="2"/>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02431" name="Group 31"/>
          <p:cNvGrpSpPr>
            <a:grpSpLocks/>
          </p:cNvGrpSpPr>
          <p:nvPr/>
        </p:nvGrpSpPr>
        <p:grpSpPr bwMode="auto">
          <a:xfrm>
            <a:off x="3398838" y="1968500"/>
            <a:ext cx="2401887" cy="3741738"/>
            <a:chOff x="3923" y="1199"/>
            <a:chExt cx="1492" cy="2357"/>
          </a:xfrm>
        </p:grpSpPr>
        <p:sp>
          <p:nvSpPr>
            <p:cNvPr id="102432" name="Text Box 32"/>
            <p:cNvSpPr txBox="1">
              <a:spLocks noChangeArrowheads="1"/>
            </p:cNvSpPr>
            <p:nvPr/>
          </p:nvSpPr>
          <p:spPr bwMode="auto">
            <a:xfrm>
              <a:off x="4080" y="1199"/>
              <a:ext cx="509" cy="236"/>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t>SPILL</a:t>
              </a:r>
            </a:p>
          </p:txBody>
        </p:sp>
        <p:sp>
          <p:nvSpPr>
            <p:cNvPr id="102433" name="Text Box 33"/>
            <p:cNvSpPr txBox="1">
              <a:spLocks noChangeArrowheads="1"/>
            </p:cNvSpPr>
            <p:nvPr/>
          </p:nvSpPr>
          <p:spPr bwMode="auto">
            <a:xfrm>
              <a:off x="4081" y="1574"/>
              <a:ext cx="1334" cy="228"/>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DATA COLLECTION</a:t>
              </a:r>
            </a:p>
          </p:txBody>
        </p:sp>
        <p:sp>
          <p:nvSpPr>
            <p:cNvPr id="102434" name="Text Box 34"/>
            <p:cNvSpPr txBox="1">
              <a:spLocks noChangeArrowheads="1"/>
            </p:cNvSpPr>
            <p:nvPr/>
          </p:nvSpPr>
          <p:spPr bwMode="auto">
            <a:xfrm>
              <a:off x="4078" y="1865"/>
              <a:ext cx="1209" cy="38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INJURY</a:t>
              </a:r>
            </a:p>
            <a:p>
              <a:r>
                <a:rPr lang="en-US" b="1"/>
                <a:t>QUANTIFICATION</a:t>
              </a:r>
            </a:p>
          </p:txBody>
        </p:sp>
        <p:sp>
          <p:nvSpPr>
            <p:cNvPr id="102435" name="Text Box 35"/>
            <p:cNvSpPr txBox="1">
              <a:spLocks noChangeArrowheads="1"/>
            </p:cNvSpPr>
            <p:nvPr/>
          </p:nvSpPr>
          <p:spPr bwMode="auto">
            <a:xfrm>
              <a:off x="4085" y="2334"/>
              <a:ext cx="1284" cy="506"/>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500" b="1"/>
                <a:t>RESTORATION</a:t>
              </a:r>
            </a:p>
            <a:p>
              <a:r>
                <a:rPr lang="en-US" sz="1500" b="1"/>
                <a:t>SCALING/DAMAGE</a:t>
              </a:r>
            </a:p>
            <a:p>
              <a:r>
                <a:rPr lang="en-US" sz="1500" b="1"/>
                <a:t>QUANTIFICATION</a:t>
              </a:r>
            </a:p>
          </p:txBody>
        </p:sp>
        <p:grpSp>
          <p:nvGrpSpPr>
            <p:cNvPr id="102436" name="Group 36"/>
            <p:cNvGrpSpPr>
              <a:grpSpLocks/>
            </p:cNvGrpSpPr>
            <p:nvPr/>
          </p:nvGrpSpPr>
          <p:grpSpPr bwMode="auto">
            <a:xfrm>
              <a:off x="3941" y="1315"/>
              <a:ext cx="107" cy="271"/>
              <a:chOff x="598" y="1013"/>
              <a:chExt cx="164" cy="412"/>
            </a:xfrm>
          </p:grpSpPr>
          <p:sp>
            <p:nvSpPr>
              <p:cNvPr id="102437" name="Line 37"/>
              <p:cNvSpPr>
                <a:spLocks noChangeShapeType="1"/>
              </p:cNvSpPr>
              <p:nvPr/>
            </p:nvSpPr>
            <p:spPr bwMode="auto">
              <a:xfrm flipH="1">
                <a:off x="598" y="1021"/>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38" name="Line 38"/>
              <p:cNvSpPr>
                <a:spLocks noChangeShapeType="1"/>
              </p:cNvSpPr>
              <p:nvPr/>
            </p:nvSpPr>
            <p:spPr bwMode="auto">
              <a:xfrm>
                <a:off x="600" y="1013"/>
                <a:ext cx="0" cy="412"/>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39" name="Line 39"/>
              <p:cNvSpPr>
                <a:spLocks noChangeShapeType="1"/>
              </p:cNvSpPr>
              <p:nvPr/>
            </p:nvSpPr>
            <p:spPr bwMode="auto">
              <a:xfrm>
                <a:off x="598" y="1413"/>
                <a:ext cx="164" cy="2"/>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440" name="Text Box 40"/>
            <p:cNvSpPr txBox="1">
              <a:spLocks noChangeArrowheads="1"/>
            </p:cNvSpPr>
            <p:nvPr/>
          </p:nvSpPr>
          <p:spPr bwMode="auto">
            <a:xfrm>
              <a:off x="4094" y="2966"/>
              <a:ext cx="969" cy="228"/>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SETTLEMENT</a:t>
              </a:r>
            </a:p>
          </p:txBody>
        </p:sp>
        <p:sp>
          <p:nvSpPr>
            <p:cNvPr id="102441" name="Text Box 41"/>
            <p:cNvSpPr txBox="1">
              <a:spLocks noChangeArrowheads="1"/>
            </p:cNvSpPr>
            <p:nvPr/>
          </p:nvSpPr>
          <p:spPr bwMode="auto">
            <a:xfrm>
              <a:off x="4093" y="3320"/>
              <a:ext cx="1055" cy="236"/>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RESTORATION</a:t>
              </a:r>
            </a:p>
          </p:txBody>
        </p:sp>
        <p:grpSp>
          <p:nvGrpSpPr>
            <p:cNvPr id="102442" name="Group 42"/>
            <p:cNvGrpSpPr>
              <a:grpSpLocks/>
            </p:cNvGrpSpPr>
            <p:nvPr/>
          </p:nvGrpSpPr>
          <p:grpSpPr bwMode="auto">
            <a:xfrm>
              <a:off x="3933" y="1637"/>
              <a:ext cx="107" cy="333"/>
              <a:chOff x="592" y="1454"/>
              <a:chExt cx="164" cy="448"/>
            </a:xfrm>
          </p:grpSpPr>
          <p:sp>
            <p:nvSpPr>
              <p:cNvPr id="102443" name="Line 43"/>
              <p:cNvSpPr>
                <a:spLocks noChangeShapeType="1"/>
              </p:cNvSpPr>
              <p:nvPr/>
            </p:nvSpPr>
            <p:spPr bwMode="auto">
              <a:xfrm flipH="1">
                <a:off x="592" y="1463"/>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44" name="Line 44"/>
              <p:cNvSpPr>
                <a:spLocks noChangeShapeType="1"/>
              </p:cNvSpPr>
              <p:nvPr/>
            </p:nvSpPr>
            <p:spPr bwMode="auto">
              <a:xfrm>
                <a:off x="594" y="1454"/>
                <a:ext cx="0" cy="448"/>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45" name="Line 45"/>
              <p:cNvSpPr>
                <a:spLocks noChangeShapeType="1"/>
              </p:cNvSpPr>
              <p:nvPr/>
            </p:nvSpPr>
            <p:spPr bwMode="auto">
              <a:xfrm>
                <a:off x="592" y="1892"/>
                <a:ext cx="164" cy="2"/>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46" name="Group 46"/>
            <p:cNvGrpSpPr>
              <a:grpSpLocks/>
            </p:cNvGrpSpPr>
            <p:nvPr/>
          </p:nvGrpSpPr>
          <p:grpSpPr bwMode="auto">
            <a:xfrm>
              <a:off x="3931" y="2012"/>
              <a:ext cx="107" cy="528"/>
              <a:chOff x="589" y="1958"/>
              <a:chExt cx="164" cy="709"/>
            </a:xfrm>
          </p:grpSpPr>
          <p:sp>
            <p:nvSpPr>
              <p:cNvPr id="102447" name="Line 47"/>
              <p:cNvSpPr>
                <a:spLocks noChangeShapeType="1"/>
              </p:cNvSpPr>
              <p:nvPr/>
            </p:nvSpPr>
            <p:spPr bwMode="auto">
              <a:xfrm flipH="1">
                <a:off x="589" y="1966"/>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48" name="Line 48"/>
              <p:cNvSpPr>
                <a:spLocks noChangeShapeType="1"/>
              </p:cNvSpPr>
              <p:nvPr/>
            </p:nvSpPr>
            <p:spPr bwMode="auto">
              <a:xfrm>
                <a:off x="591" y="1958"/>
                <a:ext cx="0" cy="709"/>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49" name="Line 49"/>
              <p:cNvSpPr>
                <a:spLocks noChangeShapeType="1"/>
              </p:cNvSpPr>
              <p:nvPr/>
            </p:nvSpPr>
            <p:spPr bwMode="auto">
              <a:xfrm>
                <a:off x="589" y="2655"/>
                <a:ext cx="164" cy="4"/>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50" name="Group 50"/>
            <p:cNvGrpSpPr>
              <a:grpSpLocks/>
            </p:cNvGrpSpPr>
            <p:nvPr/>
          </p:nvGrpSpPr>
          <p:grpSpPr bwMode="auto">
            <a:xfrm>
              <a:off x="3929" y="2573"/>
              <a:ext cx="107" cy="458"/>
              <a:chOff x="586" y="2711"/>
              <a:chExt cx="164" cy="616"/>
            </a:xfrm>
          </p:grpSpPr>
          <p:sp>
            <p:nvSpPr>
              <p:cNvPr id="102451" name="Line 51"/>
              <p:cNvSpPr>
                <a:spLocks noChangeShapeType="1"/>
              </p:cNvSpPr>
              <p:nvPr/>
            </p:nvSpPr>
            <p:spPr bwMode="auto">
              <a:xfrm flipH="1">
                <a:off x="586" y="2720"/>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52" name="Line 52"/>
              <p:cNvSpPr>
                <a:spLocks noChangeShapeType="1"/>
              </p:cNvSpPr>
              <p:nvPr/>
            </p:nvSpPr>
            <p:spPr bwMode="auto">
              <a:xfrm>
                <a:off x="588" y="2711"/>
                <a:ext cx="0" cy="616"/>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53" name="Line 53"/>
              <p:cNvSpPr>
                <a:spLocks noChangeShapeType="1"/>
              </p:cNvSpPr>
              <p:nvPr/>
            </p:nvSpPr>
            <p:spPr bwMode="auto">
              <a:xfrm>
                <a:off x="586" y="3318"/>
                <a:ext cx="164" cy="3"/>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54" name="Group 54"/>
            <p:cNvGrpSpPr>
              <a:grpSpLocks/>
            </p:cNvGrpSpPr>
            <p:nvPr/>
          </p:nvGrpSpPr>
          <p:grpSpPr bwMode="auto">
            <a:xfrm>
              <a:off x="3923" y="3066"/>
              <a:ext cx="108" cy="327"/>
              <a:chOff x="577" y="3374"/>
              <a:chExt cx="164" cy="439"/>
            </a:xfrm>
          </p:grpSpPr>
          <p:sp>
            <p:nvSpPr>
              <p:cNvPr id="102455" name="Line 55"/>
              <p:cNvSpPr>
                <a:spLocks noChangeShapeType="1"/>
              </p:cNvSpPr>
              <p:nvPr/>
            </p:nvSpPr>
            <p:spPr bwMode="auto">
              <a:xfrm flipH="1">
                <a:off x="577" y="3383"/>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56" name="Line 56"/>
              <p:cNvSpPr>
                <a:spLocks noChangeShapeType="1"/>
              </p:cNvSpPr>
              <p:nvPr/>
            </p:nvSpPr>
            <p:spPr bwMode="auto">
              <a:xfrm>
                <a:off x="579" y="3374"/>
                <a:ext cx="0" cy="439"/>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57" name="Line 57"/>
              <p:cNvSpPr>
                <a:spLocks noChangeShapeType="1"/>
              </p:cNvSpPr>
              <p:nvPr/>
            </p:nvSpPr>
            <p:spPr bwMode="auto">
              <a:xfrm>
                <a:off x="577" y="3803"/>
                <a:ext cx="164" cy="2"/>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2.22222E-6 -2.96296E-6 L 0.35 -2.96296E-6 " pathEditMode="relative" rAng="0" ptsTypes="AA">
                                      <p:cBhvr>
                                        <p:cTn id="6" dur="500" fill="hold"/>
                                        <p:tgtEl>
                                          <p:spTgt spid="102431"/>
                                        </p:tgtEl>
                                        <p:attrNameLst>
                                          <p:attrName>ppt_x</p:attrName>
                                          <p:attrName>ppt_y</p:attrName>
                                        </p:attrNameLst>
                                      </p:cBhvr>
                                      <p:rCtr x="17500" y="0"/>
                                    </p:animMotion>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0"/>
                                          </p:stCondLst>
                                        </p:cTn>
                                        <p:tgtEl>
                                          <p:spTgt spid="102404"/>
                                        </p:tgtEl>
                                        <p:attrNameLst>
                                          <p:attrName>style.visibility</p:attrName>
                                        </p:attrNameLst>
                                      </p:cBhvr>
                                      <p:to>
                                        <p:strVal val="visible"/>
                                      </p:to>
                                    </p:set>
                                  </p:childTnLst>
                                </p:cTn>
                              </p:par>
                              <p:par>
                                <p:cTn id="10" presetID="1" presetClass="exit" presetSubtype="0" fill="hold" nodeType="withEffect">
                                  <p:stCondLst>
                                    <p:cond delay="0"/>
                                  </p:stCondLst>
                                  <p:childTnLst>
                                    <p:set>
                                      <p:cBhvr>
                                        <p:cTn id="11" dur="1" fill="hold">
                                          <p:stCondLst>
                                            <p:cond delay="0"/>
                                          </p:stCondLst>
                                        </p:cTn>
                                        <p:tgtEl>
                                          <p:spTgt spid="102431"/>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2403">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2403">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2403">
                                            <p:txEl>
                                              <p:pRg st="2" end="2"/>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2403">
                                            <p:txEl>
                                              <p:pRg st="3" end="3"/>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2403">
                                            <p:txEl>
                                              <p:pRg st="4" end="4"/>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2403">
                                            <p:txEl>
                                              <p:pRg st="5" end="5"/>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02403">
                                            <p:txEl>
                                              <p:pRg st="6" end="6"/>
                                            </p:txEl>
                                          </p:spTgt>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024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sz="4000" dirty="0"/>
              <a:t>Coordination after Response in Small Spills</a:t>
            </a:r>
          </a:p>
        </p:txBody>
      </p:sp>
      <p:sp>
        <p:nvSpPr>
          <p:cNvPr id="103427" name="Rectangle 3"/>
          <p:cNvSpPr>
            <a:spLocks noGrp="1" noChangeArrowheads="1"/>
          </p:cNvSpPr>
          <p:nvPr>
            <p:ph type="body" idx="1"/>
          </p:nvPr>
        </p:nvSpPr>
        <p:spPr>
          <a:xfrm>
            <a:off x="438150" y="1827213"/>
            <a:ext cx="5583238" cy="4338637"/>
          </a:xfrm>
        </p:spPr>
        <p:txBody>
          <a:bodyPr/>
          <a:lstStyle/>
          <a:p>
            <a:r>
              <a:rPr lang="en-US" dirty="0"/>
              <a:t>Fewer players involved, but coordination still CRITICAL!</a:t>
            </a:r>
          </a:p>
          <a:p>
            <a:pPr lvl="1"/>
            <a:r>
              <a:rPr lang="en-US" dirty="0" smtClean="0"/>
              <a:t>Enforcement</a:t>
            </a:r>
            <a:endParaRPr lang="en-US" dirty="0"/>
          </a:p>
          <a:p>
            <a:pPr lvl="1"/>
            <a:r>
              <a:rPr lang="en-US" dirty="0"/>
              <a:t>Local DA/other prosecutor</a:t>
            </a:r>
          </a:p>
          <a:p>
            <a:pPr lvl="1"/>
            <a:r>
              <a:rPr lang="en-US" dirty="0"/>
              <a:t>OSPR NRDA staff</a:t>
            </a:r>
          </a:p>
          <a:p>
            <a:pPr lvl="1"/>
            <a:r>
              <a:rPr lang="en-US" dirty="0"/>
              <a:t>OSPR legal</a:t>
            </a:r>
          </a:p>
          <a:p>
            <a:pPr lvl="1"/>
            <a:r>
              <a:rPr lang="en-US" dirty="0"/>
              <a:t>DFG/OSPR biologist</a:t>
            </a:r>
          </a:p>
          <a:p>
            <a:pPr lvl="1"/>
            <a:endParaRPr lang="en-US" dirty="0"/>
          </a:p>
        </p:txBody>
      </p:sp>
      <p:grpSp>
        <p:nvGrpSpPr>
          <p:cNvPr id="103428" name="Group 4"/>
          <p:cNvGrpSpPr>
            <a:grpSpLocks/>
          </p:cNvGrpSpPr>
          <p:nvPr/>
        </p:nvGrpSpPr>
        <p:grpSpPr bwMode="auto">
          <a:xfrm>
            <a:off x="6596063" y="1968500"/>
            <a:ext cx="2398712" cy="3741738"/>
            <a:chOff x="3923" y="1199"/>
            <a:chExt cx="1511" cy="2357"/>
          </a:xfrm>
        </p:grpSpPr>
        <p:sp>
          <p:nvSpPr>
            <p:cNvPr id="103429" name="Text Box 5"/>
            <p:cNvSpPr txBox="1">
              <a:spLocks noChangeArrowheads="1"/>
            </p:cNvSpPr>
            <p:nvPr/>
          </p:nvSpPr>
          <p:spPr bwMode="auto">
            <a:xfrm>
              <a:off x="4080" y="1199"/>
              <a:ext cx="509" cy="236"/>
            </a:xfrm>
            <a:prstGeom prst="rect">
              <a:avLst/>
            </a:prstGeom>
            <a:solidFill>
              <a:srgbClr val="FFFF99"/>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t>SPILL</a:t>
              </a:r>
            </a:p>
          </p:txBody>
        </p:sp>
        <p:sp>
          <p:nvSpPr>
            <p:cNvPr id="103430" name="Text Box 6"/>
            <p:cNvSpPr txBox="1">
              <a:spLocks noChangeArrowheads="1"/>
            </p:cNvSpPr>
            <p:nvPr/>
          </p:nvSpPr>
          <p:spPr bwMode="auto">
            <a:xfrm>
              <a:off x="4081" y="1574"/>
              <a:ext cx="1353" cy="228"/>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DATA COLLECTION</a:t>
              </a:r>
            </a:p>
          </p:txBody>
        </p:sp>
        <p:sp>
          <p:nvSpPr>
            <p:cNvPr id="103431" name="Text Box 7"/>
            <p:cNvSpPr txBox="1">
              <a:spLocks noChangeArrowheads="1"/>
            </p:cNvSpPr>
            <p:nvPr/>
          </p:nvSpPr>
          <p:spPr bwMode="auto">
            <a:xfrm>
              <a:off x="4078" y="1865"/>
              <a:ext cx="1226" cy="382"/>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INJURY</a:t>
              </a:r>
            </a:p>
            <a:p>
              <a:r>
                <a:rPr lang="en-US" b="1"/>
                <a:t>QUANTIFICATION</a:t>
              </a:r>
            </a:p>
          </p:txBody>
        </p:sp>
        <p:sp>
          <p:nvSpPr>
            <p:cNvPr id="103432" name="Text Box 8"/>
            <p:cNvSpPr txBox="1">
              <a:spLocks noChangeArrowheads="1"/>
            </p:cNvSpPr>
            <p:nvPr/>
          </p:nvSpPr>
          <p:spPr bwMode="auto">
            <a:xfrm>
              <a:off x="4085" y="2334"/>
              <a:ext cx="1284" cy="506"/>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500" b="1"/>
                <a:t>RESTORATION</a:t>
              </a:r>
            </a:p>
            <a:p>
              <a:r>
                <a:rPr lang="en-US" sz="1500" b="1"/>
                <a:t>SCALING/DAMAGE</a:t>
              </a:r>
            </a:p>
            <a:p>
              <a:r>
                <a:rPr lang="en-US" sz="1500" b="1"/>
                <a:t>QUANTIFICATION</a:t>
              </a:r>
            </a:p>
          </p:txBody>
        </p:sp>
        <p:grpSp>
          <p:nvGrpSpPr>
            <p:cNvPr id="103433" name="Group 9"/>
            <p:cNvGrpSpPr>
              <a:grpSpLocks/>
            </p:cNvGrpSpPr>
            <p:nvPr/>
          </p:nvGrpSpPr>
          <p:grpSpPr bwMode="auto">
            <a:xfrm>
              <a:off x="3941" y="1315"/>
              <a:ext cx="107" cy="271"/>
              <a:chOff x="598" y="1013"/>
              <a:chExt cx="164" cy="412"/>
            </a:xfrm>
          </p:grpSpPr>
          <p:sp>
            <p:nvSpPr>
              <p:cNvPr id="103434" name="Line 10"/>
              <p:cNvSpPr>
                <a:spLocks noChangeShapeType="1"/>
              </p:cNvSpPr>
              <p:nvPr/>
            </p:nvSpPr>
            <p:spPr bwMode="auto">
              <a:xfrm flipH="1">
                <a:off x="598" y="1021"/>
                <a:ext cx="125" cy="1"/>
              </a:xfrm>
              <a:prstGeom prst="line">
                <a:avLst/>
              </a:prstGeom>
              <a:noFill/>
              <a:ln w="31750">
                <a:solidFill>
                  <a:srgbClr val="FF0000"/>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5" name="Line 11"/>
              <p:cNvSpPr>
                <a:spLocks noChangeShapeType="1"/>
              </p:cNvSpPr>
              <p:nvPr/>
            </p:nvSpPr>
            <p:spPr bwMode="auto">
              <a:xfrm>
                <a:off x="600" y="1013"/>
                <a:ext cx="0" cy="412"/>
              </a:xfrm>
              <a:prstGeom prst="line">
                <a:avLst/>
              </a:prstGeom>
              <a:noFill/>
              <a:ln w="31750">
                <a:solidFill>
                  <a:srgbClr val="FF0000"/>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6" name="Line 12"/>
              <p:cNvSpPr>
                <a:spLocks noChangeShapeType="1"/>
              </p:cNvSpPr>
              <p:nvPr/>
            </p:nvSpPr>
            <p:spPr bwMode="auto">
              <a:xfrm>
                <a:off x="598" y="1413"/>
                <a:ext cx="164" cy="2"/>
              </a:xfrm>
              <a:prstGeom prst="line">
                <a:avLst/>
              </a:prstGeom>
              <a:noFill/>
              <a:ln w="31750">
                <a:solidFill>
                  <a:srgbClr val="FF00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3437" name="Text Box 13"/>
            <p:cNvSpPr txBox="1">
              <a:spLocks noChangeArrowheads="1"/>
            </p:cNvSpPr>
            <p:nvPr/>
          </p:nvSpPr>
          <p:spPr bwMode="auto">
            <a:xfrm>
              <a:off x="4094" y="2966"/>
              <a:ext cx="983" cy="228"/>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SETTLEMENT</a:t>
              </a:r>
            </a:p>
          </p:txBody>
        </p:sp>
        <p:sp>
          <p:nvSpPr>
            <p:cNvPr id="103438" name="Text Box 14"/>
            <p:cNvSpPr txBox="1">
              <a:spLocks noChangeArrowheads="1"/>
            </p:cNvSpPr>
            <p:nvPr/>
          </p:nvSpPr>
          <p:spPr bwMode="auto">
            <a:xfrm>
              <a:off x="4093" y="3320"/>
              <a:ext cx="1070" cy="236"/>
            </a:xfrm>
            <a:prstGeom prst="rect">
              <a:avLst/>
            </a:prstGeom>
            <a:solidFill>
              <a:srgbClr val="FFFF99"/>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RESTORATION</a:t>
              </a:r>
            </a:p>
          </p:txBody>
        </p:sp>
        <p:grpSp>
          <p:nvGrpSpPr>
            <p:cNvPr id="103439" name="Group 15"/>
            <p:cNvGrpSpPr>
              <a:grpSpLocks/>
            </p:cNvGrpSpPr>
            <p:nvPr/>
          </p:nvGrpSpPr>
          <p:grpSpPr bwMode="auto">
            <a:xfrm>
              <a:off x="3933" y="1637"/>
              <a:ext cx="107" cy="333"/>
              <a:chOff x="592" y="1454"/>
              <a:chExt cx="164" cy="448"/>
            </a:xfrm>
          </p:grpSpPr>
          <p:sp>
            <p:nvSpPr>
              <p:cNvPr id="103440" name="Line 16"/>
              <p:cNvSpPr>
                <a:spLocks noChangeShapeType="1"/>
              </p:cNvSpPr>
              <p:nvPr/>
            </p:nvSpPr>
            <p:spPr bwMode="auto">
              <a:xfrm flipH="1">
                <a:off x="592" y="1463"/>
                <a:ext cx="125" cy="1"/>
              </a:xfrm>
              <a:prstGeom prst="line">
                <a:avLst/>
              </a:prstGeom>
              <a:noFill/>
              <a:ln w="31750">
                <a:solidFill>
                  <a:srgbClr val="FF0000"/>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1" name="Line 17"/>
              <p:cNvSpPr>
                <a:spLocks noChangeShapeType="1"/>
              </p:cNvSpPr>
              <p:nvPr/>
            </p:nvSpPr>
            <p:spPr bwMode="auto">
              <a:xfrm>
                <a:off x="594" y="1454"/>
                <a:ext cx="0" cy="448"/>
              </a:xfrm>
              <a:prstGeom prst="line">
                <a:avLst/>
              </a:prstGeom>
              <a:noFill/>
              <a:ln w="31750">
                <a:solidFill>
                  <a:srgbClr val="FF0000"/>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2" name="Line 18"/>
              <p:cNvSpPr>
                <a:spLocks noChangeShapeType="1"/>
              </p:cNvSpPr>
              <p:nvPr/>
            </p:nvSpPr>
            <p:spPr bwMode="auto">
              <a:xfrm>
                <a:off x="592" y="1892"/>
                <a:ext cx="164" cy="2"/>
              </a:xfrm>
              <a:prstGeom prst="line">
                <a:avLst/>
              </a:prstGeom>
              <a:noFill/>
              <a:ln w="31750">
                <a:solidFill>
                  <a:srgbClr val="FF00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3443" name="Group 19"/>
            <p:cNvGrpSpPr>
              <a:grpSpLocks/>
            </p:cNvGrpSpPr>
            <p:nvPr/>
          </p:nvGrpSpPr>
          <p:grpSpPr bwMode="auto">
            <a:xfrm>
              <a:off x="3931" y="2012"/>
              <a:ext cx="107" cy="528"/>
              <a:chOff x="589" y="1958"/>
              <a:chExt cx="164" cy="709"/>
            </a:xfrm>
          </p:grpSpPr>
          <p:sp>
            <p:nvSpPr>
              <p:cNvPr id="103444" name="Line 20"/>
              <p:cNvSpPr>
                <a:spLocks noChangeShapeType="1"/>
              </p:cNvSpPr>
              <p:nvPr/>
            </p:nvSpPr>
            <p:spPr bwMode="auto">
              <a:xfrm flipH="1">
                <a:off x="589" y="1966"/>
                <a:ext cx="125" cy="1"/>
              </a:xfrm>
              <a:prstGeom prst="line">
                <a:avLst/>
              </a:prstGeom>
              <a:noFill/>
              <a:ln w="31750">
                <a:solidFill>
                  <a:srgbClr val="FF0000"/>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5" name="Line 21"/>
              <p:cNvSpPr>
                <a:spLocks noChangeShapeType="1"/>
              </p:cNvSpPr>
              <p:nvPr/>
            </p:nvSpPr>
            <p:spPr bwMode="auto">
              <a:xfrm>
                <a:off x="591" y="1958"/>
                <a:ext cx="0" cy="709"/>
              </a:xfrm>
              <a:prstGeom prst="line">
                <a:avLst/>
              </a:prstGeom>
              <a:noFill/>
              <a:ln w="31750">
                <a:solidFill>
                  <a:srgbClr val="FF0000"/>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6" name="Line 22"/>
              <p:cNvSpPr>
                <a:spLocks noChangeShapeType="1"/>
              </p:cNvSpPr>
              <p:nvPr/>
            </p:nvSpPr>
            <p:spPr bwMode="auto">
              <a:xfrm>
                <a:off x="589" y="2655"/>
                <a:ext cx="164" cy="4"/>
              </a:xfrm>
              <a:prstGeom prst="line">
                <a:avLst/>
              </a:prstGeom>
              <a:noFill/>
              <a:ln w="31750">
                <a:solidFill>
                  <a:srgbClr val="FF00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3447" name="Group 23"/>
            <p:cNvGrpSpPr>
              <a:grpSpLocks/>
            </p:cNvGrpSpPr>
            <p:nvPr/>
          </p:nvGrpSpPr>
          <p:grpSpPr bwMode="auto">
            <a:xfrm>
              <a:off x="3929" y="2573"/>
              <a:ext cx="107" cy="458"/>
              <a:chOff x="586" y="2711"/>
              <a:chExt cx="164" cy="616"/>
            </a:xfrm>
          </p:grpSpPr>
          <p:sp>
            <p:nvSpPr>
              <p:cNvPr id="103448" name="Line 24"/>
              <p:cNvSpPr>
                <a:spLocks noChangeShapeType="1"/>
              </p:cNvSpPr>
              <p:nvPr/>
            </p:nvSpPr>
            <p:spPr bwMode="auto">
              <a:xfrm flipH="1">
                <a:off x="586" y="2720"/>
                <a:ext cx="125" cy="1"/>
              </a:xfrm>
              <a:prstGeom prst="line">
                <a:avLst/>
              </a:prstGeom>
              <a:noFill/>
              <a:ln w="31750">
                <a:solidFill>
                  <a:srgbClr val="FF0000"/>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9" name="Line 25"/>
              <p:cNvSpPr>
                <a:spLocks noChangeShapeType="1"/>
              </p:cNvSpPr>
              <p:nvPr/>
            </p:nvSpPr>
            <p:spPr bwMode="auto">
              <a:xfrm>
                <a:off x="588" y="2711"/>
                <a:ext cx="0" cy="616"/>
              </a:xfrm>
              <a:prstGeom prst="line">
                <a:avLst/>
              </a:prstGeom>
              <a:noFill/>
              <a:ln w="31750">
                <a:solidFill>
                  <a:srgbClr val="FF0000"/>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50" name="Line 26"/>
              <p:cNvSpPr>
                <a:spLocks noChangeShapeType="1"/>
              </p:cNvSpPr>
              <p:nvPr/>
            </p:nvSpPr>
            <p:spPr bwMode="auto">
              <a:xfrm>
                <a:off x="586" y="3318"/>
                <a:ext cx="164" cy="3"/>
              </a:xfrm>
              <a:prstGeom prst="line">
                <a:avLst/>
              </a:prstGeom>
              <a:noFill/>
              <a:ln w="31750">
                <a:solidFill>
                  <a:srgbClr val="FF00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3451" name="Group 27"/>
            <p:cNvGrpSpPr>
              <a:grpSpLocks/>
            </p:cNvGrpSpPr>
            <p:nvPr/>
          </p:nvGrpSpPr>
          <p:grpSpPr bwMode="auto">
            <a:xfrm>
              <a:off x="3923" y="3066"/>
              <a:ext cx="108" cy="327"/>
              <a:chOff x="577" y="3374"/>
              <a:chExt cx="164" cy="439"/>
            </a:xfrm>
          </p:grpSpPr>
          <p:sp>
            <p:nvSpPr>
              <p:cNvPr id="103452" name="Line 28"/>
              <p:cNvSpPr>
                <a:spLocks noChangeShapeType="1"/>
              </p:cNvSpPr>
              <p:nvPr/>
            </p:nvSpPr>
            <p:spPr bwMode="auto">
              <a:xfrm flipH="1">
                <a:off x="577" y="3383"/>
                <a:ext cx="125" cy="1"/>
              </a:xfrm>
              <a:prstGeom prst="line">
                <a:avLst/>
              </a:prstGeom>
              <a:noFill/>
              <a:ln w="31750">
                <a:solidFill>
                  <a:srgbClr val="FF0000"/>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53" name="Line 29"/>
              <p:cNvSpPr>
                <a:spLocks noChangeShapeType="1"/>
              </p:cNvSpPr>
              <p:nvPr/>
            </p:nvSpPr>
            <p:spPr bwMode="auto">
              <a:xfrm>
                <a:off x="579" y="3374"/>
                <a:ext cx="0" cy="439"/>
              </a:xfrm>
              <a:prstGeom prst="line">
                <a:avLst/>
              </a:prstGeom>
              <a:noFill/>
              <a:ln w="31750">
                <a:solidFill>
                  <a:srgbClr val="FF0000"/>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54" name="Line 30"/>
              <p:cNvSpPr>
                <a:spLocks noChangeShapeType="1"/>
              </p:cNvSpPr>
              <p:nvPr/>
            </p:nvSpPr>
            <p:spPr bwMode="auto">
              <a:xfrm>
                <a:off x="577" y="3803"/>
                <a:ext cx="164" cy="2"/>
              </a:xfrm>
              <a:prstGeom prst="line">
                <a:avLst/>
              </a:prstGeom>
              <a:noFill/>
              <a:ln w="31750">
                <a:solidFill>
                  <a:srgbClr val="FF00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4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4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42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342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4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a:t>Where does the money go?</a:t>
            </a:r>
          </a:p>
        </p:txBody>
      </p:sp>
      <p:sp>
        <p:nvSpPr>
          <p:cNvPr id="104451" name="Rectangle 3"/>
          <p:cNvSpPr>
            <a:spLocks noGrp="1" noChangeArrowheads="1"/>
          </p:cNvSpPr>
          <p:nvPr>
            <p:ph type="body" idx="1"/>
          </p:nvPr>
        </p:nvSpPr>
        <p:spPr>
          <a:xfrm>
            <a:off x="457200" y="1600200"/>
            <a:ext cx="5894388" cy="4525963"/>
          </a:xfrm>
        </p:spPr>
        <p:txBody>
          <a:bodyPr/>
          <a:lstStyle/>
          <a:p>
            <a:r>
              <a:rPr lang="en-US"/>
              <a:t>NRDA claims go toward restoration</a:t>
            </a:r>
          </a:p>
          <a:p>
            <a:endParaRPr lang="en-US" sz="1000"/>
          </a:p>
          <a:p>
            <a:r>
              <a:rPr lang="en-US"/>
              <a:t>Small spill claims usually pooled with other settlements/matching funds to make viable projects</a:t>
            </a:r>
          </a:p>
        </p:txBody>
      </p:sp>
      <p:grpSp>
        <p:nvGrpSpPr>
          <p:cNvPr id="104452" name="Group 4"/>
          <p:cNvGrpSpPr>
            <a:grpSpLocks/>
          </p:cNvGrpSpPr>
          <p:nvPr/>
        </p:nvGrpSpPr>
        <p:grpSpPr bwMode="auto">
          <a:xfrm>
            <a:off x="6596063" y="1968500"/>
            <a:ext cx="2398712" cy="3741738"/>
            <a:chOff x="3923" y="1199"/>
            <a:chExt cx="1511" cy="2357"/>
          </a:xfrm>
        </p:grpSpPr>
        <p:sp>
          <p:nvSpPr>
            <p:cNvPr id="104453" name="Text Box 5"/>
            <p:cNvSpPr txBox="1">
              <a:spLocks noChangeArrowheads="1"/>
            </p:cNvSpPr>
            <p:nvPr/>
          </p:nvSpPr>
          <p:spPr bwMode="auto">
            <a:xfrm>
              <a:off x="4080" y="1199"/>
              <a:ext cx="509" cy="236"/>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t>SPILL</a:t>
              </a:r>
            </a:p>
          </p:txBody>
        </p:sp>
        <p:sp>
          <p:nvSpPr>
            <p:cNvPr id="104454" name="Text Box 6"/>
            <p:cNvSpPr txBox="1">
              <a:spLocks noChangeArrowheads="1"/>
            </p:cNvSpPr>
            <p:nvPr/>
          </p:nvSpPr>
          <p:spPr bwMode="auto">
            <a:xfrm>
              <a:off x="4081" y="1574"/>
              <a:ext cx="1353" cy="228"/>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DATA COLLECTION</a:t>
              </a:r>
            </a:p>
          </p:txBody>
        </p:sp>
        <p:sp>
          <p:nvSpPr>
            <p:cNvPr id="104455" name="Text Box 7"/>
            <p:cNvSpPr txBox="1">
              <a:spLocks noChangeArrowheads="1"/>
            </p:cNvSpPr>
            <p:nvPr/>
          </p:nvSpPr>
          <p:spPr bwMode="auto">
            <a:xfrm>
              <a:off x="4078" y="1865"/>
              <a:ext cx="1226" cy="38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INJURY</a:t>
              </a:r>
            </a:p>
            <a:p>
              <a:r>
                <a:rPr lang="en-US" b="1"/>
                <a:t>QUANTIFICATION</a:t>
              </a:r>
            </a:p>
          </p:txBody>
        </p:sp>
        <p:sp>
          <p:nvSpPr>
            <p:cNvPr id="104456" name="Text Box 8"/>
            <p:cNvSpPr txBox="1">
              <a:spLocks noChangeArrowheads="1"/>
            </p:cNvSpPr>
            <p:nvPr/>
          </p:nvSpPr>
          <p:spPr bwMode="auto">
            <a:xfrm>
              <a:off x="4085" y="2334"/>
              <a:ext cx="1284" cy="506"/>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500" b="1"/>
                <a:t>RESTORATION</a:t>
              </a:r>
            </a:p>
            <a:p>
              <a:r>
                <a:rPr lang="en-US" sz="1500" b="1"/>
                <a:t>SCALING/DAMAGE</a:t>
              </a:r>
            </a:p>
            <a:p>
              <a:r>
                <a:rPr lang="en-US" sz="1500" b="1"/>
                <a:t>QUANTIFICATION</a:t>
              </a:r>
            </a:p>
          </p:txBody>
        </p:sp>
        <p:grpSp>
          <p:nvGrpSpPr>
            <p:cNvPr id="104457" name="Group 9"/>
            <p:cNvGrpSpPr>
              <a:grpSpLocks/>
            </p:cNvGrpSpPr>
            <p:nvPr/>
          </p:nvGrpSpPr>
          <p:grpSpPr bwMode="auto">
            <a:xfrm>
              <a:off x="3941" y="1315"/>
              <a:ext cx="107" cy="271"/>
              <a:chOff x="598" y="1013"/>
              <a:chExt cx="164" cy="412"/>
            </a:xfrm>
          </p:grpSpPr>
          <p:sp>
            <p:nvSpPr>
              <p:cNvPr id="104458" name="Line 10"/>
              <p:cNvSpPr>
                <a:spLocks noChangeShapeType="1"/>
              </p:cNvSpPr>
              <p:nvPr/>
            </p:nvSpPr>
            <p:spPr bwMode="auto">
              <a:xfrm flipH="1">
                <a:off x="598" y="1021"/>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59" name="Line 11"/>
              <p:cNvSpPr>
                <a:spLocks noChangeShapeType="1"/>
              </p:cNvSpPr>
              <p:nvPr/>
            </p:nvSpPr>
            <p:spPr bwMode="auto">
              <a:xfrm>
                <a:off x="600" y="1013"/>
                <a:ext cx="0" cy="412"/>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0" name="Line 12"/>
              <p:cNvSpPr>
                <a:spLocks noChangeShapeType="1"/>
              </p:cNvSpPr>
              <p:nvPr/>
            </p:nvSpPr>
            <p:spPr bwMode="auto">
              <a:xfrm>
                <a:off x="598" y="1413"/>
                <a:ext cx="164" cy="2"/>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4461" name="Text Box 13"/>
            <p:cNvSpPr txBox="1">
              <a:spLocks noChangeArrowheads="1"/>
            </p:cNvSpPr>
            <p:nvPr/>
          </p:nvSpPr>
          <p:spPr bwMode="auto">
            <a:xfrm>
              <a:off x="4094" y="2966"/>
              <a:ext cx="983" cy="228"/>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SETTLEMENT</a:t>
              </a:r>
            </a:p>
          </p:txBody>
        </p:sp>
        <p:sp>
          <p:nvSpPr>
            <p:cNvPr id="104462" name="Text Box 14"/>
            <p:cNvSpPr txBox="1">
              <a:spLocks noChangeArrowheads="1"/>
            </p:cNvSpPr>
            <p:nvPr/>
          </p:nvSpPr>
          <p:spPr bwMode="auto">
            <a:xfrm>
              <a:off x="4093" y="3320"/>
              <a:ext cx="1070" cy="236"/>
            </a:xfrm>
            <a:prstGeom prst="rect">
              <a:avLst/>
            </a:prstGeom>
            <a:solidFill>
              <a:srgbClr val="FFFF99"/>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RESTORATION</a:t>
              </a:r>
            </a:p>
          </p:txBody>
        </p:sp>
        <p:grpSp>
          <p:nvGrpSpPr>
            <p:cNvPr id="104463" name="Group 15"/>
            <p:cNvGrpSpPr>
              <a:grpSpLocks/>
            </p:cNvGrpSpPr>
            <p:nvPr/>
          </p:nvGrpSpPr>
          <p:grpSpPr bwMode="auto">
            <a:xfrm>
              <a:off x="3933" y="1637"/>
              <a:ext cx="107" cy="333"/>
              <a:chOff x="592" y="1454"/>
              <a:chExt cx="164" cy="448"/>
            </a:xfrm>
          </p:grpSpPr>
          <p:sp>
            <p:nvSpPr>
              <p:cNvPr id="104464" name="Line 16"/>
              <p:cNvSpPr>
                <a:spLocks noChangeShapeType="1"/>
              </p:cNvSpPr>
              <p:nvPr/>
            </p:nvSpPr>
            <p:spPr bwMode="auto">
              <a:xfrm flipH="1">
                <a:off x="592" y="1463"/>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5" name="Line 17"/>
              <p:cNvSpPr>
                <a:spLocks noChangeShapeType="1"/>
              </p:cNvSpPr>
              <p:nvPr/>
            </p:nvSpPr>
            <p:spPr bwMode="auto">
              <a:xfrm>
                <a:off x="594" y="1454"/>
                <a:ext cx="0" cy="448"/>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6" name="Line 18"/>
              <p:cNvSpPr>
                <a:spLocks noChangeShapeType="1"/>
              </p:cNvSpPr>
              <p:nvPr/>
            </p:nvSpPr>
            <p:spPr bwMode="auto">
              <a:xfrm>
                <a:off x="592" y="1892"/>
                <a:ext cx="164" cy="2"/>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4467" name="Group 19"/>
            <p:cNvGrpSpPr>
              <a:grpSpLocks/>
            </p:cNvGrpSpPr>
            <p:nvPr/>
          </p:nvGrpSpPr>
          <p:grpSpPr bwMode="auto">
            <a:xfrm>
              <a:off x="3931" y="2012"/>
              <a:ext cx="107" cy="528"/>
              <a:chOff x="589" y="1958"/>
              <a:chExt cx="164" cy="709"/>
            </a:xfrm>
          </p:grpSpPr>
          <p:sp>
            <p:nvSpPr>
              <p:cNvPr id="104468" name="Line 20"/>
              <p:cNvSpPr>
                <a:spLocks noChangeShapeType="1"/>
              </p:cNvSpPr>
              <p:nvPr/>
            </p:nvSpPr>
            <p:spPr bwMode="auto">
              <a:xfrm flipH="1">
                <a:off x="589" y="1966"/>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9" name="Line 21"/>
              <p:cNvSpPr>
                <a:spLocks noChangeShapeType="1"/>
              </p:cNvSpPr>
              <p:nvPr/>
            </p:nvSpPr>
            <p:spPr bwMode="auto">
              <a:xfrm>
                <a:off x="591" y="1958"/>
                <a:ext cx="0" cy="709"/>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0" name="Line 22"/>
              <p:cNvSpPr>
                <a:spLocks noChangeShapeType="1"/>
              </p:cNvSpPr>
              <p:nvPr/>
            </p:nvSpPr>
            <p:spPr bwMode="auto">
              <a:xfrm>
                <a:off x="589" y="2655"/>
                <a:ext cx="164" cy="4"/>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4471" name="Group 23"/>
            <p:cNvGrpSpPr>
              <a:grpSpLocks/>
            </p:cNvGrpSpPr>
            <p:nvPr/>
          </p:nvGrpSpPr>
          <p:grpSpPr bwMode="auto">
            <a:xfrm>
              <a:off x="3929" y="2573"/>
              <a:ext cx="107" cy="458"/>
              <a:chOff x="586" y="2711"/>
              <a:chExt cx="164" cy="616"/>
            </a:xfrm>
          </p:grpSpPr>
          <p:sp>
            <p:nvSpPr>
              <p:cNvPr id="104472" name="Line 24"/>
              <p:cNvSpPr>
                <a:spLocks noChangeShapeType="1"/>
              </p:cNvSpPr>
              <p:nvPr/>
            </p:nvSpPr>
            <p:spPr bwMode="auto">
              <a:xfrm flipH="1">
                <a:off x="586" y="2720"/>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3" name="Line 25"/>
              <p:cNvSpPr>
                <a:spLocks noChangeShapeType="1"/>
              </p:cNvSpPr>
              <p:nvPr/>
            </p:nvSpPr>
            <p:spPr bwMode="auto">
              <a:xfrm>
                <a:off x="588" y="2711"/>
                <a:ext cx="0" cy="616"/>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4" name="Line 26"/>
              <p:cNvSpPr>
                <a:spLocks noChangeShapeType="1"/>
              </p:cNvSpPr>
              <p:nvPr/>
            </p:nvSpPr>
            <p:spPr bwMode="auto">
              <a:xfrm>
                <a:off x="586" y="3318"/>
                <a:ext cx="164" cy="3"/>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4475" name="Group 27"/>
            <p:cNvGrpSpPr>
              <a:grpSpLocks/>
            </p:cNvGrpSpPr>
            <p:nvPr/>
          </p:nvGrpSpPr>
          <p:grpSpPr bwMode="auto">
            <a:xfrm>
              <a:off x="3923" y="3066"/>
              <a:ext cx="108" cy="327"/>
              <a:chOff x="577" y="3374"/>
              <a:chExt cx="164" cy="439"/>
            </a:xfrm>
          </p:grpSpPr>
          <p:sp>
            <p:nvSpPr>
              <p:cNvPr id="104476" name="Line 28"/>
              <p:cNvSpPr>
                <a:spLocks noChangeShapeType="1"/>
              </p:cNvSpPr>
              <p:nvPr/>
            </p:nvSpPr>
            <p:spPr bwMode="auto">
              <a:xfrm flipH="1">
                <a:off x="577" y="3383"/>
                <a:ext cx="125" cy="1"/>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7" name="Line 29"/>
              <p:cNvSpPr>
                <a:spLocks noChangeShapeType="1"/>
              </p:cNvSpPr>
              <p:nvPr/>
            </p:nvSpPr>
            <p:spPr bwMode="auto">
              <a:xfrm>
                <a:off x="579" y="3374"/>
                <a:ext cx="0" cy="439"/>
              </a:xfrm>
              <a:prstGeom prst="line">
                <a:avLst/>
              </a:prstGeom>
              <a:noFill/>
              <a:ln w="31750">
                <a:solidFill>
                  <a:schemeClr val="tx1"/>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8" name="Line 30"/>
              <p:cNvSpPr>
                <a:spLocks noChangeShapeType="1"/>
              </p:cNvSpPr>
              <p:nvPr/>
            </p:nvSpPr>
            <p:spPr bwMode="auto">
              <a:xfrm>
                <a:off x="577" y="3803"/>
                <a:ext cx="164" cy="2"/>
              </a:xfrm>
              <a:prstGeom prst="line">
                <a:avLst/>
              </a:prstGeom>
              <a:noFill/>
              <a:ln w="317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04479" name="Oval 31"/>
          <p:cNvSpPr>
            <a:spLocks noChangeArrowheads="1"/>
          </p:cNvSpPr>
          <p:nvPr/>
        </p:nvSpPr>
        <p:spPr bwMode="auto">
          <a:xfrm>
            <a:off x="576263" y="1993900"/>
            <a:ext cx="2489200" cy="936625"/>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04479"/>
                                        </p:tgtEl>
                                        <p:attrNameLst>
                                          <p:attrName>style.visibility</p:attrName>
                                        </p:attrNameLst>
                                      </p:cBhvr>
                                      <p:to>
                                        <p:strVal val="visible"/>
                                      </p:to>
                                    </p:set>
                                    <p:animEffect transition="in" filter="wipe(left)">
                                      <p:cBhvr>
                                        <p:cTn id="11" dur="500"/>
                                        <p:tgtEl>
                                          <p:spTgt spid="104479"/>
                                        </p:tgtEl>
                                      </p:cBhvr>
                                    </p:animEffect>
                                  </p:childTnLst>
                                </p:cTn>
                              </p:par>
                              <p:par>
                                <p:cTn id="12" presetID="35" presetClass="emph" presetSubtype="0" repeatCount="indefinite" fill="hold" grpId="1" nodeType="withEffect">
                                  <p:stCondLst>
                                    <p:cond delay="0"/>
                                  </p:stCondLst>
                                  <p:endCondLst>
                                    <p:cond evt="onNext" delay="0">
                                      <p:tgtEl>
                                        <p:sldTgt/>
                                      </p:tgtEl>
                                    </p:cond>
                                  </p:endCondLst>
                                  <p:childTnLst>
                                    <p:anim calcmode="discrete" valueType="str">
                                      <p:cBhvr>
                                        <p:cTn id="13" dur="1000" fill="hold"/>
                                        <p:tgtEl>
                                          <p:spTgt spid="104479"/>
                                        </p:tgtEl>
                                        <p:attrNameLst>
                                          <p:attrName>style.visibility</p:attrName>
                                        </p:attrNameLst>
                                      </p:cBhvr>
                                      <p:tavLst>
                                        <p:tav tm="0">
                                          <p:val>
                                            <p:strVal val="hidden"/>
                                          </p:val>
                                        </p:tav>
                                        <p:tav tm="50000">
                                          <p:val>
                                            <p:strVal val="visible"/>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44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uiExpand="1" build="p"/>
      <p:bldP spid="104479" grpId="0" animBg="1"/>
      <p:bldP spid="10447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3" name="Rectangle 7"/>
          <p:cNvSpPr>
            <a:spLocks noChangeArrowheads="1"/>
          </p:cNvSpPr>
          <p:nvPr/>
        </p:nvSpPr>
        <p:spPr bwMode="auto">
          <a:xfrm>
            <a:off x="838200" y="1365250"/>
            <a:ext cx="7237413" cy="49577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152578" name="Rectangle 2"/>
          <p:cNvSpPr>
            <a:spLocks noGrp="1" noChangeArrowheads="1"/>
          </p:cNvSpPr>
          <p:nvPr>
            <p:ph type="title"/>
          </p:nvPr>
        </p:nvSpPr>
        <p:spPr/>
        <p:txBody>
          <a:bodyPr/>
          <a:lstStyle/>
          <a:p>
            <a:r>
              <a:rPr lang="en-US"/>
              <a:t>Example: Gilsizer Slough</a:t>
            </a:r>
          </a:p>
        </p:txBody>
      </p:sp>
      <p:pic>
        <p:nvPicPr>
          <p:cNvPr id="152581" name="Picture 5" descr="j032102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667000" y="1947863"/>
            <a:ext cx="1171575" cy="1171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2584" name="Line 8"/>
          <p:cNvSpPr>
            <a:spLocks noChangeShapeType="1"/>
          </p:cNvSpPr>
          <p:nvPr/>
        </p:nvSpPr>
        <p:spPr bwMode="auto">
          <a:xfrm flipH="1">
            <a:off x="3482975" y="3038475"/>
            <a:ext cx="165100" cy="2571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87" name="Text Box 11"/>
          <p:cNvSpPr txBox="1">
            <a:spLocks noChangeArrowheads="1"/>
          </p:cNvSpPr>
          <p:nvPr/>
        </p:nvSpPr>
        <p:spPr bwMode="auto">
          <a:xfrm rot="1608928">
            <a:off x="4408488" y="4849813"/>
            <a:ext cx="3548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Shallow, Narrow, Mud-bottom Slough</a:t>
            </a:r>
          </a:p>
        </p:txBody>
      </p:sp>
      <p:sp>
        <p:nvSpPr>
          <p:cNvPr id="152590" name="Text Box 14"/>
          <p:cNvSpPr txBox="1">
            <a:spLocks noChangeArrowheads="1"/>
          </p:cNvSpPr>
          <p:nvPr/>
        </p:nvSpPr>
        <p:spPr bwMode="auto">
          <a:xfrm>
            <a:off x="5092700" y="1462088"/>
            <a:ext cx="2940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a:t>(Sutter County, Central Valley)</a:t>
            </a:r>
          </a:p>
        </p:txBody>
      </p:sp>
      <p:pic>
        <p:nvPicPr>
          <p:cNvPr id="152591" name="Picture 15" descr="j008395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rot="1700003">
            <a:off x="3387725" y="3357563"/>
            <a:ext cx="609600" cy="60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2580" name="Line 4"/>
          <p:cNvSpPr>
            <a:spLocks noChangeShapeType="1"/>
          </p:cNvSpPr>
          <p:nvPr/>
        </p:nvSpPr>
        <p:spPr bwMode="auto">
          <a:xfrm>
            <a:off x="1300163" y="2203450"/>
            <a:ext cx="6510337" cy="3381375"/>
          </a:xfrm>
          <a:prstGeom prst="line">
            <a:avLst/>
          </a:prstGeom>
          <a:noFill/>
          <a:ln w="63500">
            <a:solidFill>
              <a:srgbClr val="0000FF"/>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3" name="Text Box 17"/>
          <p:cNvSpPr txBox="1">
            <a:spLocks noChangeArrowheads="1"/>
          </p:cNvSpPr>
          <p:nvPr/>
        </p:nvSpPr>
        <p:spPr bwMode="auto">
          <a:xfrm>
            <a:off x="4137025" y="2476500"/>
            <a:ext cx="277495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1500 gallons gasoline spilled</a:t>
            </a:r>
          </a:p>
        </p:txBody>
      </p:sp>
      <p:sp>
        <p:nvSpPr>
          <p:cNvPr id="152594" name="Text Box 18"/>
          <p:cNvSpPr txBox="1">
            <a:spLocks noChangeArrowheads="1"/>
          </p:cNvSpPr>
          <p:nvPr/>
        </p:nvSpPr>
        <p:spPr bwMode="auto">
          <a:xfrm>
            <a:off x="1006475" y="3789363"/>
            <a:ext cx="255111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Investigation Finds Dead </a:t>
            </a:r>
          </a:p>
          <a:p>
            <a:r>
              <a:rPr lang="en-US"/>
              <a:t>Fish near Storm Drain (bleeding from gills)</a:t>
            </a:r>
          </a:p>
        </p:txBody>
      </p:sp>
      <p:sp>
        <p:nvSpPr>
          <p:cNvPr id="152595" name="Text Box 19"/>
          <p:cNvSpPr txBox="1">
            <a:spLocks noChangeArrowheads="1"/>
          </p:cNvSpPr>
          <p:nvPr/>
        </p:nvSpPr>
        <p:spPr bwMode="auto">
          <a:xfrm>
            <a:off x="1185863" y="2860675"/>
            <a:ext cx="6683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Road</a:t>
            </a:r>
          </a:p>
        </p:txBody>
      </p:sp>
      <p:sp>
        <p:nvSpPr>
          <p:cNvPr id="152589" name="Line 13"/>
          <p:cNvSpPr>
            <a:spLocks noChangeShapeType="1"/>
          </p:cNvSpPr>
          <p:nvPr/>
        </p:nvSpPr>
        <p:spPr bwMode="auto">
          <a:xfrm>
            <a:off x="1176338" y="2832100"/>
            <a:ext cx="645636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88" name="AutoShape 12"/>
          <p:cNvSpPr>
            <a:spLocks noChangeArrowheads="1"/>
          </p:cNvSpPr>
          <p:nvPr/>
        </p:nvSpPr>
        <p:spPr bwMode="auto">
          <a:xfrm>
            <a:off x="3459163" y="2579688"/>
            <a:ext cx="673100" cy="541337"/>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607" name="Line 31"/>
          <p:cNvSpPr>
            <a:spLocks noChangeShapeType="1"/>
          </p:cNvSpPr>
          <p:nvPr/>
        </p:nvSpPr>
        <p:spPr bwMode="auto">
          <a:xfrm flipV="1">
            <a:off x="3403600" y="3735388"/>
            <a:ext cx="122238" cy="187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52608" name="Picture 32" descr="j00839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59967">
            <a:off x="5183188" y="3940175"/>
            <a:ext cx="458787" cy="458788"/>
          </a:xfrm>
          <a:prstGeom prst="rect">
            <a:avLst/>
          </a:prstGeom>
          <a:noFill/>
          <a:extLst>
            <a:ext uri="{909E8E84-426E-40DD-AFC4-6F175D3DCCD1}">
              <a14:hiddenFill xmlns:a14="http://schemas.microsoft.com/office/drawing/2010/main">
                <a:solidFill>
                  <a:srgbClr val="FFFFFF"/>
                </a:solidFill>
              </a14:hiddenFill>
            </a:ext>
          </a:extLst>
        </p:spPr>
      </p:pic>
      <p:sp>
        <p:nvSpPr>
          <p:cNvPr id="152609" name="AutoShape 33"/>
          <p:cNvSpPr>
            <a:spLocks/>
          </p:cNvSpPr>
          <p:nvPr/>
        </p:nvSpPr>
        <p:spPr bwMode="auto">
          <a:xfrm>
            <a:off x="6742113" y="2903538"/>
            <a:ext cx="2149475" cy="1238250"/>
          </a:xfrm>
          <a:prstGeom prst="borderCallout1">
            <a:avLst>
              <a:gd name="adj1" fmla="val 9231"/>
              <a:gd name="adj2" fmla="val -3546"/>
              <a:gd name="adj3" fmla="val 107181"/>
              <a:gd name="adj4" fmla="val -46088"/>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sp>
        <p:nvSpPr>
          <p:cNvPr id="152610" name="AutoShape 34"/>
          <p:cNvSpPr>
            <a:spLocks/>
          </p:cNvSpPr>
          <p:nvPr/>
        </p:nvSpPr>
        <p:spPr bwMode="auto">
          <a:xfrm>
            <a:off x="384175" y="4973638"/>
            <a:ext cx="2868613" cy="1406525"/>
          </a:xfrm>
          <a:prstGeom prst="borderCallout1">
            <a:avLst>
              <a:gd name="adj1" fmla="val 8125"/>
              <a:gd name="adj2" fmla="val 102657"/>
              <a:gd name="adj3" fmla="val -70995"/>
              <a:gd name="adj4" fmla="val 128333"/>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sp>
        <p:nvSpPr>
          <p:cNvPr id="152611" name="Text Box 35"/>
          <p:cNvSpPr txBox="1">
            <a:spLocks noChangeArrowheads="1"/>
          </p:cNvSpPr>
          <p:nvPr/>
        </p:nvSpPr>
        <p:spPr bwMode="auto">
          <a:xfrm>
            <a:off x="347663" y="4978400"/>
            <a:ext cx="3074987"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STEP 2: Biologist wrote </a:t>
            </a:r>
          </a:p>
          <a:p>
            <a:r>
              <a:rPr lang="en-US"/>
              <a:t>Supplemental Report/Memo </a:t>
            </a:r>
          </a:p>
          <a:p>
            <a:r>
              <a:rPr lang="en-US"/>
              <a:t>assessing toxicity of gasoline </a:t>
            </a:r>
          </a:p>
          <a:p>
            <a:r>
              <a:rPr lang="en-US"/>
              <a:t>to fish at measured levels</a:t>
            </a:r>
          </a:p>
          <a:p>
            <a:r>
              <a:rPr lang="en-US"/>
              <a:t>(estimating “Degree of Injury”)</a:t>
            </a:r>
          </a:p>
        </p:txBody>
      </p:sp>
      <p:sp>
        <p:nvSpPr>
          <p:cNvPr id="152612" name="AutoShape 36"/>
          <p:cNvSpPr>
            <a:spLocks/>
          </p:cNvSpPr>
          <p:nvPr/>
        </p:nvSpPr>
        <p:spPr bwMode="auto">
          <a:xfrm>
            <a:off x="5789613" y="5424488"/>
            <a:ext cx="2798762" cy="1238250"/>
          </a:xfrm>
          <a:prstGeom prst="borderCallout1">
            <a:avLst>
              <a:gd name="adj1" fmla="val 9231"/>
              <a:gd name="adj2" fmla="val -2722"/>
              <a:gd name="adj3" fmla="val -87819"/>
              <a:gd name="adj4" fmla="val -1440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sp>
        <p:nvSpPr>
          <p:cNvPr id="152613" name="Text Box 37"/>
          <p:cNvSpPr txBox="1">
            <a:spLocks noChangeArrowheads="1"/>
          </p:cNvSpPr>
          <p:nvPr/>
        </p:nvSpPr>
        <p:spPr bwMode="auto">
          <a:xfrm>
            <a:off x="5986463" y="5507038"/>
            <a:ext cx="2316162"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STEP 3: Biologist used </a:t>
            </a:r>
          </a:p>
          <a:p>
            <a:r>
              <a:rPr lang="en-US"/>
              <a:t>“best professional” </a:t>
            </a:r>
          </a:p>
          <a:p>
            <a:r>
              <a:rPr lang="en-US"/>
              <a:t>Judgment to estimate </a:t>
            </a:r>
          </a:p>
          <a:p>
            <a:r>
              <a:rPr lang="en-US"/>
              <a:t>recovery time</a:t>
            </a:r>
          </a:p>
        </p:txBody>
      </p:sp>
      <p:sp>
        <p:nvSpPr>
          <p:cNvPr id="152614" name="Text Box 38"/>
          <p:cNvSpPr txBox="1">
            <a:spLocks noChangeArrowheads="1"/>
          </p:cNvSpPr>
          <p:nvPr/>
        </p:nvSpPr>
        <p:spPr bwMode="auto">
          <a:xfrm>
            <a:off x="6737350" y="3005138"/>
            <a:ext cx="2173288"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STEP 1: Biologist </a:t>
            </a:r>
          </a:p>
          <a:p>
            <a:r>
              <a:rPr lang="en-US"/>
              <a:t>walked the Slough,</a:t>
            </a:r>
          </a:p>
          <a:p>
            <a:r>
              <a:rPr lang="en-US"/>
              <a:t>finding sheen and</a:t>
            </a:r>
          </a:p>
          <a:p>
            <a:r>
              <a:rPr lang="en-US"/>
              <a:t>dead fish for 5.7 miles</a:t>
            </a:r>
          </a:p>
        </p:txBody>
      </p:sp>
      <p:sp>
        <p:nvSpPr>
          <p:cNvPr id="152615" name="Rectangle 39"/>
          <p:cNvSpPr>
            <a:spLocks noChangeArrowheads="1"/>
          </p:cNvSpPr>
          <p:nvPr/>
        </p:nvSpPr>
        <p:spPr bwMode="auto">
          <a:xfrm rot="1602697">
            <a:off x="3271838" y="4210050"/>
            <a:ext cx="3998912" cy="131763"/>
          </a:xfrm>
          <a:prstGeom prst="rect">
            <a:avLst/>
          </a:prstGeom>
          <a:gradFill rotWithShape="1">
            <a:gsLst>
              <a:gs pos="0">
                <a:srgbClr val="FF3300">
                  <a:gamma/>
                  <a:shade val="46275"/>
                  <a:invGamma/>
                </a:srgbClr>
              </a:gs>
              <a:gs pos="100000">
                <a:srgbClr val="FF3300"/>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5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25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25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2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25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258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5258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25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258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259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259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259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2607"/>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5260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260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26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26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261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2610"/>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261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2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3" grpId="0" animBg="1"/>
      <p:bldP spid="152584" grpId="0" animBg="1"/>
      <p:bldP spid="152587" grpId="0"/>
      <p:bldP spid="152590" grpId="0"/>
      <p:bldP spid="152580" grpId="0" animBg="1"/>
      <p:bldP spid="152593" grpId="0" animBg="1"/>
      <p:bldP spid="152594" grpId="0"/>
      <p:bldP spid="152595" grpId="0"/>
      <p:bldP spid="152589" grpId="0" animBg="1"/>
      <p:bldP spid="152588" grpId="0" animBg="1"/>
      <p:bldP spid="152607" grpId="0" animBg="1"/>
      <p:bldP spid="152609" grpId="0" animBg="1"/>
      <p:bldP spid="152610" grpId="0" animBg="1"/>
      <p:bldP spid="152611" grpId="0"/>
      <p:bldP spid="152612" grpId="0" animBg="1"/>
      <p:bldP spid="152613" grpId="0"/>
      <p:bldP spid="152614" grpId="0"/>
      <p:bldP spid="1526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a:t>Example: Gilsizer Slough</a:t>
            </a:r>
          </a:p>
        </p:txBody>
      </p:sp>
      <p:sp>
        <p:nvSpPr>
          <p:cNvPr id="162819" name="Rectangle 3"/>
          <p:cNvSpPr>
            <a:spLocks noGrp="1" noChangeArrowheads="1"/>
          </p:cNvSpPr>
          <p:nvPr>
            <p:ph type="body" idx="1"/>
          </p:nvPr>
        </p:nvSpPr>
        <p:spPr>
          <a:xfrm>
            <a:off x="457200" y="1600200"/>
            <a:ext cx="7897813" cy="4525963"/>
          </a:xfrm>
        </p:spPr>
        <p:txBody>
          <a:bodyPr/>
          <a:lstStyle/>
          <a:p>
            <a:pPr>
              <a:lnSpc>
                <a:spcPct val="90000"/>
              </a:lnSpc>
            </a:pPr>
            <a:r>
              <a:rPr lang="en-US" sz="2800"/>
              <a:t>What was injured? </a:t>
            </a:r>
          </a:p>
          <a:p>
            <a:pPr lvl="1">
              <a:lnSpc>
                <a:spcPct val="90000"/>
              </a:lnSpc>
            </a:pPr>
            <a:r>
              <a:rPr lang="en-US" sz="2400"/>
              <a:t>Aquatic Resources (Shallow, Mudbottom Slough)</a:t>
            </a:r>
          </a:p>
          <a:p>
            <a:pPr>
              <a:lnSpc>
                <a:spcPct val="90000"/>
              </a:lnSpc>
            </a:pPr>
            <a:r>
              <a:rPr lang="en-US" sz="2800"/>
              <a:t>How much?</a:t>
            </a:r>
          </a:p>
          <a:p>
            <a:pPr lvl="1">
              <a:lnSpc>
                <a:spcPct val="90000"/>
              </a:lnSpc>
            </a:pPr>
            <a:r>
              <a:rPr lang="en-US" sz="2400"/>
              <a:t>5.7 Miles (Sheen observations in relatively confined stretch)</a:t>
            </a:r>
          </a:p>
          <a:p>
            <a:pPr>
              <a:lnSpc>
                <a:spcPct val="90000"/>
              </a:lnSpc>
            </a:pPr>
            <a:r>
              <a:rPr lang="en-US" sz="2800"/>
              <a:t>How badly?</a:t>
            </a:r>
          </a:p>
          <a:p>
            <a:pPr lvl="1">
              <a:lnSpc>
                <a:spcPct val="90000"/>
              </a:lnSpc>
            </a:pPr>
            <a:r>
              <a:rPr lang="en-US" sz="2400"/>
              <a:t>Near 100% (Biologist assessment of toxicity)</a:t>
            </a:r>
          </a:p>
          <a:p>
            <a:pPr>
              <a:lnSpc>
                <a:spcPct val="90000"/>
              </a:lnSpc>
            </a:pPr>
            <a:r>
              <a:rPr lang="en-US" sz="2800"/>
              <a:t>For how long? </a:t>
            </a:r>
          </a:p>
          <a:p>
            <a:pPr lvl="1">
              <a:lnSpc>
                <a:spcPct val="90000"/>
              </a:lnSpc>
            </a:pPr>
            <a:r>
              <a:rPr lang="en-US" sz="2400"/>
              <a:t>Approximately 3 years (Best professional judgment of responding biologist)</a:t>
            </a:r>
          </a:p>
          <a:p>
            <a:pPr>
              <a:lnSpc>
                <a:spcPct val="90000"/>
              </a:lnSpc>
            </a:pP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281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281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281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281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2819">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281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28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n-US"/>
              <a:t>Summary: “Small Spill” NRDA</a:t>
            </a:r>
          </a:p>
        </p:txBody>
      </p:sp>
      <p:sp>
        <p:nvSpPr>
          <p:cNvPr id="169987" name="Rectangle 3"/>
          <p:cNvSpPr>
            <a:spLocks noGrp="1" noChangeArrowheads="1"/>
          </p:cNvSpPr>
          <p:nvPr>
            <p:ph type="body" idx="1"/>
          </p:nvPr>
        </p:nvSpPr>
        <p:spPr/>
        <p:txBody>
          <a:bodyPr/>
          <a:lstStyle/>
          <a:p>
            <a:r>
              <a:rPr lang="en-US"/>
              <a:t>Smaller settlements (usually)</a:t>
            </a:r>
          </a:p>
          <a:p>
            <a:r>
              <a:rPr lang="en-US"/>
              <a:t>Limited data collection</a:t>
            </a:r>
          </a:p>
          <a:p>
            <a:r>
              <a:rPr lang="en-US"/>
              <a:t>Faster to settlement</a:t>
            </a:r>
          </a:p>
          <a:p>
            <a:r>
              <a:rPr lang="en-US"/>
              <a:t>Coordination challenges after response</a:t>
            </a:r>
          </a:p>
          <a:p>
            <a:endParaRPr lang="en-US"/>
          </a:p>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99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99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99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99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a:t>Summary</a:t>
            </a:r>
          </a:p>
        </p:txBody>
      </p:sp>
      <p:sp>
        <p:nvSpPr>
          <p:cNvPr id="123907" name="Rectangle 3"/>
          <p:cNvSpPr>
            <a:spLocks noGrp="1" noChangeArrowheads="1"/>
          </p:cNvSpPr>
          <p:nvPr>
            <p:ph type="body" idx="1"/>
          </p:nvPr>
        </p:nvSpPr>
        <p:spPr>
          <a:xfrm>
            <a:off x="457200" y="1600200"/>
            <a:ext cx="7897813" cy="4525963"/>
          </a:xfrm>
        </p:spPr>
        <p:txBody>
          <a:bodyPr/>
          <a:lstStyle/>
          <a:p>
            <a:r>
              <a:rPr lang="en-US"/>
              <a:t>NRDA Process</a:t>
            </a:r>
          </a:p>
          <a:p>
            <a:endParaRPr lang="en-US" sz="1800"/>
          </a:p>
          <a:p>
            <a:r>
              <a:rPr lang="en-US"/>
              <a:t>General Methodology</a:t>
            </a:r>
          </a:p>
          <a:p>
            <a:endParaRPr lang="en-US" sz="1800"/>
          </a:p>
          <a:p>
            <a:r>
              <a:rPr lang="en-US"/>
              <a:t>Process and Challenges in Large Spills</a:t>
            </a:r>
          </a:p>
          <a:p>
            <a:endParaRPr lang="en-US" sz="1800"/>
          </a:p>
          <a:p>
            <a:r>
              <a:rPr lang="en-US"/>
              <a:t>Process and Challenges in Small Spills</a:t>
            </a:r>
          </a:p>
          <a:p>
            <a:endParaRPr lang="en-US" sz="1800"/>
          </a:p>
          <a:p>
            <a:r>
              <a:rPr lang="en-US"/>
              <a:t>The Goal is Restoration!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90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390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3907">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390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90538" y="531813"/>
            <a:ext cx="8229600" cy="1143000"/>
          </a:xfrm>
        </p:spPr>
        <p:txBody>
          <a:bodyPr/>
          <a:lstStyle/>
          <a:p>
            <a:pPr algn="l"/>
            <a:r>
              <a:rPr lang="en-US" sz="4000" dirty="0" smtClean="0"/>
              <a:t>DEFINITION: </a:t>
            </a:r>
            <a:br>
              <a:rPr lang="en-US" sz="4000" dirty="0" smtClean="0"/>
            </a:br>
            <a:r>
              <a:rPr lang="en-US" sz="4000" dirty="0" smtClean="0"/>
              <a:t>Natural </a:t>
            </a:r>
            <a:r>
              <a:rPr lang="en-US" sz="4000" dirty="0"/>
              <a:t>Resource </a:t>
            </a:r>
            <a:r>
              <a:rPr lang="en-US" sz="4000" dirty="0" smtClean="0"/>
              <a:t>Damages (</a:t>
            </a:r>
            <a:r>
              <a:rPr lang="en-US" sz="4000" i="1" dirty="0" smtClean="0"/>
              <a:t>n.</a:t>
            </a:r>
            <a:r>
              <a:rPr lang="en-US" sz="4000" dirty="0" smtClean="0"/>
              <a:t>):</a:t>
            </a:r>
            <a:endParaRPr lang="en-US" sz="4000" dirty="0"/>
          </a:p>
        </p:txBody>
      </p:sp>
      <p:sp>
        <p:nvSpPr>
          <p:cNvPr id="118787" name="Rectangle 3"/>
          <p:cNvSpPr>
            <a:spLocks noGrp="1" noChangeArrowheads="1"/>
          </p:cNvSpPr>
          <p:nvPr>
            <p:ph type="body" idx="1"/>
          </p:nvPr>
        </p:nvSpPr>
        <p:spPr>
          <a:xfrm>
            <a:off x="490538" y="2085975"/>
            <a:ext cx="8229600" cy="4297363"/>
          </a:xfrm>
        </p:spPr>
        <p:txBody>
          <a:bodyPr/>
          <a:lstStyle/>
          <a:p>
            <a:pPr>
              <a:lnSpc>
                <a:spcPct val="90000"/>
              </a:lnSpc>
            </a:pPr>
            <a:r>
              <a:rPr lang="en-US" dirty="0"/>
              <a:t>Compensation for natural resource injuries</a:t>
            </a:r>
          </a:p>
          <a:p>
            <a:pPr>
              <a:lnSpc>
                <a:spcPct val="90000"/>
              </a:lnSpc>
            </a:pPr>
            <a:endParaRPr lang="en-US" dirty="0"/>
          </a:p>
          <a:p>
            <a:pPr>
              <a:lnSpc>
                <a:spcPct val="90000"/>
              </a:lnSpc>
            </a:pPr>
            <a:r>
              <a:rPr lang="en-US" dirty="0"/>
              <a:t>“Injuries” versus “Damages” </a:t>
            </a:r>
          </a:p>
          <a:p>
            <a:pPr>
              <a:lnSpc>
                <a:spcPct val="90000"/>
              </a:lnSpc>
            </a:pPr>
            <a:endParaRPr lang="en-US" dirty="0"/>
          </a:p>
          <a:p>
            <a:pPr>
              <a:lnSpc>
                <a:spcPct val="90000"/>
              </a:lnSpc>
            </a:pPr>
            <a:r>
              <a:rPr lang="en-US" dirty="0"/>
              <a:t>Damages based upon amount of </a:t>
            </a:r>
            <a:r>
              <a:rPr lang="en-US" b="1" i="1" dirty="0"/>
              <a:t>restoration</a:t>
            </a:r>
            <a:r>
              <a:rPr lang="en-US" b="1" i="1" dirty="0">
                <a:solidFill>
                  <a:srgbClr val="FF3300"/>
                </a:solidFill>
              </a:rPr>
              <a:t> </a:t>
            </a:r>
            <a:r>
              <a:rPr lang="en-US" dirty="0"/>
              <a:t>needed to “make the environment and public whole” (OPA 90 Rule, CERCLA)</a:t>
            </a:r>
          </a:p>
        </p:txBody>
      </p:sp>
      <p:sp>
        <p:nvSpPr>
          <p:cNvPr id="118794" name="Oval 10"/>
          <p:cNvSpPr>
            <a:spLocks noChangeArrowheads="1"/>
          </p:cNvSpPr>
          <p:nvPr/>
        </p:nvSpPr>
        <p:spPr bwMode="auto">
          <a:xfrm>
            <a:off x="695325" y="4483100"/>
            <a:ext cx="2489200" cy="936625"/>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878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878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8794"/>
                                        </p:tgtEl>
                                        <p:attrNameLst>
                                          <p:attrName>style.visibility</p:attrName>
                                        </p:attrNameLst>
                                      </p:cBhvr>
                                      <p:to>
                                        <p:strVal val="visible"/>
                                      </p:to>
                                    </p:set>
                                    <p:animEffect transition="in" filter="wipe(left)">
                                      <p:cBhvr>
                                        <p:cTn id="19" dur="500"/>
                                        <p:tgtEl>
                                          <p:spTgt spid="118794"/>
                                        </p:tgtEl>
                                      </p:cBhvr>
                                    </p:animEffect>
                                  </p:childTnLst>
                                </p:cTn>
                              </p:par>
                              <p:par>
                                <p:cTn id="20" presetID="35" presetClass="emph" presetSubtype="0" repeatCount="indefinite" fill="hold" grpId="1" nodeType="withEffect">
                                  <p:stCondLst>
                                    <p:cond delay="0"/>
                                  </p:stCondLst>
                                  <p:childTnLst>
                                    <p:anim calcmode="discrete" valueType="str">
                                      <p:cBhvr>
                                        <p:cTn id="21" dur="1000" fill="hold"/>
                                        <p:tgtEl>
                                          <p:spTgt spid="11879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p:bldP spid="118794" grpId="0" animBg="1"/>
      <p:bldP spid="118794"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t>Contacts</a:t>
            </a:r>
          </a:p>
        </p:txBody>
      </p:sp>
      <p:sp>
        <p:nvSpPr>
          <p:cNvPr id="61445" name="Rectangle 5"/>
          <p:cNvSpPr>
            <a:spLocks noGrp="1" noChangeArrowheads="1"/>
          </p:cNvSpPr>
          <p:nvPr>
            <p:ph type="body" idx="1"/>
          </p:nvPr>
        </p:nvSpPr>
        <p:spPr>
          <a:noFill/>
          <a:ln/>
        </p:spPr>
        <p:txBody>
          <a:bodyPr/>
          <a:lstStyle/>
          <a:p>
            <a:pPr>
              <a:lnSpc>
                <a:spcPct val="90000"/>
              </a:lnSpc>
            </a:pPr>
            <a:r>
              <a:rPr lang="en-US" sz="2800" dirty="0"/>
              <a:t>OSPR NRDA Supervisor (primary contact)</a:t>
            </a:r>
          </a:p>
          <a:p>
            <a:pPr lvl="1">
              <a:lnSpc>
                <a:spcPct val="90000"/>
              </a:lnSpc>
            </a:pPr>
            <a:r>
              <a:rPr lang="en-US" sz="2400" dirty="0"/>
              <a:t>Mike Anderson (916-324-9784 )</a:t>
            </a:r>
          </a:p>
          <a:p>
            <a:pPr>
              <a:lnSpc>
                <a:spcPct val="90000"/>
              </a:lnSpc>
            </a:pPr>
            <a:r>
              <a:rPr lang="en-US" sz="2800" dirty="0"/>
              <a:t>OSPR NRDA Toxicologist</a:t>
            </a:r>
          </a:p>
          <a:p>
            <a:pPr lvl="1">
              <a:lnSpc>
                <a:spcPct val="90000"/>
              </a:lnSpc>
            </a:pPr>
            <a:r>
              <a:rPr lang="en-US" sz="2400" dirty="0"/>
              <a:t>Beckye Stanton (916-327-0916 )</a:t>
            </a:r>
          </a:p>
          <a:p>
            <a:pPr>
              <a:lnSpc>
                <a:spcPct val="90000"/>
              </a:lnSpc>
            </a:pPr>
            <a:r>
              <a:rPr lang="en-US" sz="2800" dirty="0"/>
              <a:t>OSPR NRDA Economists</a:t>
            </a:r>
          </a:p>
          <a:p>
            <a:pPr lvl="1">
              <a:lnSpc>
                <a:spcPct val="90000"/>
              </a:lnSpc>
            </a:pPr>
            <a:r>
              <a:rPr lang="en-US" sz="2400" dirty="0"/>
              <a:t>Steve Hampton (916-323-4724) </a:t>
            </a:r>
          </a:p>
          <a:p>
            <a:pPr lvl="1">
              <a:lnSpc>
                <a:spcPct val="90000"/>
              </a:lnSpc>
            </a:pPr>
            <a:r>
              <a:rPr lang="en-US" sz="2400" dirty="0"/>
              <a:t>Matt </a:t>
            </a:r>
            <a:r>
              <a:rPr lang="en-US" sz="2400" dirty="0" err="1"/>
              <a:t>Zafonte</a:t>
            </a:r>
            <a:r>
              <a:rPr lang="en-US" sz="2400" dirty="0"/>
              <a:t> (916-323-0635)</a:t>
            </a:r>
            <a:r>
              <a:rPr lang="en-US" dirty="0"/>
              <a:t> </a:t>
            </a:r>
          </a:p>
          <a:p>
            <a:pPr>
              <a:lnSpc>
                <a:spcPct val="90000"/>
              </a:lnSpc>
            </a:pPr>
            <a:r>
              <a:rPr lang="en-US" sz="2800" dirty="0"/>
              <a:t>OSPR NRDA Attorneys</a:t>
            </a:r>
          </a:p>
          <a:p>
            <a:pPr lvl="1">
              <a:lnSpc>
                <a:spcPct val="90000"/>
              </a:lnSpc>
            </a:pPr>
            <a:r>
              <a:rPr lang="en-US" sz="2400" dirty="0"/>
              <a:t>Kathy </a:t>
            </a:r>
            <a:r>
              <a:rPr lang="en-US" sz="2400" dirty="0" err="1"/>
              <a:t>Verrue</a:t>
            </a:r>
            <a:r>
              <a:rPr lang="en-US" sz="2400" dirty="0"/>
              <a:t>-Slater (916-324-9813) </a:t>
            </a:r>
          </a:p>
          <a:p>
            <a:pPr lvl="1">
              <a:lnSpc>
                <a:spcPct val="90000"/>
              </a:lnSpc>
            </a:pPr>
            <a:r>
              <a:rPr lang="en-US" sz="2400" dirty="0"/>
              <a:t>others</a:t>
            </a:r>
          </a:p>
          <a:p>
            <a:pPr>
              <a:lnSpc>
                <a:spcPct val="90000"/>
              </a:lnSpc>
            </a:pP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61445">
                                            <p:txEl>
                                              <p:pRg st="0" end="0"/>
                                            </p:txEl>
                                          </p:spTgt>
                                        </p:tgtEl>
                                        <p:attrNameLst>
                                          <p:attrName>style.color</p:attrName>
                                        </p:attrNameLst>
                                      </p:cBhvr>
                                      <p:to>
                                        <a:srgbClr val="FF3300"/>
                                      </p:to>
                                    </p:animClr>
                                  </p:childTnLst>
                                </p:cTn>
                              </p:par>
                              <p:par>
                                <p:cTn id="7" presetID="3" presetClass="emph" presetSubtype="2" fill="hold" nodeType="withEffect">
                                  <p:stCondLst>
                                    <p:cond delay="0"/>
                                  </p:stCondLst>
                                  <p:childTnLst>
                                    <p:animClr clrSpc="rgb" dir="cw">
                                      <p:cBhvr override="childStyle">
                                        <p:cTn id="8" dur="500" fill="hold"/>
                                        <p:tgtEl>
                                          <p:spTgt spid="61445">
                                            <p:txEl>
                                              <p:pRg st="1" end="1"/>
                                            </p:txEl>
                                          </p:spTgt>
                                        </p:tgtEl>
                                        <p:attrNameLst>
                                          <p:attrName>style.color</p:attrName>
                                        </p:attrNameLst>
                                      </p:cBhvr>
                                      <p:to>
                                        <a:srgbClr val="FF33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en-US"/>
              <a:t>Questions?</a:t>
            </a:r>
          </a:p>
        </p:txBody>
      </p:sp>
      <p:sp>
        <p:nvSpPr>
          <p:cNvPr id="144387" name="Rectangle 3"/>
          <p:cNvSpPr>
            <a:spLocks noGrp="1" noChangeArrowheads="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C:\Documents and Settings\mzafonte\Desktop\Presentations\NRDA 101 Development\Other Pictures\P91900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6964"/>
            <a:ext cx="5146246" cy="6877840"/>
          </a:xfrm>
          <a:prstGeom prst="rect">
            <a:avLst/>
          </a:prstGeom>
          <a:noFill/>
          <a:extLst>
            <a:ext uri="{909E8E84-426E-40DD-AFC4-6F175D3DCCD1}">
              <a14:hiddenFill xmlns:a14="http://schemas.microsoft.com/office/drawing/2010/main">
                <a:solidFill>
                  <a:srgbClr val="FFFFFF"/>
                </a:solidFill>
              </a14:hiddenFill>
            </a:ext>
          </a:extLst>
        </p:spPr>
      </p:pic>
      <p:pic>
        <p:nvPicPr>
          <p:cNvPr id="216067" name="Picture 3" descr="C:\Documents and Settings\mzafonte\Desktop\Presentations\NRDA 101 Development\Other Pictures\P91900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6519" y="326964"/>
            <a:ext cx="5125452" cy="6850051"/>
          </a:xfrm>
          <a:prstGeom prst="rect">
            <a:avLst/>
          </a:prstGeom>
          <a:noFill/>
          <a:ln w="50800">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effectLst>
                  <a:glow rad="508000">
                    <a:schemeClr val="bg1"/>
                  </a:glow>
                </a:effectLst>
              </a:rPr>
              <a:t>Restoration</a:t>
            </a:r>
            <a:endParaRPr lang="en-US" dirty="0">
              <a:effectLst>
                <a:glow rad="508000">
                  <a:schemeClr val="bg1"/>
                </a:glow>
              </a:effectLst>
            </a:endParaRPr>
          </a:p>
        </p:txBody>
      </p:sp>
      <p:sp>
        <p:nvSpPr>
          <p:cNvPr id="8" name="Right Arrow 7"/>
          <p:cNvSpPr/>
          <p:nvPr/>
        </p:nvSpPr>
        <p:spPr>
          <a:xfrm>
            <a:off x="3368842" y="3128210"/>
            <a:ext cx="1564106" cy="103471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9" name="TextBox 8"/>
          <p:cNvSpPr txBox="1"/>
          <p:nvPr/>
        </p:nvSpPr>
        <p:spPr>
          <a:xfrm>
            <a:off x="192505" y="1499754"/>
            <a:ext cx="2719784" cy="584775"/>
          </a:xfrm>
          <a:prstGeom prst="rect">
            <a:avLst/>
          </a:prstGeom>
          <a:noFill/>
        </p:spPr>
        <p:txBody>
          <a:bodyPr wrap="none" rtlCol="0">
            <a:spAutoFit/>
          </a:bodyPr>
          <a:lstStyle/>
          <a:p>
            <a:r>
              <a:rPr lang="en-US" sz="3200" dirty="0">
                <a:solidFill>
                  <a:srgbClr val="000000"/>
                </a:solidFill>
                <a:effectLst>
                  <a:glow rad="381000">
                    <a:srgbClr val="FFFFFF"/>
                  </a:glow>
                </a:effectLst>
              </a:rPr>
              <a:t>Turning this…</a:t>
            </a:r>
          </a:p>
        </p:txBody>
      </p:sp>
      <p:sp>
        <p:nvSpPr>
          <p:cNvPr id="12" name="TextBox 11"/>
          <p:cNvSpPr txBox="1"/>
          <p:nvPr/>
        </p:nvSpPr>
        <p:spPr>
          <a:xfrm>
            <a:off x="6276474" y="5766954"/>
            <a:ext cx="2234907" cy="584775"/>
          </a:xfrm>
          <a:prstGeom prst="rect">
            <a:avLst/>
          </a:prstGeom>
          <a:noFill/>
        </p:spPr>
        <p:txBody>
          <a:bodyPr wrap="none" rtlCol="0">
            <a:spAutoFit/>
          </a:bodyPr>
          <a:lstStyle/>
          <a:p>
            <a:r>
              <a:rPr lang="en-US" sz="3200" dirty="0">
                <a:solidFill>
                  <a:srgbClr val="000000"/>
                </a:solidFill>
                <a:effectLst>
                  <a:glow rad="381000">
                    <a:srgbClr val="FFFFFF"/>
                  </a:glow>
                </a:effectLst>
              </a:rPr>
              <a:t>… into this</a:t>
            </a:r>
            <a:r>
              <a:rPr lang="en-US" sz="3200" dirty="0">
                <a:solidFill>
                  <a:srgbClr val="000000"/>
                </a:solidFill>
              </a:rPr>
              <a:t>.</a:t>
            </a:r>
          </a:p>
        </p:txBody>
      </p:sp>
    </p:spTree>
    <p:extLst>
      <p:ext uri="{BB962C8B-B14F-4D97-AF65-F5344CB8AC3E}">
        <p14:creationId xmlns:p14="http://schemas.microsoft.com/office/powerpoint/2010/main" val="165721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6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90538" y="531813"/>
            <a:ext cx="8229600" cy="1143000"/>
          </a:xfrm>
        </p:spPr>
        <p:txBody>
          <a:bodyPr/>
          <a:lstStyle/>
          <a:p>
            <a:r>
              <a:rPr lang="en-US" sz="4000"/>
              <a:t>Potential Components of an Oil Spill Settlement</a:t>
            </a:r>
          </a:p>
        </p:txBody>
      </p:sp>
      <p:sp>
        <p:nvSpPr>
          <p:cNvPr id="58371" name="Text Box 3"/>
          <p:cNvSpPr txBox="1">
            <a:spLocks noChangeArrowheads="1"/>
          </p:cNvSpPr>
          <p:nvPr/>
        </p:nvSpPr>
        <p:spPr bwMode="auto">
          <a:xfrm>
            <a:off x="3457575" y="2370138"/>
            <a:ext cx="2501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solidFill>
                  <a:srgbClr val="000000"/>
                </a:solidFill>
              </a:rPr>
              <a:t>FINES, PENALTIES</a:t>
            </a:r>
          </a:p>
        </p:txBody>
      </p:sp>
      <p:sp>
        <p:nvSpPr>
          <p:cNvPr id="58372" name="Text Box 4"/>
          <p:cNvSpPr txBox="1">
            <a:spLocks noChangeArrowheads="1"/>
          </p:cNvSpPr>
          <p:nvPr/>
        </p:nvSpPr>
        <p:spPr bwMode="auto">
          <a:xfrm>
            <a:off x="1103313" y="4032250"/>
            <a:ext cx="2389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solidFill>
                  <a:srgbClr val="000000"/>
                </a:solidFill>
              </a:rPr>
              <a:t>COST RECOVERY</a:t>
            </a:r>
          </a:p>
        </p:txBody>
      </p:sp>
      <p:sp>
        <p:nvSpPr>
          <p:cNvPr id="58373" name="Text Box 5"/>
          <p:cNvSpPr txBox="1">
            <a:spLocks noChangeArrowheads="1"/>
          </p:cNvSpPr>
          <p:nvPr/>
        </p:nvSpPr>
        <p:spPr bwMode="auto">
          <a:xfrm>
            <a:off x="5403850" y="4081463"/>
            <a:ext cx="28114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000" b="1">
                <a:solidFill>
                  <a:srgbClr val="000000"/>
                </a:solidFill>
              </a:rPr>
              <a:t>NATURAL RESOURCE DAMAGES</a:t>
            </a:r>
          </a:p>
        </p:txBody>
      </p:sp>
      <p:sp>
        <p:nvSpPr>
          <p:cNvPr id="58374" name="Line 6"/>
          <p:cNvSpPr>
            <a:spLocks noChangeShapeType="1"/>
          </p:cNvSpPr>
          <p:nvPr/>
        </p:nvSpPr>
        <p:spPr bwMode="auto">
          <a:xfrm flipH="1">
            <a:off x="3063875" y="2852738"/>
            <a:ext cx="1285875" cy="10366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58375" name="Line 7"/>
          <p:cNvSpPr>
            <a:spLocks noChangeShapeType="1"/>
          </p:cNvSpPr>
          <p:nvPr/>
        </p:nvSpPr>
        <p:spPr bwMode="auto">
          <a:xfrm>
            <a:off x="4359275" y="2873375"/>
            <a:ext cx="1444625" cy="15573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58376" name="Line 8"/>
          <p:cNvSpPr>
            <a:spLocks noChangeShapeType="1"/>
          </p:cNvSpPr>
          <p:nvPr/>
        </p:nvSpPr>
        <p:spPr bwMode="auto">
          <a:xfrm>
            <a:off x="3082925" y="3892550"/>
            <a:ext cx="2692400" cy="53816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58377" name="Oval 9"/>
          <p:cNvSpPr>
            <a:spLocks noChangeArrowheads="1"/>
          </p:cNvSpPr>
          <p:nvPr/>
        </p:nvSpPr>
        <p:spPr bwMode="auto">
          <a:xfrm>
            <a:off x="3124200" y="4724400"/>
            <a:ext cx="1600200" cy="15240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000000"/>
                </a:solidFill>
              </a:rPr>
              <a:t>THIRD</a:t>
            </a:r>
          </a:p>
          <a:p>
            <a:pPr algn="ctr"/>
            <a:r>
              <a:rPr lang="en-US" sz="2000" b="1">
                <a:solidFill>
                  <a:srgbClr val="000000"/>
                </a:solidFill>
              </a:rPr>
              <a:t>PARTY</a:t>
            </a:r>
          </a:p>
          <a:p>
            <a:pPr algn="ctr"/>
            <a:r>
              <a:rPr lang="en-US" sz="2000" b="1">
                <a:solidFill>
                  <a:srgbClr val="000000"/>
                </a:solidFill>
              </a:rPr>
              <a:t>CLAIMS?</a:t>
            </a:r>
          </a:p>
        </p:txBody>
      </p:sp>
    </p:spTree>
    <p:extLst>
      <p:ext uri="{BB962C8B-B14F-4D97-AF65-F5344CB8AC3E}">
        <p14:creationId xmlns:p14="http://schemas.microsoft.com/office/powerpoint/2010/main" val="3619384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3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3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3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3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37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mph" presetSubtype="0" fill="hold" grpId="1" nodeType="clickEffect">
                                  <p:stCondLst>
                                    <p:cond delay="0"/>
                                  </p:stCondLst>
                                  <p:childTnLst>
                                    <p:animEffect transition="out" filter="fade">
                                      <p:cBhvr>
                                        <p:cTn id="20" dur="500" tmFilter="0, 0; .2, .5; .8, .5; 1, 0"/>
                                        <p:tgtEl>
                                          <p:spTgt spid="58371"/>
                                        </p:tgtEl>
                                      </p:cBhvr>
                                    </p:animEffect>
                                    <p:animScale>
                                      <p:cBhvr>
                                        <p:cTn id="21" dur="250" autoRev="1" fill="hold"/>
                                        <p:tgtEl>
                                          <p:spTgt spid="58371"/>
                                        </p:tgtEl>
                                      </p:cBhvr>
                                      <p:by x="105000" y="105000"/>
                                    </p:animScale>
                                  </p:childTnLst>
                                </p:cTn>
                              </p:par>
                            </p:childTnLst>
                          </p:cTn>
                        </p:par>
                      </p:childTnLst>
                    </p:cTn>
                  </p:par>
                  <p:par>
                    <p:cTn id="22" fill="hold" nodeType="clickPar">
                      <p:stCondLst>
                        <p:cond delay="indefinite"/>
                      </p:stCondLst>
                      <p:childTnLst>
                        <p:par>
                          <p:cTn id="23" fill="hold" nodeType="withGroup">
                            <p:stCondLst>
                              <p:cond delay="0"/>
                            </p:stCondLst>
                            <p:childTnLst>
                              <p:par>
                                <p:cTn id="24" presetID="26" presetClass="emph" presetSubtype="0" fill="hold" grpId="1" nodeType="clickEffect">
                                  <p:stCondLst>
                                    <p:cond delay="0"/>
                                  </p:stCondLst>
                                  <p:childTnLst>
                                    <p:animEffect transition="out" filter="fade">
                                      <p:cBhvr>
                                        <p:cTn id="25" dur="500" tmFilter="0, 0; .2, .5; .8, .5; 1, 0"/>
                                        <p:tgtEl>
                                          <p:spTgt spid="58372"/>
                                        </p:tgtEl>
                                      </p:cBhvr>
                                    </p:animEffect>
                                    <p:animScale>
                                      <p:cBhvr>
                                        <p:cTn id="26" dur="250" autoRev="1" fill="hold"/>
                                        <p:tgtEl>
                                          <p:spTgt spid="58372"/>
                                        </p:tgtEl>
                                      </p:cBhvr>
                                      <p:by x="105000" y="105000"/>
                                    </p:animScale>
                                  </p:childTnLst>
                                </p:cTn>
                              </p:par>
                            </p:childTnLst>
                          </p:cTn>
                        </p:par>
                      </p:childTnLst>
                    </p:cTn>
                  </p:par>
                  <p:par>
                    <p:cTn id="27" fill="hold" nodeType="clickPar">
                      <p:stCondLst>
                        <p:cond delay="indefinite"/>
                      </p:stCondLst>
                      <p:childTnLst>
                        <p:par>
                          <p:cTn id="28" fill="hold" nodeType="withGroup">
                            <p:stCondLst>
                              <p:cond delay="0"/>
                            </p:stCondLst>
                            <p:childTnLst>
                              <p:par>
                                <p:cTn id="29" presetID="26" presetClass="emph" presetSubtype="0" fill="hold" grpId="1" nodeType="clickEffect">
                                  <p:stCondLst>
                                    <p:cond delay="0"/>
                                  </p:stCondLst>
                                  <p:childTnLst>
                                    <p:animEffect transition="out" filter="fade">
                                      <p:cBhvr>
                                        <p:cTn id="30" dur="500" tmFilter="0, 0; .2, .5; .8, .5; 1, 0"/>
                                        <p:tgtEl>
                                          <p:spTgt spid="58373"/>
                                        </p:tgtEl>
                                      </p:cBhvr>
                                    </p:animEffect>
                                    <p:animScale>
                                      <p:cBhvr>
                                        <p:cTn id="31" dur="250" autoRev="1" fill="hold"/>
                                        <p:tgtEl>
                                          <p:spTgt spid="58373"/>
                                        </p:tgtEl>
                                      </p:cBhvr>
                                      <p:by x="105000" y="105000"/>
                                    </p:animScale>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83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p:bldP spid="58371" grpId="1"/>
      <p:bldP spid="58372" grpId="0"/>
      <p:bldP spid="58372" grpId="1"/>
      <p:bldP spid="58373" grpId="0"/>
      <p:bldP spid="58373" grpId="1"/>
      <p:bldP spid="58374" grpId="0" animBg="1"/>
      <p:bldP spid="58375" grpId="0" animBg="1"/>
      <p:bldP spid="58376" grpId="0" animBg="1"/>
      <p:bldP spid="5837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a:t>Legal Foundations</a:t>
            </a:r>
          </a:p>
        </p:txBody>
      </p:sp>
      <p:sp>
        <p:nvSpPr>
          <p:cNvPr id="120835" name="Rectangle 3"/>
          <p:cNvSpPr>
            <a:spLocks noGrp="1" noChangeArrowheads="1"/>
          </p:cNvSpPr>
          <p:nvPr>
            <p:ph type="body" idx="1"/>
          </p:nvPr>
        </p:nvSpPr>
        <p:spPr/>
        <p:txBody>
          <a:bodyPr/>
          <a:lstStyle/>
          <a:p>
            <a:r>
              <a:rPr lang="en-US"/>
              <a:t>Federal Law</a:t>
            </a:r>
          </a:p>
          <a:p>
            <a:pPr lvl="1"/>
            <a:r>
              <a:rPr lang="en-US"/>
              <a:t>OPA 90 (oil spills)</a:t>
            </a:r>
          </a:p>
          <a:p>
            <a:pPr lvl="1"/>
            <a:r>
              <a:rPr lang="en-US"/>
              <a:t>CERCLA (hazardous materials)</a:t>
            </a:r>
          </a:p>
          <a:p>
            <a:r>
              <a:rPr lang="en-US"/>
              <a:t>California Law</a:t>
            </a:r>
          </a:p>
          <a:p>
            <a:pPr lvl="1"/>
            <a:r>
              <a:rPr lang="en-US"/>
              <a:t>Lempert-Keene-Seastrand (marine oil spills)</a:t>
            </a:r>
          </a:p>
          <a:p>
            <a:pPr lvl="1"/>
            <a:r>
              <a:rPr lang="en-US"/>
              <a:t>Fish and Game Code (2014, 5650, 12016) </a:t>
            </a:r>
          </a:p>
        </p:txBody>
      </p:sp>
      <p:sp>
        <p:nvSpPr>
          <p:cNvPr id="120836" name="Text Box 4"/>
          <p:cNvSpPr txBox="1">
            <a:spLocks noChangeArrowheads="1"/>
          </p:cNvSpPr>
          <p:nvPr/>
        </p:nvSpPr>
        <p:spPr bwMode="auto">
          <a:xfrm>
            <a:off x="6386513" y="6521450"/>
            <a:ext cx="27574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*Partial list of Relevant Laws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83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083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083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083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08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H:\DOCS\CASES\Big Cases\SETTLED CASES\American Trader\Am Trader oil spill 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450" y="152400"/>
            <a:ext cx="865505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1"/>
          <p:cNvSpPr txBox="1">
            <a:spLocks noChangeArrowheads="1"/>
          </p:cNvSpPr>
          <p:nvPr/>
        </p:nvSpPr>
        <p:spPr bwMode="auto">
          <a:xfrm>
            <a:off x="3035300" y="152400"/>
            <a:ext cx="5718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2800" b="1">
                <a:solidFill>
                  <a:srgbClr val="000000"/>
                </a:solidFill>
              </a:rPr>
              <a:t>American Trader/Orange County</a:t>
            </a:r>
          </a:p>
        </p:txBody>
      </p:sp>
      <p:pic>
        <p:nvPicPr>
          <p:cNvPr id="21508" name="Picture 7" descr="H:\DOCS\CASES\Big Cases\SETTLED CASES\American Trader\oilpelican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6013" y="1538288"/>
            <a:ext cx="2757487" cy="22066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1026" descr="D:\2036_001.JPG"/>
          <p:cNvPicPr>
            <a:picLocks noChangeAspect="1" noChangeArrowheads="1"/>
          </p:cNvPicPr>
          <p:nvPr/>
        </p:nvPicPr>
        <p:blipFill>
          <a:blip r:embed="rId5" cstate="print">
            <a:lum bright="12000" contrast="12000"/>
            <a:extLst>
              <a:ext uri="{28A0092B-C50C-407E-A947-70E740481C1C}">
                <a14:useLocalDpi xmlns:a14="http://schemas.microsoft.com/office/drawing/2010/main" val="0"/>
              </a:ext>
            </a:extLst>
          </a:blip>
          <a:srcRect/>
          <a:stretch>
            <a:fillRect/>
          </a:stretch>
        </p:blipFill>
        <p:spPr bwMode="auto">
          <a:xfrm>
            <a:off x="298450" y="3505200"/>
            <a:ext cx="4248150" cy="31861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9816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3006</TotalTime>
  <Words>2824</Words>
  <Application>Microsoft Office PowerPoint</Application>
  <PresentationFormat>On-screen Show (4:3)</PresentationFormat>
  <Paragraphs>638</Paragraphs>
  <Slides>51</Slides>
  <Notes>20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54" baseType="lpstr">
      <vt:lpstr>Default Design</vt:lpstr>
      <vt:lpstr>Slide</vt:lpstr>
      <vt:lpstr>Chart</vt:lpstr>
      <vt:lpstr>PowerPoint Presentation</vt:lpstr>
      <vt:lpstr>Goals</vt:lpstr>
      <vt:lpstr>Overview</vt:lpstr>
      <vt:lpstr>WHAT IS NRDA?</vt:lpstr>
      <vt:lpstr>DEFINITION:  Natural Resource Damages (n.):</vt:lpstr>
      <vt:lpstr>Restoration</vt:lpstr>
      <vt:lpstr>Potential Components of an Oil Spill Settlement</vt:lpstr>
      <vt:lpstr>Legal Foundations</vt:lpstr>
      <vt:lpstr>PowerPoint Presentation</vt:lpstr>
      <vt:lpstr>Dubai Star and Cosco Busan (San Francisco Bay)</vt:lpstr>
      <vt:lpstr>PowerPoint Presentation</vt:lpstr>
      <vt:lpstr>PowerPoint Presentation</vt:lpstr>
      <vt:lpstr>Trustees in California</vt:lpstr>
      <vt:lpstr>The NRDA Process</vt:lpstr>
      <vt:lpstr>NRDA Myths?</vt:lpstr>
      <vt:lpstr>Points to Remember</vt:lpstr>
      <vt:lpstr>Natural Resource Damage Assessment: Methodology</vt:lpstr>
      <vt:lpstr>Methodology</vt:lpstr>
      <vt:lpstr>Data Collection and Injury Determination</vt:lpstr>
      <vt:lpstr>Data Collection and Injury Determination</vt:lpstr>
      <vt:lpstr>Data Collection and Injury Determination</vt:lpstr>
      <vt:lpstr>Restoration Scaling/Damage Quantification</vt:lpstr>
      <vt:lpstr>Santa Barbara Oil Spill, 1969</vt:lpstr>
      <vt:lpstr>Price List for Santa Barbara Spill, 1969</vt:lpstr>
      <vt:lpstr>Restoration Scaling/Damage Quantification</vt:lpstr>
      <vt:lpstr>PowerPoint Presentation</vt:lpstr>
      <vt:lpstr>Methodology: Summary</vt:lpstr>
      <vt:lpstr>“Large Spills”</vt:lpstr>
      <vt:lpstr>Characteristics of a “Large Spill”</vt:lpstr>
      <vt:lpstr>Large Spill Response</vt:lpstr>
      <vt:lpstr>PowerPoint Presentation</vt:lpstr>
      <vt:lpstr>PowerPoint Presentation</vt:lpstr>
      <vt:lpstr>PowerPoint Presentation</vt:lpstr>
      <vt:lpstr>Large Spill Example:  M/V Stuyvesant</vt:lpstr>
      <vt:lpstr>PowerPoint Presentation</vt:lpstr>
      <vt:lpstr>PowerPoint Presentation</vt:lpstr>
      <vt:lpstr>Stuyvesant NRDA</vt:lpstr>
      <vt:lpstr>PowerPoint Presentation</vt:lpstr>
      <vt:lpstr>PowerPoint Presentation</vt:lpstr>
      <vt:lpstr>Summary: “Large Spill” NRDA</vt:lpstr>
      <vt:lpstr>“Small” Spills</vt:lpstr>
      <vt:lpstr>What is a “Small Spill”?</vt:lpstr>
      <vt:lpstr>Small Spill Process</vt:lpstr>
      <vt:lpstr>Coordination after Response in Small Spills</vt:lpstr>
      <vt:lpstr>Where does the money go?</vt:lpstr>
      <vt:lpstr>Example: Gilsizer Slough</vt:lpstr>
      <vt:lpstr>Example: Gilsizer Slough</vt:lpstr>
      <vt:lpstr>Summary: “Small Spill” NRDA</vt:lpstr>
      <vt:lpstr>Summary</vt:lpstr>
      <vt:lpstr>Contacts</vt:lpstr>
      <vt:lpstr>Questions?</vt:lpstr>
    </vt:vector>
  </TitlesOfParts>
  <Company>DFG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REA Scaling Process</dc:title>
  <dc:creator>shampton</dc:creator>
  <cp:lastModifiedBy>Joab, Bruce@Wildlife</cp:lastModifiedBy>
  <cp:revision>254</cp:revision>
  <cp:lastPrinted>2012-02-15T17:18:41Z</cp:lastPrinted>
  <dcterms:created xsi:type="dcterms:W3CDTF">2002-11-05T20:58:20Z</dcterms:created>
  <dcterms:modified xsi:type="dcterms:W3CDTF">2014-02-07T23:15:13Z</dcterms:modified>
</cp:coreProperties>
</file>