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5.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6.xml" ContentType="application/vnd.openxmlformats-officedocument.themeOverride+xml"/>
  <Override PartName="/ppt/notesSlides/notesSlide23.xml" ContentType="application/vnd.openxmlformats-officedocument.presentationml.notesSlide+xml"/>
  <Override PartName="/ppt/theme/themeOverride7.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8.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9.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10.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2" r:id="rId2"/>
  </p:sldMasterIdLst>
  <p:notesMasterIdLst>
    <p:notesMasterId r:id="rId35"/>
  </p:notesMasterIdLst>
  <p:handoutMasterIdLst>
    <p:handoutMasterId r:id="rId36"/>
  </p:handoutMasterIdLst>
  <p:sldIdLst>
    <p:sldId id="285" r:id="rId3"/>
    <p:sldId id="320" r:id="rId4"/>
    <p:sldId id="265" r:id="rId5"/>
    <p:sldId id="266" r:id="rId6"/>
    <p:sldId id="339" r:id="rId7"/>
    <p:sldId id="364" r:id="rId8"/>
    <p:sldId id="344" r:id="rId9"/>
    <p:sldId id="351" r:id="rId10"/>
    <p:sldId id="349" r:id="rId11"/>
    <p:sldId id="296" r:id="rId12"/>
    <p:sldId id="312" r:id="rId13"/>
    <p:sldId id="314" r:id="rId14"/>
    <p:sldId id="363" r:id="rId15"/>
    <p:sldId id="272" r:id="rId16"/>
    <p:sldId id="346" r:id="rId17"/>
    <p:sldId id="357" r:id="rId18"/>
    <p:sldId id="356" r:id="rId19"/>
    <p:sldId id="270" r:id="rId20"/>
    <p:sldId id="271" r:id="rId21"/>
    <p:sldId id="318" r:id="rId22"/>
    <p:sldId id="311" r:id="rId23"/>
    <p:sldId id="324" r:id="rId24"/>
    <p:sldId id="335" r:id="rId25"/>
    <p:sldId id="289" r:id="rId26"/>
    <p:sldId id="331" r:id="rId27"/>
    <p:sldId id="317" r:id="rId28"/>
    <p:sldId id="342" r:id="rId29"/>
    <p:sldId id="280" r:id="rId30"/>
    <p:sldId id="301" r:id="rId31"/>
    <p:sldId id="362" r:id="rId32"/>
    <p:sldId id="323" r:id="rId33"/>
    <p:sldId id="277" r:id="rId34"/>
  </p:sldIdLst>
  <p:sldSz cx="9144000" cy="6858000" type="screen4x3"/>
  <p:notesSz cx="7315200" cy="9601200"/>
  <p:defaultTextStyle>
    <a:defPPr>
      <a:defRPr lang="en-US"/>
    </a:defPPr>
    <a:lvl1pPr algn="ctr" rtl="0" eaLnBrk="0" fontAlgn="base" hangingPunct="0">
      <a:spcBef>
        <a:spcPct val="0"/>
      </a:spcBef>
      <a:spcAft>
        <a:spcPct val="0"/>
      </a:spcAft>
      <a:defRPr sz="3600" b="1" kern="1200">
        <a:solidFill>
          <a:srgbClr val="FFCC00"/>
        </a:solidFill>
        <a:latin typeface="Garamond" pitchFamily="18" charset="0"/>
        <a:ea typeface="+mn-ea"/>
        <a:cs typeface="+mn-cs"/>
      </a:defRPr>
    </a:lvl1pPr>
    <a:lvl2pPr marL="457200" algn="ctr" rtl="0" eaLnBrk="0" fontAlgn="base" hangingPunct="0">
      <a:spcBef>
        <a:spcPct val="0"/>
      </a:spcBef>
      <a:spcAft>
        <a:spcPct val="0"/>
      </a:spcAft>
      <a:defRPr sz="3600" b="1" kern="1200">
        <a:solidFill>
          <a:srgbClr val="FFCC00"/>
        </a:solidFill>
        <a:latin typeface="Garamond" pitchFamily="18" charset="0"/>
        <a:ea typeface="+mn-ea"/>
        <a:cs typeface="+mn-cs"/>
      </a:defRPr>
    </a:lvl2pPr>
    <a:lvl3pPr marL="914400" algn="ctr" rtl="0" eaLnBrk="0" fontAlgn="base" hangingPunct="0">
      <a:spcBef>
        <a:spcPct val="0"/>
      </a:spcBef>
      <a:spcAft>
        <a:spcPct val="0"/>
      </a:spcAft>
      <a:defRPr sz="3600" b="1" kern="1200">
        <a:solidFill>
          <a:srgbClr val="FFCC00"/>
        </a:solidFill>
        <a:latin typeface="Garamond" pitchFamily="18" charset="0"/>
        <a:ea typeface="+mn-ea"/>
        <a:cs typeface="+mn-cs"/>
      </a:defRPr>
    </a:lvl3pPr>
    <a:lvl4pPr marL="1371600" algn="ctr" rtl="0" eaLnBrk="0" fontAlgn="base" hangingPunct="0">
      <a:spcBef>
        <a:spcPct val="0"/>
      </a:spcBef>
      <a:spcAft>
        <a:spcPct val="0"/>
      </a:spcAft>
      <a:defRPr sz="3600" b="1" kern="1200">
        <a:solidFill>
          <a:srgbClr val="FFCC00"/>
        </a:solidFill>
        <a:latin typeface="Garamond" pitchFamily="18" charset="0"/>
        <a:ea typeface="+mn-ea"/>
        <a:cs typeface="+mn-cs"/>
      </a:defRPr>
    </a:lvl4pPr>
    <a:lvl5pPr marL="1828800" algn="ctr" rtl="0" eaLnBrk="0" fontAlgn="base" hangingPunct="0">
      <a:spcBef>
        <a:spcPct val="0"/>
      </a:spcBef>
      <a:spcAft>
        <a:spcPct val="0"/>
      </a:spcAft>
      <a:defRPr sz="3600" b="1" kern="1200">
        <a:solidFill>
          <a:srgbClr val="FFCC00"/>
        </a:solidFill>
        <a:latin typeface="Garamond" pitchFamily="18" charset="0"/>
        <a:ea typeface="+mn-ea"/>
        <a:cs typeface="+mn-cs"/>
      </a:defRPr>
    </a:lvl5pPr>
    <a:lvl6pPr marL="2286000" algn="l" defTabSz="914400" rtl="0" eaLnBrk="1" latinLnBrk="0" hangingPunct="1">
      <a:defRPr sz="3600" b="1" kern="1200">
        <a:solidFill>
          <a:srgbClr val="FFCC00"/>
        </a:solidFill>
        <a:latin typeface="Garamond" pitchFamily="18" charset="0"/>
        <a:ea typeface="+mn-ea"/>
        <a:cs typeface="+mn-cs"/>
      </a:defRPr>
    </a:lvl6pPr>
    <a:lvl7pPr marL="2743200" algn="l" defTabSz="914400" rtl="0" eaLnBrk="1" latinLnBrk="0" hangingPunct="1">
      <a:defRPr sz="3600" b="1" kern="1200">
        <a:solidFill>
          <a:srgbClr val="FFCC00"/>
        </a:solidFill>
        <a:latin typeface="Garamond" pitchFamily="18" charset="0"/>
        <a:ea typeface="+mn-ea"/>
        <a:cs typeface="+mn-cs"/>
      </a:defRPr>
    </a:lvl7pPr>
    <a:lvl8pPr marL="3200400" algn="l" defTabSz="914400" rtl="0" eaLnBrk="1" latinLnBrk="0" hangingPunct="1">
      <a:defRPr sz="3600" b="1" kern="1200">
        <a:solidFill>
          <a:srgbClr val="FFCC00"/>
        </a:solidFill>
        <a:latin typeface="Garamond" pitchFamily="18" charset="0"/>
        <a:ea typeface="+mn-ea"/>
        <a:cs typeface="+mn-cs"/>
      </a:defRPr>
    </a:lvl8pPr>
    <a:lvl9pPr marL="3657600" algn="l" defTabSz="914400" rtl="0" eaLnBrk="1" latinLnBrk="0" hangingPunct="1">
      <a:defRPr sz="3600" b="1" kern="1200">
        <a:solidFill>
          <a:srgbClr val="FFCC00"/>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00"/>
    <a:srgbClr val="00FF00"/>
    <a:srgbClr val="FFFF00"/>
    <a:srgbClr val="FF0000"/>
    <a:srgbClr val="339966"/>
    <a:srgbClr val="3366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0801" autoAdjust="0"/>
    <p:restoredTop sz="72487" autoAdjust="0"/>
  </p:normalViewPr>
  <p:slideViewPr>
    <p:cSldViewPr>
      <p:cViewPr varScale="1">
        <p:scale>
          <a:sx n="48" d="100"/>
          <a:sy n="48" d="100"/>
        </p:scale>
        <p:origin x="-169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7260" tIns="48629" rIns="97260" bIns="48629" numCol="1" anchor="t" anchorCtr="0" compatLnSpc="1">
            <a:prstTxWarp prst="textNoShape">
              <a:avLst/>
            </a:prstTxWarp>
          </a:bodyPr>
          <a:lstStyle>
            <a:lvl1pPr algn="l" defTabSz="972429">
              <a:defRPr sz="1300" b="0">
                <a:solidFill>
                  <a:schemeClr val="tx1"/>
                </a:solidFill>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7260" tIns="48629" rIns="97260" bIns="48629" numCol="1" anchor="t" anchorCtr="0" compatLnSpc="1">
            <a:prstTxWarp prst="textNoShape">
              <a:avLst/>
            </a:prstTxWarp>
          </a:bodyPr>
          <a:lstStyle>
            <a:lvl1pPr algn="r" defTabSz="972429">
              <a:defRPr sz="1300" b="0">
                <a:solidFill>
                  <a:schemeClr val="tx1"/>
                </a:solidFill>
                <a:latin typeface="Times New Roman" pitchFamily="18" charset="0"/>
              </a:defRPr>
            </a:lvl1pPr>
          </a:lstStyle>
          <a:p>
            <a:pPr>
              <a:defRPr/>
            </a:pPr>
            <a:endParaRPr lang="en-US"/>
          </a:p>
        </p:txBody>
      </p:sp>
      <p:sp>
        <p:nvSpPr>
          <p:cNvPr id="7172"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7260" tIns="48629" rIns="97260" bIns="48629" numCol="1" anchor="b" anchorCtr="0" compatLnSpc="1">
            <a:prstTxWarp prst="textNoShape">
              <a:avLst/>
            </a:prstTxWarp>
          </a:bodyPr>
          <a:lstStyle>
            <a:lvl1pPr algn="l" defTabSz="972429">
              <a:defRPr sz="1300" b="0">
                <a:solidFill>
                  <a:schemeClr val="tx1"/>
                </a:solidFill>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7260" tIns="48629" rIns="97260" bIns="48629" numCol="1" anchor="b" anchorCtr="0" compatLnSpc="1">
            <a:prstTxWarp prst="textNoShape">
              <a:avLst/>
            </a:prstTxWarp>
          </a:bodyPr>
          <a:lstStyle>
            <a:lvl1pPr algn="r" defTabSz="972429">
              <a:defRPr sz="1300" b="0">
                <a:solidFill>
                  <a:schemeClr val="tx1"/>
                </a:solidFill>
                <a:latin typeface="Times New Roman" pitchFamily="18" charset="0"/>
              </a:defRPr>
            </a:lvl1pPr>
          </a:lstStyle>
          <a:p>
            <a:pPr>
              <a:defRPr/>
            </a:pPr>
            <a:fld id="{0CDA9A1C-856E-4101-A2B6-824E30413CDD}" type="slidenum">
              <a:rPr lang="en-US"/>
              <a:pPr>
                <a:defRPr/>
              </a:pPr>
              <a:t>‹#›</a:t>
            </a:fld>
            <a:endParaRPr lang="en-US"/>
          </a:p>
        </p:txBody>
      </p:sp>
    </p:spTree>
    <p:extLst>
      <p:ext uri="{BB962C8B-B14F-4D97-AF65-F5344CB8AC3E}">
        <p14:creationId xmlns:p14="http://schemas.microsoft.com/office/powerpoint/2010/main" val="3215611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7260" tIns="48629" rIns="97260" bIns="48629" numCol="1" anchor="t" anchorCtr="0" compatLnSpc="1">
            <a:prstTxWarp prst="textNoShape">
              <a:avLst/>
            </a:prstTxWarp>
          </a:bodyPr>
          <a:lstStyle>
            <a:lvl1pPr algn="l" defTabSz="972429">
              <a:defRPr sz="1300" b="0">
                <a:solidFill>
                  <a:schemeClr val="tx1"/>
                </a:solidFill>
                <a:latin typeface="Times" pitchFamily="18" charset="0"/>
              </a:defRPr>
            </a:lvl1pPr>
          </a:lstStyle>
          <a:p>
            <a:pPr>
              <a:defRPr/>
            </a:pPr>
            <a:endParaRPr lang="en-US"/>
          </a:p>
        </p:txBody>
      </p:sp>
      <p:sp>
        <p:nvSpPr>
          <p:cNvPr id="3789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7260" tIns="48629" rIns="97260" bIns="48629" numCol="1" anchor="t" anchorCtr="0" compatLnSpc="1">
            <a:prstTxWarp prst="textNoShape">
              <a:avLst/>
            </a:prstTxWarp>
          </a:bodyPr>
          <a:lstStyle>
            <a:lvl1pPr algn="r" defTabSz="972429">
              <a:defRPr sz="1300" b="0">
                <a:solidFill>
                  <a:schemeClr val="tx1"/>
                </a:solidFill>
                <a:latin typeface="Times" pitchFamily="18"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7260" tIns="48629" rIns="97260" bIns="486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7260" tIns="48629" rIns="97260" bIns="48629" numCol="1" anchor="b" anchorCtr="0" compatLnSpc="1">
            <a:prstTxWarp prst="textNoShape">
              <a:avLst/>
            </a:prstTxWarp>
          </a:bodyPr>
          <a:lstStyle>
            <a:lvl1pPr algn="l" defTabSz="972429">
              <a:defRPr sz="1300" b="0">
                <a:solidFill>
                  <a:schemeClr val="tx1"/>
                </a:solidFill>
                <a:latin typeface="Times" pitchFamily="18" charset="0"/>
              </a:defRPr>
            </a:lvl1pPr>
          </a:lstStyle>
          <a:p>
            <a:pPr>
              <a:defRPr/>
            </a:pPr>
            <a:endParaRPr lang="en-US"/>
          </a:p>
        </p:txBody>
      </p:sp>
      <p:sp>
        <p:nvSpPr>
          <p:cNvPr id="3789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7260" tIns="48629" rIns="97260" bIns="48629" numCol="1" anchor="b" anchorCtr="0" compatLnSpc="1">
            <a:prstTxWarp prst="textNoShape">
              <a:avLst/>
            </a:prstTxWarp>
          </a:bodyPr>
          <a:lstStyle>
            <a:lvl1pPr algn="r" defTabSz="972429">
              <a:defRPr sz="1300" b="0">
                <a:solidFill>
                  <a:schemeClr val="tx1"/>
                </a:solidFill>
                <a:latin typeface="Times" pitchFamily="18" charset="0"/>
              </a:defRPr>
            </a:lvl1pPr>
          </a:lstStyle>
          <a:p>
            <a:pPr>
              <a:defRPr/>
            </a:pPr>
            <a:fld id="{3CFD8F09-D5EF-4878-AF89-5CED92A92402}" type="slidenum">
              <a:rPr lang="en-US"/>
              <a:pPr>
                <a:defRPr/>
              </a:pPr>
              <a:t>‹#›</a:t>
            </a:fld>
            <a:endParaRPr lang="en-US"/>
          </a:p>
        </p:txBody>
      </p:sp>
    </p:spTree>
    <p:extLst>
      <p:ext uri="{BB962C8B-B14F-4D97-AF65-F5344CB8AC3E}">
        <p14:creationId xmlns:p14="http://schemas.microsoft.com/office/powerpoint/2010/main" val="224274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6949EA77-3DAD-4176-B7A0-E259473CA923}" type="slidenum">
              <a:rPr lang="en-US" altLang="en-US" sz="1300" b="0" smtClean="0">
                <a:solidFill>
                  <a:schemeClr val="tx1"/>
                </a:solidFill>
                <a:latin typeface="Times" pitchFamily="84" charset="0"/>
              </a:rPr>
              <a:pPr/>
              <a:t>1</a:t>
            </a:fld>
            <a:endParaRPr lang="en-US" altLang="en-US" sz="1300" b="0" smtClean="0">
              <a:solidFill>
                <a:schemeClr val="tx1"/>
              </a:solidFill>
              <a:latin typeface="Times" pitchFamily="8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latin typeface="Times" pitchFamily="84" charset="0"/>
              </a:rPr>
              <a:t>Discuss:</a:t>
            </a:r>
          </a:p>
          <a:p>
            <a:pPr marL="171450" indent="-171450">
              <a:buFont typeface="Arial" pitchFamily="34" charset="0"/>
              <a:buChar char="•"/>
              <a:defRPr/>
            </a:pPr>
            <a:r>
              <a:rPr lang="en-US" dirty="0" smtClean="0">
                <a:latin typeface="Times" pitchFamily="84" charset="0"/>
              </a:rPr>
              <a:t>Complexities of oil spills (oil as a complex mixture, weathering, shoreline types, critters, sensitivities and </a:t>
            </a:r>
            <a:r>
              <a:rPr lang="en-US" dirty="0" err="1" smtClean="0">
                <a:latin typeface="Times" pitchFamily="84" charset="0"/>
              </a:rPr>
              <a:t>seasonalities</a:t>
            </a:r>
            <a:endParaRPr lang="en-US" dirty="0" smtClean="0">
              <a:latin typeface="Times" pitchFamily="84" charset="0"/>
            </a:endParaRPr>
          </a:p>
          <a:p>
            <a:pPr marL="171450" indent="-171450">
              <a:buFont typeface="Arial" pitchFamily="34" charset="0"/>
              <a:buChar char="•"/>
              <a:defRPr/>
            </a:pPr>
            <a:r>
              <a:rPr lang="en-US" dirty="0" smtClean="0">
                <a:latin typeface="Times" pitchFamily="84" charset="0"/>
              </a:rPr>
              <a:t>Before a spill, answer to “How clean is clean?” is usually:  “it depends” - not satisfying</a:t>
            </a:r>
          </a:p>
          <a:p>
            <a:pPr marL="171450" indent="-171450">
              <a:buFont typeface="Arial" pitchFamily="34" charset="0"/>
              <a:buChar char="•"/>
              <a:defRPr/>
            </a:pPr>
            <a:r>
              <a:rPr lang="en-US" dirty="0" smtClean="0">
                <a:latin typeface="Times" pitchFamily="84" charset="0"/>
              </a:rPr>
              <a:t>During a spill, we are trying to get from “It depends” to “Yes/No”</a:t>
            </a:r>
          </a:p>
          <a:p>
            <a:pPr marL="171450" indent="-171450">
              <a:buFont typeface="Arial" pitchFamily="34" charset="0"/>
              <a:buChar char="•"/>
              <a:defRPr/>
            </a:pPr>
            <a:r>
              <a:rPr lang="en-US" dirty="0" smtClean="0">
                <a:latin typeface="Times" pitchFamily="84" charset="0"/>
              </a:rPr>
              <a:t>We do that by carefully considering the environmental trade-offs &amp; developing operationally-relevant cleanup endpoints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4814F90C-81AA-4497-8F84-B05850EFFCCE}" type="slidenum">
              <a:rPr lang="en-US" altLang="en-US" sz="1300" b="0" smtClean="0">
                <a:solidFill>
                  <a:schemeClr val="tx1"/>
                </a:solidFill>
                <a:latin typeface="Times" pitchFamily="84" charset="0"/>
              </a:rPr>
              <a:pPr/>
              <a:t>10</a:t>
            </a:fld>
            <a:endParaRPr lang="en-US" altLang="en-US" sz="1300" b="0" smtClean="0">
              <a:solidFill>
                <a:schemeClr val="tx1"/>
              </a:solidFill>
              <a:latin typeface="Times" pitchFamily="8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8125" indent="-238125"/>
            <a:r>
              <a:rPr lang="en-US" altLang="en-US" smtClean="0">
                <a:latin typeface="Times" pitchFamily="84" charset="0"/>
              </a:rPr>
              <a:t>So how do we minimize </a:t>
            </a:r>
            <a:r>
              <a:rPr lang="en-US" altLang="en-US" u="sng" smtClean="0">
                <a:latin typeface="Times" pitchFamily="84" charset="0"/>
              </a:rPr>
              <a:t>overall</a:t>
            </a:r>
            <a:r>
              <a:rPr lang="en-US" altLang="en-US" smtClean="0">
                <a:latin typeface="Times" pitchFamily="84" charset="0"/>
              </a:rPr>
              <a:t> impacts?</a:t>
            </a:r>
          </a:p>
          <a:p>
            <a:pPr marL="238125" indent="-238125"/>
            <a:endParaRPr lang="en-US" altLang="en-US" smtClean="0">
              <a:latin typeface="Times" pitchFamily="84" charset="0"/>
            </a:endParaRPr>
          </a:p>
          <a:p>
            <a:pPr marL="238125" indent="-238125"/>
            <a:r>
              <a:rPr lang="en-US" altLang="en-US" smtClean="0">
                <a:latin typeface="Times" pitchFamily="84" charset="0"/>
              </a:rPr>
              <a:t>Mostly spill-specific</a:t>
            </a:r>
          </a:p>
          <a:p>
            <a:pPr marL="238125" indent="-238125">
              <a:buFontTx/>
              <a:buChar char="•"/>
            </a:pPr>
            <a:endParaRPr lang="en-US" altLang="en-US" smtClean="0">
              <a:latin typeface="Times" pitchFamily="84" charset="0"/>
            </a:endParaRPr>
          </a:p>
          <a:p>
            <a:pPr marL="238125" indent="-238125">
              <a:buFontTx/>
              <a:buChar char="•"/>
            </a:pPr>
            <a:r>
              <a:rPr lang="en-US" altLang="en-US" smtClean="0">
                <a:latin typeface="Times" pitchFamily="84" charset="0"/>
              </a:rPr>
              <a:t>Rapid &amp; effective deployment of C-up via Planning (ACP), D&amp;E, Training (ICS, SCAT, others)</a:t>
            </a:r>
          </a:p>
          <a:p>
            <a:pPr marL="238125" indent="-238125">
              <a:buFontTx/>
              <a:buChar char="•"/>
            </a:pPr>
            <a:r>
              <a:rPr lang="en-US" altLang="en-US" smtClean="0">
                <a:latin typeface="Times" pitchFamily="84" charset="0"/>
              </a:rPr>
              <a:t> Minimize impacts…to the environment using appropriate techniques (e.g. containment, skimming, dispersants (keep oil from reaching wildlife &amp; shoreline), hazing.  Reference countermeasures and dispersant talks previously.</a:t>
            </a:r>
          </a:p>
          <a:p>
            <a:pPr marL="238125" indent="-238125">
              <a:buFontTx/>
              <a:buChar char="•"/>
            </a:pPr>
            <a:r>
              <a:rPr lang="en-US" altLang="en-US" smtClean="0">
                <a:latin typeface="Times" pitchFamily="84" charset="0"/>
              </a:rPr>
              <a:t>Constraints to minimize further injury.</a:t>
            </a:r>
          </a:p>
          <a:p>
            <a:pPr marL="238125" indent="-238125">
              <a:buFontTx/>
              <a:buChar char="•"/>
            </a:pPr>
            <a:r>
              <a:rPr lang="en-US" altLang="en-US" smtClean="0">
                <a:latin typeface="Times" pitchFamily="84" charset="0"/>
              </a:rPr>
              <a:t>Understanding and evaluate competing issues as trade-offs with the goal of maximizing recovery.</a:t>
            </a:r>
          </a:p>
          <a:p>
            <a:pPr marL="238125" indent="-238125">
              <a:buFontTx/>
              <a:buChar char="•"/>
            </a:pPr>
            <a:endParaRPr lang="en-US" altLang="en-US" smtClean="0">
              <a:latin typeface="Times" pitchFamily="84" charset="0"/>
            </a:endParaRPr>
          </a:p>
          <a:p>
            <a:pPr marL="238125" indent="-238125"/>
            <a:r>
              <a:rPr lang="en-US" altLang="en-US" smtClean="0">
                <a:latin typeface="Times" pitchFamily="84" charset="0"/>
              </a:rPr>
              <a:t>Here’s another way to think about it.  Natural system systems fluctuate over time, but in the absence of spill they might look like this…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1CAF335A-17E5-4DA7-9611-7F541498E88E}" type="slidenum">
              <a:rPr lang="en-US" altLang="en-US" sz="1300" b="0" smtClean="0">
                <a:solidFill>
                  <a:schemeClr val="tx1"/>
                </a:solidFill>
                <a:latin typeface="Times" pitchFamily="84" charset="0"/>
              </a:rPr>
              <a:pPr/>
              <a:t>11</a:t>
            </a:fld>
            <a:endParaRPr lang="en-US" altLang="en-US" sz="1300" b="0" smtClean="0">
              <a:solidFill>
                <a:schemeClr val="tx1"/>
              </a:solidFill>
              <a:latin typeface="Times" pitchFamily="8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Times" pitchFamily="84" charset="0"/>
              </a:rPr>
              <a:t>MAXIMIZING RECOVERY - “Recovery” is generally thought of as the condition if the spill had not occurred</a:t>
            </a:r>
          </a:p>
          <a:p>
            <a:r>
              <a:rPr lang="en-US" altLang="en-US" sz="1400" smtClean="0">
                <a:latin typeface="Times" pitchFamily="84" charset="0"/>
              </a:rPr>
              <a:t>May not be the pre-spill condition</a:t>
            </a:r>
          </a:p>
          <a:p>
            <a:r>
              <a:rPr lang="en-US" altLang="en-US" sz="1400" smtClean="0">
                <a:latin typeface="Times" pitchFamily="84" charset="0"/>
              </a:rPr>
              <a:t>Recovery results from a combination of </a:t>
            </a:r>
            <a:r>
              <a:rPr lang="en-US" altLang="en-US" sz="1400" smtClean="0">
                <a:solidFill>
                  <a:srgbClr val="FFCC00"/>
                </a:solidFill>
                <a:latin typeface="Times" pitchFamily="84" charset="0"/>
              </a:rPr>
              <a:t>response</a:t>
            </a:r>
            <a:r>
              <a:rPr lang="en-US" altLang="en-US" sz="1400" smtClean="0">
                <a:latin typeface="Times" pitchFamily="84" charset="0"/>
              </a:rPr>
              <a:t> &amp; </a:t>
            </a:r>
            <a:r>
              <a:rPr lang="en-US" altLang="en-US" sz="1400" smtClean="0">
                <a:solidFill>
                  <a:srgbClr val="FFCC00"/>
                </a:solidFill>
                <a:latin typeface="Times" pitchFamily="84" charset="0"/>
              </a:rPr>
              <a:t>restoration</a:t>
            </a:r>
            <a:r>
              <a:rPr lang="en-US" altLang="en-US" sz="1400" smtClean="0">
                <a:latin typeface="Times" pitchFamily="84" charset="0"/>
              </a:rPr>
              <a:t> activities</a:t>
            </a:r>
          </a:p>
          <a:p>
            <a:endParaRPr lang="en-US" altLang="en-US" sz="1400" smtClean="0">
              <a:latin typeface="Times" pitchFamily="84" charset="0"/>
            </a:endParaRPr>
          </a:p>
          <a:p>
            <a:r>
              <a:rPr lang="en-US" altLang="en-US" sz="1400" smtClean="0">
                <a:solidFill>
                  <a:srgbClr val="FFCC00"/>
                </a:solidFill>
                <a:latin typeface="Times" pitchFamily="84" charset="0"/>
              </a:rPr>
              <a:t>Response</a:t>
            </a:r>
            <a:r>
              <a:rPr lang="en-US" altLang="en-US" sz="1400" smtClean="0">
                <a:latin typeface="Times" pitchFamily="84" charset="0"/>
              </a:rPr>
              <a:t> activities should</a:t>
            </a:r>
          </a:p>
          <a:p>
            <a:pPr lvl="1">
              <a:buClr>
                <a:schemeClr val="hlink"/>
              </a:buClr>
              <a:buSzPct val="90000"/>
            </a:pPr>
            <a:r>
              <a:rPr lang="en-US" altLang="en-US" sz="1000" u="sng" smtClean="0">
                <a:latin typeface="Times" pitchFamily="84" charset="0"/>
              </a:rPr>
              <a:t>Reduce</a:t>
            </a:r>
            <a:r>
              <a:rPr lang="en-US" altLang="en-US" sz="1000" smtClean="0">
                <a:latin typeface="Times" pitchFamily="84" charset="0"/>
              </a:rPr>
              <a:t> </a:t>
            </a:r>
            <a:r>
              <a:rPr lang="en-US" altLang="en-US" sz="1000" u="sng" smtClean="0">
                <a:latin typeface="Times" pitchFamily="84" charset="0"/>
              </a:rPr>
              <a:t>time</a:t>
            </a:r>
            <a:r>
              <a:rPr lang="en-US" altLang="en-US" sz="1000" smtClean="0">
                <a:latin typeface="Times" pitchFamily="84" charset="0"/>
              </a:rPr>
              <a:t> for impacted wildlife &amp; habitats to recover</a:t>
            </a:r>
          </a:p>
          <a:p>
            <a:pPr lvl="1">
              <a:buClr>
                <a:schemeClr val="hlink"/>
              </a:buClr>
              <a:buSzPct val="90000"/>
            </a:pPr>
            <a:r>
              <a:rPr lang="en-US" altLang="en-US" sz="1000" smtClean="0">
                <a:latin typeface="Times" pitchFamily="84" charset="0"/>
              </a:rPr>
              <a:t>Concentrate on “How clean is clean?”</a:t>
            </a:r>
          </a:p>
          <a:p>
            <a:pPr>
              <a:buClr>
                <a:schemeClr val="hlink"/>
              </a:buClr>
              <a:buSzPct val="90000"/>
            </a:pPr>
            <a:endParaRPr lang="en-US" altLang="en-US" sz="800" smtClean="0">
              <a:latin typeface="Times" pitchFamily="84" charset="0"/>
            </a:endParaRPr>
          </a:p>
          <a:p>
            <a:pPr>
              <a:buClr>
                <a:srgbClr val="3366FF"/>
              </a:buClr>
              <a:buSzPct val="90000"/>
            </a:pPr>
            <a:r>
              <a:rPr lang="en-US" altLang="en-US" sz="1400" smtClean="0">
                <a:solidFill>
                  <a:srgbClr val="FFCC00"/>
                </a:solidFill>
                <a:latin typeface="Times" pitchFamily="84" charset="0"/>
              </a:rPr>
              <a:t>Restoration</a:t>
            </a:r>
            <a:r>
              <a:rPr lang="en-US" altLang="en-US" sz="1400" smtClean="0">
                <a:latin typeface="Times" pitchFamily="84" charset="0"/>
              </a:rPr>
              <a:t> activities</a:t>
            </a:r>
          </a:p>
          <a:p>
            <a:pPr lvl="1">
              <a:buClr>
                <a:schemeClr val="hlink"/>
              </a:buClr>
              <a:buSzPct val="90000"/>
            </a:pPr>
            <a:r>
              <a:rPr lang="en-US" altLang="en-US" sz="1000" u="sng" smtClean="0">
                <a:latin typeface="Times" pitchFamily="84" charset="0"/>
              </a:rPr>
              <a:t>Reduce</a:t>
            </a:r>
            <a:r>
              <a:rPr lang="en-US" altLang="en-US" sz="1000" smtClean="0">
                <a:latin typeface="Times" pitchFamily="84" charset="0"/>
              </a:rPr>
              <a:t> </a:t>
            </a:r>
            <a:r>
              <a:rPr lang="en-US" altLang="en-US" sz="1000" u="sng" smtClean="0">
                <a:latin typeface="Times" pitchFamily="84" charset="0"/>
              </a:rPr>
              <a:t>time</a:t>
            </a:r>
            <a:r>
              <a:rPr lang="en-US" altLang="en-US" sz="1000" smtClean="0">
                <a:latin typeface="Times" pitchFamily="84" charset="0"/>
              </a:rPr>
              <a:t> for impacted wildlife &amp; habitats to recover</a:t>
            </a:r>
          </a:p>
          <a:p>
            <a:pPr lvl="1">
              <a:buClr>
                <a:schemeClr val="hlink"/>
              </a:buClr>
              <a:buSzPct val="90000"/>
            </a:pPr>
            <a:r>
              <a:rPr lang="en-US" altLang="en-US" sz="1000" smtClean="0">
                <a:latin typeface="Times" pitchFamily="84" charset="0"/>
              </a:rPr>
              <a:t>Concentrate on restoring the injured resources</a:t>
            </a:r>
          </a:p>
          <a:p>
            <a:endParaRPr lang="en-US" altLang="en-US" smtClean="0">
              <a:latin typeface="Times" pitchFamily="84" charset="0"/>
            </a:endParaRPr>
          </a:p>
          <a:p>
            <a:r>
              <a:rPr lang="en-US" altLang="en-US" smtClean="0">
                <a:latin typeface="Times" pitchFamily="84" charset="0"/>
              </a:rPr>
              <a:t>Recovery curves for a variety of hypothetical responses</a:t>
            </a:r>
          </a:p>
          <a:p>
            <a:endParaRPr lang="en-US" altLang="en-US" smtClean="0">
              <a:latin typeface="Times" pitchFamily="84" charset="0"/>
            </a:endParaRPr>
          </a:p>
          <a:p>
            <a:r>
              <a:rPr lang="en-US" altLang="en-US" smtClean="0">
                <a:latin typeface="Times" pitchFamily="84" charset="0"/>
              </a:rPr>
              <a:t>W/o spill – Natural variability</a:t>
            </a:r>
          </a:p>
          <a:p>
            <a:r>
              <a:rPr lang="en-US" altLang="en-US" smtClean="0">
                <a:latin typeface="Times" pitchFamily="84" charset="0"/>
              </a:rPr>
              <a:t>No cleanup – Always great uncertainty in predicting natural removal rates</a:t>
            </a:r>
          </a:p>
          <a:p>
            <a:r>
              <a:rPr lang="en-US" altLang="en-US" smtClean="0">
                <a:latin typeface="Times" pitchFamily="84" charset="0"/>
              </a:rPr>
              <a:t>Cleanup 1 – warm water flushing</a:t>
            </a:r>
          </a:p>
          <a:p>
            <a:r>
              <a:rPr lang="en-US" altLang="en-US" smtClean="0">
                <a:latin typeface="Times" pitchFamily="84" charset="0"/>
              </a:rPr>
              <a:t>Cleanup 2 – manual recovery or wiping</a:t>
            </a:r>
          </a:p>
          <a:p>
            <a:r>
              <a:rPr lang="en-US" altLang="en-US" smtClean="0">
                <a:latin typeface="Times" pitchFamily="84" charset="0"/>
              </a:rPr>
              <a:t>Cleanup 3 – hi-pressure steam cleaning</a:t>
            </a:r>
          </a:p>
          <a:p>
            <a:endParaRPr lang="en-US" altLang="en-US" smtClean="0">
              <a:latin typeface="Times" pitchFamily="84" charset="0"/>
            </a:endParaRPr>
          </a:p>
          <a:p>
            <a:r>
              <a:rPr lang="en-US" altLang="en-US" smtClean="0">
                <a:latin typeface="Times" pitchFamily="84" charset="0"/>
              </a:rPr>
              <a:t>This week is about the environmental response so we’ll c</a:t>
            </a:r>
            <a:r>
              <a:rPr lang="en-US" altLang="en-US" sz="1400" smtClean="0">
                <a:latin typeface="Times" pitchFamily="84" charset="0"/>
              </a:rPr>
              <a:t>oncentrate on the “How clean is clean?” question.  So…</a:t>
            </a:r>
          </a:p>
          <a:p>
            <a:endParaRPr lang="en-US" altLang="en-US" smtClean="0">
              <a:latin typeface="Times" pitchFamily="84" charset="0"/>
            </a:endParaRPr>
          </a:p>
          <a:p>
            <a:r>
              <a:rPr lang="en-US" altLang="en-US" smtClean="0">
                <a:latin typeface="Times" pitchFamily="84" charset="0"/>
              </a:rPr>
              <a:t>Illustrates that the most aggressive cleanup strategies are not always the best in terms of environmental recovery.  So, not “what’s the quickest way to no oil?” but “what’s the quickest way to recovery?”</a:t>
            </a:r>
          </a:p>
          <a:p>
            <a:endParaRPr lang="en-US" altLang="en-US" smtClean="0">
              <a:latin typeface="Times" pitchFamily="84" charset="0"/>
            </a:endParaRPr>
          </a:p>
          <a:p>
            <a:r>
              <a:rPr lang="en-US" altLang="en-US" smtClean="0">
                <a:latin typeface="Times" pitchFamily="84" charset="0"/>
              </a:rPr>
              <a:t>We’re focusing on environmental </a:t>
            </a:r>
            <a:r>
              <a:rPr lang="en-US" altLang="en-US" sz="1400" smtClean="0">
                <a:latin typeface="Times" pitchFamily="84" charset="0"/>
              </a:rPr>
              <a:t>impacts here.  Impacts to aesthetic, cultural &amp; recreational resources may require other (possibly more aggressive) strategies.</a:t>
            </a:r>
          </a:p>
          <a:p>
            <a:endParaRPr lang="en-US" altLang="en-US" smtClean="0">
              <a:latin typeface="Times" pitchFamily="84" charset="0"/>
            </a:endParaRPr>
          </a:p>
          <a:p>
            <a:r>
              <a:rPr lang="en-US" altLang="en-US" smtClean="0">
                <a:latin typeface="Times" pitchFamily="84" charset="0"/>
              </a:rPr>
              <a:t>Steve Hampton will speak on NRDA &amp; Restoration tomorrow</a:t>
            </a:r>
          </a:p>
          <a:p>
            <a:endParaRPr lang="en-US" altLang="en-US" smtClean="0">
              <a:latin typeface="Times" pitchFamily="84" charset="0"/>
            </a:endParaRPr>
          </a:p>
          <a:p>
            <a:r>
              <a:rPr lang="en-US" altLang="en-US" smtClean="0">
                <a:latin typeface="Times" pitchFamily="84" charset="0"/>
              </a:rPr>
              <a:t>Response and Restoration activities work together to achieve environmental recovery.</a:t>
            </a:r>
          </a:p>
          <a:p>
            <a:endParaRPr lang="en-US" altLang="en-US" smtClean="0">
              <a:latin typeface="Times" pitchFamily="84" charset="0"/>
            </a:endParaRPr>
          </a:p>
          <a:p>
            <a:r>
              <a:rPr lang="en-US" altLang="en-US" smtClean="0">
                <a:latin typeface="Times" pitchFamily="84" charset="0"/>
              </a:rPr>
              <a:t>Minimizing environmental impacts ≠ removing every last drop of oil</a:t>
            </a:r>
          </a:p>
          <a:p>
            <a:endParaRPr lang="en-US" altLang="en-US" smtClean="0">
              <a:latin typeface="Times"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BAE8667F-024F-4825-B421-2FAA5E187EE1}" type="slidenum">
              <a:rPr lang="en-US" altLang="en-US" sz="1300" b="0" smtClean="0">
                <a:solidFill>
                  <a:schemeClr val="tx1"/>
                </a:solidFill>
                <a:latin typeface="Times" pitchFamily="84" charset="0"/>
              </a:rPr>
              <a:pPr/>
              <a:t>12</a:t>
            </a:fld>
            <a:endParaRPr lang="en-US" altLang="en-US" sz="1300" b="0" smtClean="0">
              <a:solidFill>
                <a:schemeClr val="tx1"/>
              </a:solidFill>
              <a:latin typeface="Times" pitchFamily="84" charset="0"/>
            </a:endParaRPr>
          </a:p>
        </p:txBody>
      </p:sp>
      <p:sp>
        <p:nvSpPr>
          <p:cNvPr id="51203"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pPr>
              <a:defRPr/>
            </a:pPr>
            <a:r>
              <a:rPr lang="en-US" dirty="0" smtClean="0"/>
              <a:t>HOW WE RESPOND…</a:t>
            </a:r>
          </a:p>
          <a:p>
            <a:pPr>
              <a:defRPr/>
            </a:pPr>
            <a:r>
              <a:rPr lang="en-US" dirty="0" smtClean="0"/>
              <a:t>What the least impacting yet effective strategy(</a:t>
            </a:r>
            <a:r>
              <a:rPr lang="en-US" dirty="0" err="1" smtClean="0"/>
              <a:t>ies</a:t>
            </a:r>
            <a:r>
              <a:rPr lang="en-US" dirty="0" smtClean="0"/>
              <a:t>) might be</a:t>
            </a:r>
          </a:p>
          <a:p>
            <a:pPr>
              <a:defRPr/>
            </a:pPr>
            <a:r>
              <a:rPr lang="en-US" dirty="0" smtClean="0"/>
              <a:t>What protective guidelines might be needed</a:t>
            </a:r>
          </a:p>
          <a:p>
            <a:pPr>
              <a:defRPr/>
            </a:pPr>
            <a:endParaRPr lang="en-US" dirty="0" smtClean="0"/>
          </a:p>
          <a:p>
            <a:pPr>
              <a:defRPr/>
            </a:pPr>
            <a:r>
              <a:rPr lang="en-US" sz="1400" dirty="0" smtClean="0">
                <a:solidFill>
                  <a:schemeClr val="bg1"/>
                </a:solidFill>
              </a:rPr>
              <a:t>When there’s no more oil?</a:t>
            </a:r>
          </a:p>
          <a:p>
            <a:pPr>
              <a:defRPr/>
            </a:pPr>
            <a:r>
              <a:rPr lang="en-US" sz="1400" dirty="0" smtClean="0">
                <a:solidFill>
                  <a:schemeClr val="bg1"/>
                </a:solidFill>
              </a:rPr>
              <a:t>Can we realistically pick up every drop of oil?</a:t>
            </a:r>
          </a:p>
          <a:p>
            <a:pPr>
              <a:defRPr/>
            </a:pPr>
            <a:r>
              <a:rPr lang="en-US" sz="1400" dirty="0" smtClean="0">
                <a:solidFill>
                  <a:schemeClr val="bg1"/>
                </a:solidFill>
              </a:rPr>
              <a:t>If so, then what might the consequences be?</a:t>
            </a:r>
            <a:endParaRPr lang="en-US" dirty="0" smtClean="0"/>
          </a:p>
          <a:p>
            <a:pPr>
              <a:defRPr/>
            </a:pPr>
            <a:endParaRPr lang="en-US" dirty="0" smtClean="0"/>
          </a:p>
          <a:p>
            <a:pPr>
              <a:defRPr/>
            </a:pPr>
            <a:r>
              <a:rPr lang="en-US" dirty="0" smtClean="0"/>
              <a:t>A good endpoint determined early in response will guide the selection of cleanup methods and recommendations.</a:t>
            </a:r>
          </a:p>
          <a:p>
            <a:pPr>
              <a:defRPr/>
            </a:pPr>
            <a:endParaRPr lang="en-US" dirty="0" smtClean="0"/>
          </a:p>
          <a:p>
            <a:pPr>
              <a:defRPr/>
            </a:pPr>
            <a:r>
              <a:rPr lang="en-US" dirty="0" smtClean="0"/>
              <a:t>How we respond to oil in different environments.  So, let’s look at some and think about w</a:t>
            </a:r>
            <a:r>
              <a:rPr lang="en-US" dirty="0" smtClean="0">
                <a:solidFill>
                  <a:srgbClr val="FFCC00"/>
                </a:solidFill>
                <a:effectLst>
                  <a:outerShdw blurRad="38100" dist="38100" dir="2700000" algn="tl">
                    <a:srgbClr val="C0C0C0"/>
                  </a:outerShdw>
                </a:effectLst>
              </a:rPr>
              <a:t>hich is worse, the oil or the cleanup?...</a:t>
            </a:r>
          </a:p>
          <a:p>
            <a:pPr>
              <a:defRPr/>
            </a:pPr>
            <a:endParaRPr lang="en-US" dirty="0" smtClean="0">
              <a:solidFill>
                <a:srgbClr val="FFCC00"/>
              </a:solidFill>
              <a:effectLst>
                <a:outerShdw blurRad="38100" dist="38100" dir="2700000" algn="tl">
                  <a:srgbClr val="C0C0C0"/>
                </a:outerShdw>
              </a:effectLst>
            </a:endParaRPr>
          </a:p>
          <a:p>
            <a:pPr>
              <a:defRPr/>
            </a:pPr>
            <a:r>
              <a:rPr lang="en-US" dirty="0" smtClean="0">
                <a:solidFill>
                  <a:srgbClr val="FFCC00"/>
                </a:solidFill>
                <a:effectLst>
                  <a:outerShdw blurRad="38100" dist="38100" dir="2700000" algn="tl">
                    <a:srgbClr val="C0C0C0"/>
                  </a:outerShdw>
                </a:effectLst>
              </a:rPr>
              <a:t>Rocky/riprap shorelines</a:t>
            </a:r>
          </a:p>
          <a:p>
            <a:pPr>
              <a:defRPr/>
            </a:pPr>
            <a:r>
              <a:rPr lang="en-US" dirty="0" smtClean="0">
                <a:solidFill>
                  <a:srgbClr val="FFCC00"/>
                </a:solidFill>
                <a:effectLst>
                  <a:outerShdw blurRad="38100" dist="38100" dir="2700000" algn="tl">
                    <a:srgbClr val="C0C0C0"/>
                  </a:outerShdw>
                </a:effectLst>
              </a:rPr>
              <a:t>Beaches</a:t>
            </a:r>
          </a:p>
          <a:p>
            <a:pPr>
              <a:defRPr/>
            </a:pPr>
            <a:r>
              <a:rPr lang="en-US" dirty="0" smtClean="0">
                <a:solidFill>
                  <a:srgbClr val="FFCC00"/>
                </a:solidFill>
                <a:effectLst>
                  <a:outerShdw blurRad="38100" dist="38100" dir="2700000" algn="tl">
                    <a:srgbClr val="C0C0C0"/>
                  </a:outerShdw>
                </a:effectLst>
              </a:rPr>
              <a:t>Wetlands/marshes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B70AD46C-342E-4615-9515-58152FEF3E81}" type="slidenum">
              <a:rPr lang="en-US" altLang="en-US" sz="1300" b="0" smtClean="0">
                <a:solidFill>
                  <a:schemeClr val="tx1"/>
                </a:solidFill>
                <a:latin typeface="Times" pitchFamily="84" charset="0"/>
              </a:rPr>
              <a:pPr/>
              <a:t>13</a:t>
            </a:fld>
            <a:endParaRPr lang="en-US" altLang="en-US" sz="1300" b="0" smtClean="0">
              <a:solidFill>
                <a:schemeClr val="tx1"/>
              </a:solidFill>
              <a:latin typeface="Times" pitchFamily="84" charset="0"/>
            </a:endParaRPr>
          </a:p>
        </p:txBody>
      </p:sp>
      <p:sp>
        <p:nvSpPr>
          <p:cNvPr id="52227"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pPr>
              <a:defRPr/>
            </a:pPr>
            <a:r>
              <a:rPr lang="en-US" dirty="0" smtClean="0"/>
              <a:t>HOW WE RESPOND…</a:t>
            </a:r>
          </a:p>
          <a:p>
            <a:pPr>
              <a:defRPr/>
            </a:pPr>
            <a:endParaRPr lang="en-US" dirty="0" smtClean="0"/>
          </a:p>
          <a:p>
            <a:pPr>
              <a:defRPr/>
            </a:pPr>
            <a:r>
              <a:rPr lang="en-US" sz="1400" dirty="0" smtClean="0">
                <a:solidFill>
                  <a:schemeClr val="bg1"/>
                </a:solidFill>
              </a:rPr>
              <a:t>When there’s no more oil?</a:t>
            </a:r>
          </a:p>
          <a:p>
            <a:pPr>
              <a:defRPr/>
            </a:pPr>
            <a:r>
              <a:rPr lang="en-US" sz="1400" dirty="0" smtClean="0">
                <a:solidFill>
                  <a:schemeClr val="bg1"/>
                </a:solidFill>
              </a:rPr>
              <a:t>Can we realistically pick up every drop of oil?</a:t>
            </a:r>
          </a:p>
          <a:p>
            <a:pPr>
              <a:defRPr/>
            </a:pPr>
            <a:r>
              <a:rPr lang="en-US" sz="1400" dirty="0" smtClean="0">
                <a:solidFill>
                  <a:schemeClr val="bg1"/>
                </a:solidFill>
              </a:rPr>
              <a:t>If so, then what might the consequences be?</a:t>
            </a:r>
            <a:endParaRPr lang="en-US" dirty="0" smtClean="0"/>
          </a:p>
          <a:p>
            <a:pPr>
              <a:defRPr/>
            </a:pPr>
            <a:endParaRPr lang="en-US" dirty="0" smtClean="0"/>
          </a:p>
          <a:p>
            <a:pPr>
              <a:defRPr/>
            </a:pPr>
            <a:r>
              <a:rPr lang="en-US" dirty="0" smtClean="0"/>
              <a:t>A good endpoint determined early in response will guide the selection of cleanup methods and recommendations.</a:t>
            </a:r>
          </a:p>
          <a:p>
            <a:pPr>
              <a:defRPr/>
            </a:pPr>
            <a:endParaRPr lang="en-US" dirty="0" smtClean="0"/>
          </a:p>
          <a:p>
            <a:pPr>
              <a:defRPr/>
            </a:pPr>
            <a:r>
              <a:rPr lang="en-US" dirty="0" smtClean="0"/>
              <a:t>How we respond to oil in different environments.  So, let’s look at some and think about w</a:t>
            </a:r>
            <a:r>
              <a:rPr lang="en-US" dirty="0" smtClean="0">
                <a:solidFill>
                  <a:srgbClr val="FFCC00"/>
                </a:solidFill>
                <a:effectLst>
                  <a:outerShdw blurRad="38100" dist="38100" dir="2700000" algn="tl">
                    <a:srgbClr val="C0C0C0"/>
                  </a:outerShdw>
                </a:effectLst>
              </a:rPr>
              <a:t>hich is worse, the oil or the cleanup?...</a:t>
            </a:r>
          </a:p>
          <a:p>
            <a:pPr>
              <a:defRPr/>
            </a:pPr>
            <a:endParaRPr lang="en-US" dirty="0" smtClean="0">
              <a:solidFill>
                <a:srgbClr val="FFCC00"/>
              </a:solidFill>
              <a:effectLst>
                <a:outerShdw blurRad="38100" dist="38100" dir="2700000" algn="tl">
                  <a:srgbClr val="C0C0C0"/>
                </a:outerShdw>
              </a:effectLst>
            </a:endParaRPr>
          </a:p>
          <a:p>
            <a:pPr>
              <a:defRPr/>
            </a:pPr>
            <a:r>
              <a:rPr lang="en-US" dirty="0" smtClean="0">
                <a:solidFill>
                  <a:srgbClr val="FFCC00"/>
                </a:solidFill>
                <a:effectLst>
                  <a:outerShdw blurRad="38100" dist="38100" dir="2700000" algn="tl">
                    <a:srgbClr val="C0C0C0"/>
                  </a:outerShdw>
                </a:effectLst>
              </a:rPr>
              <a:t>Rocky/riprap shorelines</a:t>
            </a:r>
          </a:p>
          <a:p>
            <a:pPr>
              <a:defRPr/>
            </a:pPr>
            <a:r>
              <a:rPr lang="en-US" dirty="0" smtClean="0">
                <a:solidFill>
                  <a:srgbClr val="FFCC00"/>
                </a:solidFill>
                <a:effectLst>
                  <a:outerShdw blurRad="38100" dist="38100" dir="2700000" algn="tl">
                    <a:srgbClr val="C0C0C0"/>
                  </a:outerShdw>
                </a:effectLst>
              </a:rPr>
              <a:t>Beaches</a:t>
            </a:r>
          </a:p>
          <a:p>
            <a:pPr>
              <a:defRPr/>
            </a:pPr>
            <a:r>
              <a:rPr lang="en-US" dirty="0" smtClean="0">
                <a:solidFill>
                  <a:srgbClr val="FFCC00"/>
                </a:solidFill>
                <a:effectLst>
                  <a:outerShdw blurRad="38100" dist="38100" dir="2700000" algn="tl">
                    <a:srgbClr val="C0C0C0"/>
                  </a:outerShdw>
                </a:effectLst>
              </a:rPr>
              <a:t>Wetlands/marshes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AB06264B-EF1F-4641-A061-330FAABA701B}" type="slidenum">
              <a:rPr lang="en-US" altLang="en-US" sz="1300" b="0" smtClean="0">
                <a:solidFill>
                  <a:schemeClr val="tx1"/>
                </a:solidFill>
                <a:latin typeface="Times" pitchFamily="84" charset="0"/>
              </a:rPr>
              <a:pPr/>
              <a:t>14</a:t>
            </a:fld>
            <a:endParaRPr lang="en-US" altLang="en-US" sz="1300" b="0" smtClean="0">
              <a:solidFill>
                <a:schemeClr val="tx1"/>
              </a:solidFill>
              <a:latin typeface="Times" pitchFamily="84" charset="0"/>
            </a:endParaRPr>
          </a:p>
        </p:txBody>
      </p:sp>
      <p:sp>
        <p:nvSpPr>
          <p:cNvPr id="53251"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pPr>
              <a:defRPr/>
            </a:pPr>
            <a:r>
              <a:rPr lang="en-US" dirty="0" smtClean="0">
                <a:solidFill>
                  <a:srgbClr val="FFCC00"/>
                </a:solidFill>
                <a:effectLst>
                  <a:outerShdw blurRad="38100" dist="38100" dir="2700000" algn="tl">
                    <a:srgbClr val="C0C0C0"/>
                  </a:outerShdw>
                </a:effectLst>
              </a:rPr>
              <a:t>RIPRAP/ROCKY SHORELINES…</a:t>
            </a:r>
          </a:p>
          <a:p>
            <a:pPr>
              <a:defRPr/>
            </a:pPr>
            <a:endParaRPr lang="en-US" sz="1400" dirty="0" smtClean="0">
              <a:solidFill>
                <a:schemeClr val="bg1"/>
              </a:solidFill>
            </a:endParaRPr>
          </a:p>
          <a:p>
            <a:pPr>
              <a:defRPr/>
            </a:pPr>
            <a:r>
              <a:rPr lang="en-US" sz="1400" dirty="0" smtClean="0">
                <a:solidFill>
                  <a:schemeClr val="bg1"/>
                </a:solidFill>
              </a:rPr>
              <a:t>What if it does more than just remove oil?</a:t>
            </a:r>
          </a:p>
          <a:p>
            <a:pPr>
              <a:defRPr/>
            </a:pPr>
            <a:r>
              <a:rPr lang="en-US" sz="1400" dirty="0" smtClean="0">
                <a:solidFill>
                  <a:schemeClr val="bg1"/>
                </a:solidFill>
              </a:rPr>
              <a:t>What if it sterilizes the habitat?</a:t>
            </a:r>
            <a:r>
              <a:rPr lang="en-US" dirty="0" smtClean="0"/>
              <a:t> </a:t>
            </a:r>
          </a:p>
          <a:p>
            <a:pPr>
              <a:defRPr/>
            </a:pPr>
            <a:r>
              <a:rPr lang="en-US" dirty="0" smtClean="0"/>
              <a:t>How do you even wrap our brains around this stuff?  We try and objectively consider the trade-offs…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EA7F7C57-C168-4E71-8F1D-B0605549F679}" type="slidenum">
              <a:rPr lang="en-US" altLang="en-US" sz="1300" b="0" smtClean="0">
                <a:solidFill>
                  <a:schemeClr val="tx1"/>
                </a:solidFill>
                <a:latin typeface="Times" pitchFamily="84" charset="0"/>
              </a:rPr>
              <a:pPr/>
              <a:t>15</a:t>
            </a:fld>
            <a:endParaRPr lang="en-US" altLang="en-US" sz="1300" b="0" smtClean="0">
              <a:solidFill>
                <a:schemeClr val="tx1"/>
              </a:solidFill>
              <a:latin typeface="Times" pitchFamily="84" charset="0"/>
            </a:endParaRPr>
          </a:p>
        </p:txBody>
      </p:sp>
      <p:sp>
        <p:nvSpPr>
          <p:cNvPr id="54275"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pPr>
              <a:defRPr/>
            </a:pPr>
            <a:r>
              <a:rPr lang="en-US" dirty="0" smtClean="0">
                <a:solidFill>
                  <a:srgbClr val="FFCC00"/>
                </a:solidFill>
                <a:effectLst>
                  <a:outerShdw blurRad="38100" dist="38100" dir="2700000" algn="tl">
                    <a:srgbClr val="C0C0C0"/>
                  </a:outerShdw>
                </a:effectLst>
              </a:rPr>
              <a:t>RIPRAP/ROCKY SHORELINES…</a:t>
            </a:r>
          </a:p>
          <a:p>
            <a:pPr>
              <a:defRPr/>
            </a:pPr>
            <a:endParaRPr lang="en-US" sz="1400" dirty="0" smtClean="0">
              <a:solidFill>
                <a:schemeClr val="bg1"/>
              </a:solidFill>
            </a:endParaRPr>
          </a:p>
          <a:p>
            <a:pPr>
              <a:defRPr/>
            </a:pPr>
            <a:r>
              <a:rPr lang="en-US" sz="1400" dirty="0" smtClean="0">
                <a:solidFill>
                  <a:schemeClr val="bg1"/>
                </a:solidFill>
              </a:rPr>
              <a:t>Seasonal impacts?  Herring eggs, nearby nesting birds, etc?</a:t>
            </a:r>
          </a:p>
          <a:p>
            <a:pPr>
              <a:defRPr/>
            </a:pPr>
            <a:endParaRPr lang="en-US" sz="1400" dirty="0" smtClean="0">
              <a:solidFill>
                <a:schemeClr val="bg1"/>
              </a:solidFill>
            </a:endParaRPr>
          </a:p>
          <a:p>
            <a:pPr>
              <a:defRPr/>
            </a:pPr>
            <a:r>
              <a:rPr lang="en-US" sz="1400" dirty="0" smtClean="0">
                <a:solidFill>
                  <a:schemeClr val="bg1"/>
                </a:solidFill>
              </a:rPr>
              <a:t>What if someone gets injured, breaks a leg, or drowns?</a:t>
            </a:r>
            <a:r>
              <a:rPr lang="en-US" dirty="0" smtClean="0"/>
              <a:t> </a:t>
            </a:r>
          </a:p>
          <a:p>
            <a:pPr>
              <a:defRPr/>
            </a:pPr>
            <a:endParaRPr lang="en-US" dirty="0" smtClean="0"/>
          </a:p>
          <a:p>
            <a:pPr>
              <a:defRPr/>
            </a:pPr>
            <a:r>
              <a:rPr lang="en-US" dirty="0" smtClean="0"/>
              <a:t>EU should be providing constraints &amp; guidelines to limit impacts.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0ACB649A-C18C-4C29-A77B-DCFDCCBD24DB}" type="slidenum">
              <a:rPr lang="en-US" altLang="en-US" sz="1300" b="0" smtClean="0">
                <a:solidFill>
                  <a:schemeClr val="tx1"/>
                </a:solidFill>
                <a:latin typeface="Times" pitchFamily="84" charset="0"/>
              </a:rPr>
              <a:pPr/>
              <a:t>16</a:t>
            </a:fld>
            <a:endParaRPr lang="en-US" altLang="en-US" sz="1300" b="0" smtClean="0">
              <a:solidFill>
                <a:schemeClr val="tx1"/>
              </a:solidFill>
              <a:latin typeface="Times" pitchFamily="8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solidFill>
                  <a:schemeClr val="bg1"/>
                </a:solidFill>
                <a:latin typeface="Times" pitchFamily="84" charset="0"/>
              </a:rPr>
              <a:t>BEACHES…</a:t>
            </a:r>
          </a:p>
          <a:p>
            <a:endParaRPr lang="en-US" altLang="en-US" smtClean="0">
              <a:latin typeface="Times" pitchFamily="84" charset="0"/>
            </a:endParaRPr>
          </a:p>
          <a:p>
            <a:r>
              <a:rPr lang="en-US" altLang="en-US" smtClean="0">
                <a:latin typeface="Times" pitchFamily="84" charset="0"/>
              </a:rPr>
              <a:t># of people – compaction, nesting birds, etc.</a:t>
            </a:r>
            <a:endParaRPr lang="en-US" altLang="en-US" sz="1400" smtClean="0">
              <a:solidFill>
                <a:schemeClr val="bg1"/>
              </a:solidFill>
              <a:latin typeface="Times" pitchFamily="8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721F1324-4910-45FE-B706-D7F3FA2AE1F6}" type="slidenum">
              <a:rPr lang="en-US" altLang="en-US" sz="1300" b="0" smtClean="0">
                <a:solidFill>
                  <a:schemeClr val="tx1"/>
                </a:solidFill>
                <a:latin typeface="Times" pitchFamily="84" charset="0"/>
              </a:rPr>
              <a:pPr/>
              <a:t>17</a:t>
            </a:fld>
            <a:endParaRPr lang="en-US" altLang="en-US" sz="1300" b="0" smtClean="0">
              <a:solidFill>
                <a:schemeClr val="tx1"/>
              </a:solidFill>
              <a:latin typeface="Times" pitchFamily="8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solidFill>
                  <a:schemeClr val="bg1"/>
                </a:solidFill>
                <a:latin typeface="Times" pitchFamily="84" charset="0"/>
              </a:rPr>
              <a:t>WETLANDS &amp; MARSHES…</a:t>
            </a:r>
          </a:p>
          <a:p>
            <a:endParaRPr lang="en-US" altLang="en-US" sz="1400" smtClean="0">
              <a:solidFill>
                <a:schemeClr val="bg1"/>
              </a:solidFill>
              <a:latin typeface="Times" pitchFamily="8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955C2106-B244-4C73-BC3C-3B55DF5E3000}" type="slidenum">
              <a:rPr lang="en-US" altLang="en-US" sz="1300" b="0" smtClean="0">
                <a:solidFill>
                  <a:schemeClr val="tx1"/>
                </a:solidFill>
                <a:latin typeface="Times" pitchFamily="84" charset="0"/>
              </a:rPr>
              <a:pPr/>
              <a:t>18</a:t>
            </a:fld>
            <a:endParaRPr lang="en-US" altLang="en-US" sz="1300" b="0" smtClean="0">
              <a:solidFill>
                <a:schemeClr val="tx1"/>
              </a:solidFill>
              <a:latin typeface="Times" pitchFamily="8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solidFill>
                  <a:schemeClr val="bg1"/>
                </a:solidFill>
                <a:latin typeface="Times" pitchFamily="84" charset="0"/>
              </a:rPr>
              <a:t>WHEN DO WE STOP?...</a:t>
            </a:r>
          </a:p>
          <a:p>
            <a:endParaRPr lang="en-US" altLang="en-US" sz="1400" smtClean="0">
              <a:solidFill>
                <a:schemeClr val="bg1"/>
              </a:solidFill>
              <a:latin typeface="Times" pitchFamily="84" charset="0"/>
            </a:endParaRPr>
          </a:p>
          <a:p>
            <a:r>
              <a:rPr lang="en-US" altLang="en-US" sz="1400" smtClean="0">
                <a:solidFill>
                  <a:schemeClr val="bg1"/>
                </a:solidFill>
                <a:latin typeface="Times" pitchFamily="84" charset="0"/>
              </a:rPr>
              <a:t>When there’s no more oil?</a:t>
            </a:r>
          </a:p>
          <a:p>
            <a:r>
              <a:rPr lang="en-US" altLang="en-US" sz="1400" smtClean="0">
                <a:solidFill>
                  <a:schemeClr val="bg1"/>
                </a:solidFill>
                <a:latin typeface="Times" pitchFamily="84" charset="0"/>
              </a:rPr>
              <a:t>Can we realistically pick up every drop of oil?</a:t>
            </a:r>
          </a:p>
          <a:p>
            <a:r>
              <a:rPr lang="en-US" altLang="en-US" sz="1400" smtClean="0">
                <a:solidFill>
                  <a:schemeClr val="bg1"/>
                </a:solidFill>
                <a:latin typeface="Times" pitchFamily="84" charset="0"/>
              </a:rPr>
              <a:t>If so, then what might the consequences be?</a:t>
            </a:r>
          </a:p>
          <a:p>
            <a:endParaRPr lang="en-US" altLang="en-US" sz="1400" smtClean="0">
              <a:solidFill>
                <a:schemeClr val="bg1"/>
              </a:solidFill>
              <a:latin typeface="Times" pitchFamily="84" charset="0"/>
            </a:endParaRPr>
          </a:p>
          <a:p>
            <a:r>
              <a:rPr lang="en-US" altLang="en-US" smtClean="0">
                <a:latin typeface="Times" pitchFamily="84" charset="0"/>
              </a:rPr>
              <a:t>A classic Trade-off situation is:  When should you let nature do the work?...</a:t>
            </a:r>
            <a:endParaRPr lang="en-US" altLang="en-US" sz="1400" smtClean="0">
              <a:solidFill>
                <a:schemeClr val="bg1"/>
              </a:solidFill>
              <a:latin typeface="Times" pitchFamily="84" charset="0"/>
            </a:endParaRPr>
          </a:p>
          <a:p>
            <a:r>
              <a:rPr lang="en-US" altLang="en-US" smtClean="0">
                <a:latin typeface="Times" pitchFamily="84" charset="0"/>
              </a:rPr>
              <a:t>Oil Spill Response – Let’s now look at Response Options.</a:t>
            </a:r>
          </a:p>
          <a:p>
            <a:endParaRPr lang="en-US" altLang="en-US" smtClean="0">
              <a:latin typeface="Times" pitchFamily="84" charset="0"/>
            </a:endParaRPr>
          </a:p>
          <a:p>
            <a:r>
              <a:rPr lang="en-US" altLang="en-US" smtClean="0">
                <a:latin typeface="Times" pitchFamily="84" charset="0"/>
              </a:rPr>
              <a:t>Some say, you can clean up anything.  All you need is time &amp; money, lot’s of it.</a:t>
            </a:r>
          </a:p>
          <a:p>
            <a:endParaRPr lang="en-US" altLang="en-US" smtClean="0">
              <a:latin typeface="Times" pitchFamily="84" charset="0"/>
            </a:endParaRPr>
          </a:p>
          <a:p>
            <a:r>
              <a:rPr lang="en-US" altLang="en-US" smtClean="0">
                <a:latin typeface="Times" pitchFamily="84" charset="0"/>
              </a:rPr>
              <a:t>Others say, you can’t pick up every last drop.</a:t>
            </a:r>
          </a:p>
          <a:p>
            <a:endParaRPr lang="en-US" altLang="en-US" smtClean="0">
              <a:latin typeface="Times" pitchFamily="84" charset="0"/>
            </a:endParaRPr>
          </a:p>
          <a:p>
            <a:r>
              <a:rPr lang="en-US" altLang="en-US" smtClean="0">
                <a:latin typeface="Times" pitchFamily="84" charset="0"/>
              </a:rPr>
              <a:t>So, is this clean enough?...  What if even small tarballs represent a real threat to an endangered species?</a:t>
            </a:r>
          </a:p>
          <a:p>
            <a:endParaRPr lang="en-US" altLang="en-US" smtClean="0">
              <a:latin typeface="Times" pitchFamily="84" charset="0"/>
            </a:endParaRPr>
          </a:p>
          <a:p>
            <a:r>
              <a:rPr lang="en-US" altLang="en-US" smtClean="0">
                <a:latin typeface="Times" pitchFamily="84" charset="0"/>
              </a:rPr>
              <a:t>On the other hand…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1357A500-621F-4A24-8517-BFBC108564B1}" type="slidenum">
              <a:rPr lang="en-US" altLang="en-US" sz="1300" b="0" smtClean="0">
                <a:solidFill>
                  <a:schemeClr val="tx1"/>
                </a:solidFill>
                <a:latin typeface="Times" pitchFamily="84" charset="0"/>
              </a:rPr>
              <a:pPr/>
              <a:t>19</a:t>
            </a:fld>
            <a:endParaRPr lang="en-US" altLang="en-US" sz="1300" b="0" smtClean="0">
              <a:solidFill>
                <a:schemeClr val="tx1"/>
              </a:solidFill>
              <a:latin typeface="Times" pitchFamily="8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719247C4-DBF1-4290-87BF-508ED915F4D2}" type="slidenum">
              <a:rPr lang="en-US" altLang="en-US" sz="1300" b="0" smtClean="0">
                <a:solidFill>
                  <a:schemeClr val="tx1"/>
                </a:solidFill>
                <a:latin typeface="Times" pitchFamily="84" charset="0"/>
              </a:rPr>
              <a:pPr/>
              <a:t>2</a:t>
            </a:fld>
            <a:endParaRPr lang="en-US" altLang="en-US" sz="1300" b="0" smtClean="0">
              <a:solidFill>
                <a:schemeClr val="tx1"/>
              </a:solidFill>
              <a:latin typeface="Times" pitchFamily="8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8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9461B09E-7D12-45CA-84B8-A50B9DAAD85E}" type="slidenum">
              <a:rPr lang="en-US" altLang="en-US" sz="1300" b="0" smtClean="0">
                <a:solidFill>
                  <a:schemeClr val="tx1"/>
                </a:solidFill>
                <a:latin typeface="Times" pitchFamily="84" charset="0"/>
              </a:rPr>
              <a:pPr/>
              <a:t>20</a:t>
            </a:fld>
            <a:endParaRPr lang="en-US" altLang="en-US" sz="1300" b="0" smtClean="0">
              <a:solidFill>
                <a:schemeClr val="tx1"/>
              </a:solidFill>
              <a:latin typeface="Times" pitchFamily="8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84" charset="0"/>
              </a:rPr>
              <a:t>A classic trade-off situation…</a:t>
            </a:r>
          </a:p>
          <a:p>
            <a:endParaRPr lang="en-US" altLang="en-US" smtClean="0">
              <a:latin typeface="Times" pitchFamily="84" charset="0"/>
            </a:endParaRPr>
          </a:p>
          <a:p>
            <a:pPr>
              <a:spcBef>
                <a:spcPct val="0"/>
              </a:spcBef>
            </a:pPr>
            <a:r>
              <a:rPr lang="en-US" altLang="en-US" b="1" smtClean="0">
                <a:latin typeface="Times" pitchFamily="84" charset="0"/>
              </a:rPr>
              <a:t>When it makes sense:</a:t>
            </a:r>
          </a:p>
          <a:p>
            <a:pPr>
              <a:spcBef>
                <a:spcPct val="0"/>
              </a:spcBef>
            </a:pPr>
            <a:r>
              <a:rPr lang="en-US" altLang="en-US" sz="1400" smtClean="0">
                <a:latin typeface="Times" pitchFamily="84" charset="0"/>
              </a:rPr>
              <a:t>Highly sensitive habitats</a:t>
            </a:r>
          </a:p>
          <a:p>
            <a:pPr lvl="1">
              <a:spcBef>
                <a:spcPct val="0"/>
              </a:spcBef>
              <a:buClr>
                <a:schemeClr val="hlink"/>
              </a:buClr>
            </a:pPr>
            <a:r>
              <a:rPr lang="en-US" altLang="en-US" smtClean="0">
                <a:latin typeface="Times" pitchFamily="84" charset="0"/>
              </a:rPr>
              <a:t>Where cleanup impacts might be worse than the oil</a:t>
            </a:r>
          </a:p>
          <a:p>
            <a:pPr lvl="1">
              <a:spcBef>
                <a:spcPct val="0"/>
              </a:spcBef>
              <a:buClr>
                <a:schemeClr val="hlink"/>
              </a:buClr>
            </a:pPr>
            <a:r>
              <a:rPr lang="en-US" altLang="en-US" smtClean="0">
                <a:latin typeface="Times" pitchFamily="84" charset="0"/>
              </a:rPr>
              <a:t>Presence of Threatened/Endangered Species</a:t>
            </a:r>
          </a:p>
          <a:p>
            <a:pPr lvl="1">
              <a:spcBef>
                <a:spcPct val="0"/>
              </a:spcBef>
              <a:buClr>
                <a:schemeClr val="hlink"/>
              </a:buClr>
            </a:pPr>
            <a:r>
              <a:rPr lang="en-US" altLang="en-US" smtClean="0">
                <a:latin typeface="Times" pitchFamily="84" charset="0"/>
              </a:rPr>
              <a:t>Easily damaged or especially difficult to restore</a:t>
            </a:r>
          </a:p>
          <a:p>
            <a:pPr>
              <a:spcBef>
                <a:spcPct val="0"/>
              </a:spcBef>
            </a:pPr>
            <a:r>
              <a:rPr lang="en-US" altLang="en-US" sz="1400" smtClean="0">
                <a:latin typeface="Times" pitchFamily="84" charset="0"/>
              </a:rPr>
              <a:t>Lightly-oiled habitats</a:t>
            </a:r>
          </a:p>
          <a:p>
            <a:pPr lvl="1">
              <a:spcBef>
                <a:spcPct val="0"/>
              </a:spcBef>
              <a:buClr>
                <a:schemeClr val="hlink"/>
              </a:buClr>
            </a:pPr>
            <a:r>
              <a:rPr lang="en-US" altLang="en-US" smtClean="0">
                <a:latin typeface="Times" pitchFamily="84" charset="0"/>
              </a:rPr>
              <a:t>Ultimately, natural recovery completes the process</a:t>
            </a:r>
          </a:p>
          <a:p>
            <a:pPr>
              <a:spcBef>
                <a:spcPct val="0"/>
              </a:spcBef>
            </a:pPr>
            <a:r>
              <a:rPr lang="en-US" altLang="en-US" sz="1400" smtClean="0">
                <a:latin typeface="Times" pitchFamily="84" charset="0"/>
              </a:rPr>
              <a:t>High energy habitats</a:t>
            </a:r>
          </a:p>
          <a:p>
            <a:pPr>
              <a:spcBef>
                <a:spcPct val="0"/>
              </a:spcBef>
            </a:pPr>
            <a:r>
              <a:rPr lang="en-US" altLang="en-US" sz="1400" smtClean="0">
                <a:latin typeface="Times" pitchFamily="84" charset="0"/>
              </a:rPr>
              <a:t>Dangerous work areas</a:t>
            </a:r>
          </a:p>
          <a:p>
            <a:pPr lvl="1">
              <a:spcBef>
                <a:spcPct val="0"/>
              </a:spcBef>
              <a:buClr>
                <a:schemeClr val="hlink"/>
              </a:buClr>
            </a:pPr>
            <a:r>
              <a:rPr lang="en-US" altLang="en-US" smtClean="0">
                <a:latin typeface="Times" pitchFamily="84" charset="0"/>
              </a:rPr>
              <a:t>High wave energy, inaccessibility, or other hazards pose significant threat to safety of workers</a:t>
            </a:r>
          </a:p>
          <a:p>
            <a:pPr lvl="1">
              <a:spcBef>
                <a:spcPct val="0"/>
              </a:spcBef>
              <a:buClr>
                <a:schemeClr val="hlink"/>
              </a:buClr>
            </a:pPr>
            <a:endParaRPr lang="en-US" altLang="en-US" smtClean="0">
              <a:latin typeface="Times" pitchFamily="84" charset="0"/>
            </a:endParaRPr>
          </a:p>
          <a:p>
            <a:r>
              <a:rPr lang="en-US" altLang="en-US" smtClean="0">
                <a:latin typeface="Arial" charset="0"/>
              </a:rPr>
              <a:t>1) Highly sensitive habitats where cleanup activities are likely to </a:t>
            </a:r>
            <a:r>
              <a:rPr lang="en-US" altLang="en-US" i="1" smtClean="0">
                <a:latin typeface="Arial" charset="0"/>
              </a:rPr>
              <a:t>slow down</a:t>
            </a:r>
            <a:r>
              <a:rPr lang="en-US" altLang="en-US" smtClean="0">
                <a:latin typeface="Arial" charset="0"/>
              </a:rPr>
              <a:t> environmental recovery</a:t>
            </a:r>
          </a:p>
          <a:p>
            <a:r>
              <a:rPr lang="en-US" altLang="en-US" smtClean="0">
                <a:latin typeface="Arial" charset="0"/>
              </a:rPr>
              <a:t>2) High energy habitats </a:t>
            </a:r>
            <a:r>
              <a:rPr lang="en-US" altLang="en-US" i="1" smtClean="0">
                <a:latin typeface="Arial" charset="0"/>
              </a:rPr>
              <a:t>likely to be scoured by natural forces</a:t>
            </a:r>
          </a:p>
          <a:p>
            <a:r>
              <a:rPr lang="en-US" altLang="en-US" smtClean="0">
                <a:latin typeface="Arial" charset="0"/>
              </a:rPr>
              <a:t>3) Lightly oiled habitats – do no more harm – nature will cleanup </a:t>
            </a:r>
          </a:p>
          <a:p>
            <a:r>
              <a:rPr lang="en-US" altLang="en-US" smtClean="0">
                <a:latin typeface="Arial" charset="0"/>
              </a:rPr>
              <a:t>4) Areas were worker safety would be at risk</a:t>
            </a:r>
          </a:p>
          <a:p>
            <a:r>
              <a:rPr lang="en-US" altLang="en-US" smtClean="0">
                <a:latin typeface="Arial" charset="0"/>
              </a:rPr>
              <a:t>5) </a:t>
            </a:r>
          </a:p>
          <a:p>
            <a:pPr lvl="1">
              <a:spcBef>
                <a:spcPct val="0"/>
              </a:spcBef>
            </a:pPr>
            <a:endParaRPr lang="en-US" altLang="en-US" sz="1400" smtClean="0">
              <a:latin typeface="Times" pitchFamily="84" charset="0"/>
            </a:endParaRPr>
          </a:p>
          <a:p>
            <a:pPr>
              <a:spcBef>
                <a:spcPct val="0"/>
              </a:spcBef>
            </a:pPr>
            <a:r>
              <a:rPr lang="en-US" altLang="en-US" sz="1400" b="1" smtClean="0">
                <a:latin typeface="Times" pitchFamily="84" charset="0"/>
              </a:rPr>
              <a:t>Can you think of some potential down sides?</a:t>
            </a:r>
          </a:p>
          <a:p>
            <a:pPr lvl="1">
              <a:spcBef>
                <a:spcPct val="0"/>
              </a:spcBef>
              <a:buClr>
                <a:srgbClr val="FF0000"/>
              </a:buClr>
            </a:pPr>
            <a:r>
              <a:rPr lang="en-US" altLang="en-US" sz="1000" smtClean="0">
                <a:latin typeface="Times" pitchFamily="84" charset="0"/>
              </a:rPr>
              <a:t>Oil is left in the environment</a:t>
            </a:r>
          </a:p>
          <a:p>
            <a:pPr lvl="1">
              <a:spcBef>
                <a:spcPct val="0"/>
              </a:spcBef>
              <a:buClr>
                <a:srgbClr val="FF0000"/>
              </a:buClr>
            </a:pPr>
            <a:r>
              <a:rPr lang="en-US" altLang="en-US" sz="1000" smtClean="0">
                <a:latin typeface="Times" pitchFamily="84" charset="0"/>
              </a:rPr>
              <a:t>Natural recovery may be slower than originally estimated</a:t>
            </a:r>
          </a:p>
          <a:p>
            <a:endParaRPr lang="en-US" altLang="en-US" smtClean="0">
              <a:latin typeface="Times" pitchFamily="8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6BFBD556-2F1D-45EB-876A-718D9644A045}" type="slidenum">
              <a:rPr lang="en-US" altLang="en-US" sz="1300" b="0" smtClean="0">
                <a:solidFill>
                  <a:schemeClr val="tx1"/>
                </a:solidFill>
                <a:latin typeface="Times" pitchFamily="84" charset="0"/>
              </a:rPr>
              <a:pPr/>
              <a:t>21</a:t>
            </a:fld>
            <a:endParaRPr lang="en-US" altLang="en-US" sz="1300" b="0" smtClean="0">
              <a:solidFill>
                <a:schemeClr val="tx1"/>
              </a:solidFill>
              <a:latin typeface="Times" pitchFamily="8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84" charset="0"/>
              </a:rPr>
              <a:t>Cleanup should proceed as long as it is likely to have a positive effect on the speed of recovery for the affected shoreline.</a:t>
            </a:r>
          </a:p>
          <a:p>
            <a:endParaRPr lang="en-US" altLang="en-US" smtClean="0">
              <a:latin typeface="Times" pitchFamily="84" charset="0"/>
            </a:endParaRPr>
          </a:p>
          <a:p>
            <a:r>
              <a:rPr lang="en-US" altLang="en-US" smtClean="0">
                <a:latin typeface="Times" pitchFamily="84" charset="0"/>
              </a:rPr>
              <a:t>If the answer to </a:t>
            </a:r>
            <a:r>
              <a:rPr lang="en-US" altLang="en-US" u="sng" smtClean="0">
                <a:latin typeface="Times" pitchFamily="84" charset="0"/>
              </a:rPr>
              <a:t>any</a:t>
            </a:r>
            <a:r>
              <a:rPr lang="en-US" altLang="en-US" smtClean="0">
                <a:latin typeface="Times" pitchFamily="84" charset="0"/>
              </a:rPr>
              <a:t> of the three is “yes”, then cleanup should continue.  However, if the answer to </a:t>
            </a:r>
            <a:r>
              <a:rPr lang="en-US" altLang="en-US" u="sng" smtClean="0">
                <a:latin typeface="Times" pitchFamily="84" charset="0"/>
              </a:rPr>
              <a:t>all</a:t>
            </a:r>
            <a:r>
              <a:rPr lang="en-US" altLang="en-US" smtClean="0">
                <a:latin typeface="Times" pitchFamily="84" charset="0"/>
              </a:rPr>
              <a:t> three is “no”, then cleanup should stop.</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B7B1221B-B045-4A67-A8D9-3806F381E96D}" type="slidenum">
              <a:rPr lang="en-US" altLang="en-US" sz="1300" b="0" smtClean="0">
                <a:solidFill>
                  <a:schemeClr val="tx1"/>
                </a:solidFill>
                <a:latin typeface="Times" pitchFamily="84" charset="0"/>
              </a:rPr>
              <a:pPr/>
              <a:t>22</a:t>
            </a:fld>
            <a:endParaRPr lang="en-US" altLang="en-US" sz="1300" b="0" smtClean="0">
              <a:solidFill>
                <a:schemeClr val="tx1"/>
              </a:solidFill>
              <a:latin typeface="Times" pitchFamily="8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solidFill>
                  <a:schemeClr val="bg1"/>
                </a:solidFill>
                <a:latin typeface="Times" pitchFamily="84" charset="0"/>
              </a:rPr>
              <a:t>Trying to get to “Yes/No”</a:t>
            </a:r>
          </a:p>
          <a:p>
            <a:endParaRPr lang="en-US" altLang="en-US" sz="1400" smtClean="0">
              <a:solidFill>
                <a:schemeClr val="bg1"/>
              </a:solidFill>
              <a:latin typeface="Times" pitchFamily="84" charset="0"/>
            </a:endParaRPr>
          </a:p>
          <a:p>
            <a:r>
              <a:rPr lang="en-US" altLang="en-US" sz="1400" smtClean="0">
                <a:solidFill>
                  <a:schemeClr val="bg1"/>
                </a:solidFill>
                <a:latin typeface="Times" pitchFamily="84" charset="0"/>
              </a:rPr>
              <a:t>WHAT ARE THEY?...</a:t>
            </a:r>
          </a:p>
          <a:p>
            <a:endParaRPr lang="en-US" altLang="en-US" sz="1400" smtClean="0">
              <a:solidFill>
                <a:schemeClr val="bg1"/>
              </a:solidFill>
              <a:latin typeface="Times" pitchFamily="84" charset="0"/>
            </a:endParaRPr>
          </a:p>
          <a:p>
            <a:r>
              <a:rPr lang="en-US" altLang="en-US" sz="1400" smtClean="0">
                <a:solidFill>
                  <a:schemeClr val="bg1"/>
                </a:solidFill>
                <a:latin typeface="Times" pitchFamily="84" charset="0"/>
              </a:rPr>
              <a:t>This isn’t a long-term remediation situation so we’re not going with strictly quantitative criteria (e.g. ppm)</a:t>
            </a:r>
          </a:p>
          <a:p>
            <a:endParaRPr lang="en-US" altLang="en-US" sz="1400" smtClean="0">
              <a:solidFill>
                <a:schemeClr val="bg1"/>
              </a:solidFill>
              <a:latin typeface="Times" pitchFamily="84" charset="0"/>
            </a:endParaRPr>
          </a:p>
          <a:p>
            <a:r>
              <a:rPr lang="en-US" altLang="en-US" sz="1400" smtClean="0">
                <a:solidFill>
                  <a:schemeClr val="bg1"/>
                </a:solidFill>
                <a:latin typeface="Times" pitchFamily="84" charset="0"/>
              </a:rPr>
              <a:t>Operationally-relevant</a:t>
            </a:r>
          </a:p>
          <a:p>
            <a:endParaRPr lang="en-US" altLang="en-US" sz="1400" smtClean="0">
              <a:solidFill>
                <a:schemeClr val="bg1"/>
              </a:solidFill>
              <a:latin typeface="Times" pitchFamily="84" charset="0"/>
            </a:endParaRPr>
          </a:p>
          <a:p>
            <a:r>
              <a:rPr lang="en-US" altLang="en-US" sz="1400" smtClean="0">
                <a:solidFill>
                  <a:schemeClr val="bg1"/>
                </a:solidFill>
                <a:latin typeface="Times" pitchFamily="84" charset="0"/>
              </a:rPr>
              <a:t>Often based on qualitative risk</a:t>
            </a:r>
          </a:p>
          <a:p>
            <a:endParaRPr lang="en-US" altLang="en-US" sz="1400" smtClean="0">
              <a:solidFill>
                <a:schemeClr val="bg1"/>
              </a:solidFill>
              <a:latin typeface="Times" pitchFamily="84" charset="0"/>
            </a:endParaRPr>
          </a:p>
          <a:p>
            <a:r>
              <a:rPr lang="en-US" altLang="en-US" sz="1400" smtClean="0">
                <a:solidFill>
                  <a:schemeClr val="bg1"/>
                </a:solidFill>
                <a:latin typeface="Times" pitchFamily="84" charset="0"/>
              </a:rPr>
              <a:t>So why not use a standard?  Variations in incident, shorelines, oil type, oiling condition, and cleanup strategies</a:t>
            </a:r>
          </a:p>
          <a:p>
            <a:endParaRPr lang="en-US" altLang="en-US" sz="1400" smtClean="0">
              <a:solidFill>
                <a:schemeClr val="bg1"/>
              </a:solidFill>
              <a:latin typeface="Times" pitchFamily="84" charset="0"/>
            </a:endParaRPr>
          </a:p>
          <a:p>
            <a:r>
              <a:rPr lang="en-US" altLang="en-US" sz="1400" smtClean="0">
                <a:solidFill>
                  <a:schemeClr val="bg1"/>
                </a:solidFill>
                <a:latin typeface="Times" pitchFamily="84" charset="0"/>
              </a:rPr>
              <a:t>Monitoring to ensure that endpoints are reasonable &amp; achievable</a:t>
            </a:r>
          </a:p>
          <a:p>
            <a:endParaRPr lang="en-US" altLang="en-US" sz="1400" smtClean="0">
              <a:solidFill>
                <a:schemeClr val="bg1"/>
              </a:solidFill>
              <a:latin typeface="Times" pitchFamily="84" charset="0"/>
            </a:endParaRPr>
          </a:p>
          <a:p>
            <a:r>
              <a:rPr lang="en-US" altLang="en-US" sz="1400" smtClean="0">
                <a:solidFill>
                  <a:schemeClr val="bg1"/>
                </a:solidFill>
                <a:latin typeface="Times" pitchFamily="84" charset="0"/>
              </a:rPr>
              <a:t>These are goals for Ops and the overall response, so start early!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4C6A21C8-227E-417C-9000-DB2AD426D4D1}" type="slidenum">
              <a:rPr lang="en-US" altLang="en-US" sz="1300" b="0" smtClean="0">
                <a:solidFill>
                  <a:schemeClr val="tx1"/>
                </a:solidFill>
                <a:latin typeface="Times" pitchFamily="84" charset="0"/>
              </a:rPr>
              <a:pPr/>
              <a:t>23</a:t>
            </a:fld>
            <a:endParaRPr lang="en-US" altLang="en-US" sz="1300" b="0" smtClean="0">
              <a:solidFill>
                <a:schemeClr val="tx1"/>
              </a:solidFill>
              <a:latin typeface="Times" pitchFamily="8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Times" pitchFamily="84" charset="0"/>
              </a:rPr>
              <a:t>Environmental </a:t>
            </a:r>
          </a:p>
          <a:p>
            <a:pPr lvl="1"/>
            <a:r>
              <a:rPr lang="en-US" altLang="en-US" smtClean="0">
                <a:latin typeface="Times" pitchFamily="84" charset="0"/>
              </a:rPr>
              <a:t>Listed T&amp;E species</a:t>
            </a:r>
          </a:p>
          <a:p>
            <a:pPr lvl="1"/>
            <a:r>
              <a:rPr lang="en-US" altLang="en-US" smtClean="0">
                <a:latin typeface="Times" pitchFamily="84" charset="0"/>
              </a:rPr>
              <a:t>Rookeries, colonies, nest sites, spawning areas </a:t>
            </a:r>
          </a:p>
          <a:p>
            <a:pPr lvl="1"/>
            <a:r>
              <a:rPr lang="en-US" altLang="en-US" smtClean="0">
                <a:latin typeface="Times" pitchFamily="84" charset="0"/>
              </a:rPr>
              <a:t>Wetlands – </a:t>
            </a:r>
            <a:r>
              <a:rPr lang="en-US" altLang="en-US" b="1" i="1" smtClean="0">
                <a:latin typeface="Times" pitchFamily="84" charset="0"/>
              </a:rPr>
              <a:t>“Sensitive Habitats”</a:t>
            </a:r>
          </a:p>
          <a:p>
            <a:r>
              <a:rPr lang="en-US" altLang="en-US" sz="1400" smtClean="0">
                <a:latin typeface="Times" pitchFamily="84" charset="0"/>
              </a:rPr>
              <a:t>Cultural / Archeological</a:t>
            </a:r>
          </a:p>
          <a:p>
            <a:r>
              <a:rPr lang="en-US" altLang="en-US" sz="1400" smtClean="0">
                <a:latin typeface="Times" pitchFamily="84" charset="0"/>
              </a:rPr>
              <a:t>Political</a:t>
            </a:r>
          </a:p>
          <a:p>
            <a:r>
              <a:rPr lang="en-US" altLang="en-US" sz="1400" smtClean="0">
                <a:latin typeface="Times" pitchFamily="84" charset="0"/>
              </a:rPr>
              <a:t>Economic &amp; cost effectiveness(?)</a:t>
            </a:r>
          </a:p>
          <a:p>
            <a:r>
              <a:rPr lang="en-US" altLang="en-US" sz="1400" smtClean="0">
                <a:latin typeface="Times" pitchFamily="84" charset="0"/>
              </a:rPr>
              <a:t>Season / weather</a:t>
            </a:r>
          </a:p>
          <a:p>
            <a:r>
              <a:rPr lang="en-US" altLang="en-US" sz="1400" smtClean="0">
                <a:latin typeface="Times" pitchFamily="84" charset="0"/>
              </a:rPr>
              <a:t>Hunting &amp; fishing seasons</a:t>
            </a:r>
          </a:p>
          <a:p>
            <a:endParaRPr lang="en-US" altLang="en-US" sz="1400" smtClean="0">
              <a:latin typeface="Times" pitchFamily="84" charset="0"/>
            </a:endParaRPr>
          </a:p>
          <a:p>
            <a:r>
              <a:rPr lang="en-US" altLang="en-US" sz="1400" smtClean="0">
                <a:latin typeface="Times" pitchFamily="84" charset="0"/>
              </a:rPr>
              <a:t>Regional differences</a:t>
            </a:r>
          </a:p>
          <a:p>
            <a:endParaRPr lang="en-US" altLang="en-US" sz="1400" b="1" smtClean="0">
              <a:latin typeface="Times" pitchFamily="84" charset="0"/>
            </a:endParaRPr>
          </a:p>
          <a:p>
            <a:r>
              <a:rPr lang="en-US" altLang="en-US" sz="1400" b="1" smtClean="0">
                <a:latin typeface="Times" pitchFamily="84" charset="0"/>
              </a:rPr>
              <a:t>Purpose of ICS is to effectively capture/acknowledge all stakeholder concerns while putting safety &amp; the environment as clear priorities. </a:t>
            </a:r>
          </a:p>
          <a:p>
            <a:endParaRPr lang="en-US" altLang="en-US" sz="1400" b="1" smtClean="0">
              <a:latin typeface="Times" pitchFamily="84" charset="0"/>
            </a:endParaRPr>
          </a:p>
          <a:p>
            <a:r>
              <a:rPr lang="en-US" altLang="en-US" smtClean="0">
                <a:latin typeface="Times" pitchFamily="84" charset="0"/>
              </a:rPr>
              <a:t>On a small spill, it might just be you.</a:t>
            </a:r>
          </a:p>
          <a:p>
            <a:endParaRPr lang="en-US" altLang="en-US" smtClean="0">
              <a:latin typeface="Times" pitchFamily="84" charset="0"/>
            </a:endParaRPr>
          </a:p>
          <a:p>
            <a:r>
              <a:rPr lang="en-US" altLang="en-US" smtClean="0">
                <a:latin typeface="Times" pitchFamily="84" charset="0"/>
              </a:rPr>
              <a:t>On a bigger spill, it could be a bunch of people and might take a while.  So start early</a:t>
            </a:r>
            <a:endParaRPr lang="en-US" altLang="en-US" sz="1400" b="1" smtClean="0">
              <a:latin typeface="Times" pitchFamily="8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30EE5BB1-C20D-4773-9E9E-DE7C340AFF9A}" type="slidenum">
              <a:rPr lang="en-US" altLang="en-US" sz="1300" b="0" smtClean="0">
                <a:solidFill>
                  <a:schemeClr val="tx1"/>
                </a:solidFill>
                <a:latin typeface="Times" pitchFamily="84" charset="0"/>
              </a:rPr>
              <a:pPr/>
              <a:t>24</a:t>
            </a:fld>
            <a:endParaRPr lang="en-US" altLang="en-US" sz="1300" b="0" smtClean="0">
              <a:solidFill>
                <a:schemeClr val="tx1"/>
              </a:solidFill>
              <a:latin typeface="Times" pitchFamily="8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84" charset="0"/>
              </a:rPr>
              <a:t>WHO’S INVOLVED?...</a:t>
            </a:r>
          </a:p>
          <a:p>
            <a:endParaRPr lang="en-US" altLang="en-US" smtClean="0">
              <a:latin typeface="Times" pitchFamily="84" charset="0"/>
            </a:endParaRPr>
          </a:p>
          <a:p>
            <a:r>
              <a:rPr lang="en-US" altLang="en-US" smtClean="0">
                <a:latin typeface="Times" pitchFamily="84" charset="0"/>
              </a:rPr>
              <a:t>Built among players with the UCS by:</a:t>
            </a:r>
          </a:p>
          <a:p>
            <a:pPr>
              <a:buFontTx/>
              <a:buChar char="•"/>
            </a:pPr>
            <a:r>
              <a:rPr lang="en-US" altLang="en-US" smtClean="0">
                <a:latin typeface="Times" pitchFamily="84" charset="0"/>
              </a:rPr>
              <a:t>Collaboration</a:t>
            </a:r>
          </a:p>
          <a:p>
            <a:pPr>
              <a:buFontTx/>
              <a:buChar char="•"/>
            </a:pPr>
            <a:r>
              <a:rPr lang="en-US" altLang="en-US" smtClean="0">
                <a:latin typeface="Times" pitchFamily="84" charset="0"/>
              </a:rPr>
              <a:t>Consensus</a:t>
            </a:r>
          </a:p>
          <a:p>
            <a:pPr>
              <a:buFontTx/>
              <a:buChar char="•"/>
            </a:pPr>
            <a:r>
              <a:rPr lang="en-US" altLang="en-US" smtClean="0">
                <a:latin typeface="Times" pitchFamily="84" charset="0"/>
              </a:rPr>
              <a:t>Best professional judgement</a:t>
            </a:r>
          </a:p>
          <a:p>
            <a:pPr>
              <a:buFontTx/>
              <a:buChar char="•"/>
            </a:pPr>
            <a:r>
              <a:rPr lang="en-US" altLang="en-US" smtClean="0">
                <a:latin typeface="Times" pitchFamily="84" charset="0"/>
              </a:rPr>
              <a:t>Frank discussions of incident-specific trade-offs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8485B9B1-8125-4E70-8506-DE9CADA708C3}" type="slidenum">
              <a:rPr lang="en-US" altLang="en-US" sz="1300" b="0" smtClean="0">
                <a:solidFill>
                  <a:schemeClr val="tx1"/>
                </a:solidFill>
                <a:latin typeface="Times" pitchFamily="84" charset="0"/>
              </a:rPr>
              <a:pPr/>
              <a:t>25</a:t>
            </a:fld>
            <a:endParaRPr lang="en-US" altLang="en-US" sz="1300" b="0" smtClean="0">
              <a:solidFill>
                <a:schemeClr val="tx1"/>
              </a:solidFill>
              <a:latin typeface="Times" pitchFamily="8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84" charset="0"/>
              </a:rPr>
              <a:t>Resources for help.</a:t>
            </a:r>
          </a:p>
          <a:p>
            <a:r>
              <a:rPr lang="en-US" altLang="en-US" smtClean="0">
                <a:latin typeface="Times" pitchFamily="84" charset="0"/>
              </a:rPr>
              <a:t>Bring these docs to show.</a:t>
            </a:r>
          </a:p>
          <a:p>
            <a:endParaRPr lang="en-US" altLang="en-US" smtClean="0">
              <a:latin typeface="Times" pitchFamily="84" charset="0"/>
            </a:endParaRPr>
          </a:p>
          <a:p>
            <a:endParaRPr lang="en-US" altLang="en-US" smtClean="0">
              <a:latin typeface="Times" pitchFamily="8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3FE9E8FD-69B5-44D7-9044-03AA3F0681BB}" type="slidenum">
              <a:rPr lang="en-US" altLang="en-US" sz="1300" b="0" smtClean="0">
                <a:solidFill>
                  <a:schemeClr val="tx1"/>
                </a:solidFill>
                <a:latin typeface="Times" pitchFamily="84" charset="0"/>
              </a:rPr>
              <a:pPr/>
              <a:t>26</a:t>
            </a:fld>
            <a:endParaRPr lang="en-US" altLang="en-US" sz="1300" b="0" smtClean="0">
              <a:solidFill>
                <a:schemeClr val="tx1"/>
              </a:solidFill>
              <a:latin typeface="Times" pitchFamily="8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Times" pitchFamily="84" charset="0"/>
              </a:rPr>
              <a:t>SOME EXAMPLES…</a:t>
            </a:r>
          </a:p>
          <a:p>
            <a:endParaRPr lang="en-US" altLang="en-US" sz="1400" smtClean="0">
              <a:latin typeface="Times" pitchFamily="84" charset="0"/>
            </a:endParaRPr>
          </a:p>
          <a:p>
            <a:r>
              <a:rPr lang="en-US" altLang="en-US" sz="1400" smtClean="0">
                <a:latin typeface="Times" pitchFamily="84" charset="0"/>
              </a:rPr>
              <a:t>Now we’re getting away from “It depends” to “Yes/No”</a:t>
            </a:r>
          </a:p>
          <a:p>
            <a:endParaRPr lang="en-US" altLang="en-US" sz="1400" smtClean="0">
              <a:latin typeface="Times" pitchFamily="84" charset="0"/>
            </a:endParaRPr>
          </a:p>
          <a:p>
            <a:r>
              <a:rPr lang="en-US" altLang="en-US" sz="1400" smtClean="0">
                <a:latin typeface="Times" pitchFamily="84" charset="0"/>
              </a:rPr>
              <a:t>The last example tries to get at “do-more-good-than-harm” philosophy but this can be difficult to define in an operational context sometimes and is very incident-specific.</a:t>
            </a:r>
          </a:p>
          <a:p>
            <a:endParaRPr lang="en-US" altLang="en-US" sz="1400" smtClean="0">
              <a:latin typeface="Times" pitchFamily="84" charset="0"/>
            </a:endParaRPr>
          </a:p>
          <a:p>
            <a:r>
              <a:rPr lang="en-US" altLang="en-US" sz="1400" smtClean="0">
                <a:latin typeface="Times" pitchFamily="84" charset="0"/>
              </a:rPr>
              <a:t>How do you know what’s appropriate?  If the Cleanup Endpoint for a given impacted shoreline is clear, concise and measurable and will result in “no’s” for each of the critical questions, then you’re well on your way.</a:t>
            </a:r>
          </a:p>
          <a:p>
            <a:endParaRPr lang="en-US" altLang="en-US" sz="1400" smtClean="0">
              <a:latin typeface="Times" pitchFamily="84" charset="0"/>
            </a:endParaRPr>
          </a:p>
          <a:p>
            <a:r>
              <a:rPr lang="en-US" altLang="en-US" sz="1400" smtClean="0">
                <a:latin typeface="Times" pitchFamily="84" charset="0"/>
              </a:rPr>
              <a:t>How do we know we’re achieving them?  Through an monitoring &amp; sign-off process…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C9422BCF-2FF7-44B2-9353-2FDB76F1B358}" type="slidenum">
              <a:rPr lang="en-US" altLang="en-US" sz="1300" b="0" smtClean="0">
                <a:solidFill>
                  <a:schemeClr val="tx1"/>
                </a:solidFill>
                <a:latin typeface="Times" pitchFamily="84" charset="0"/>
              </a:rPr>
              <a:pPr/>
              <a:t>27</a:t>
            </a:fld>
            <a:endParaRPr lang="en-US" altLang="en-US" sz="1300" b="0" smtClean="0">
              <a:solidFill>
                <a:schemeClr val="tx1"/>
              </a:solidFill>
              <a:latin typeface="Times" pitchFamily="8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8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B54CDF8C-9B26-43AF-AB59-4A1A8AAFC6EA}" type="slidenum">
              <a:rPr lang="en-US" altLang="en-US" sz="1300" b="0" smtClean="0">
                <a:solidFill>
                  <a:schemeClr val="tx1"/>
                </a:solidFill>
                <a:latin typeface="Times" pitchFamily="84" charset="0"/>
              </a:rPr>
              <a:pPr/>
              <a:t>28</a:t>
            </a:fld>
            <a:endParaRPr lang="en-US" altLang="en-US" sz="1300" b="0" smtClean="0">
              <a:solidFill>
                <a:schemeClr val="tx1"/>
              </a:solidFill>
              <a:latin typeface="Times" pitchFamily="8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84" charset="0"/>
              </a:rPr>
              <a:t>SIGN-OFF PROCESS…</a:t>
            </a:r>
          </a:p>
          <a:p>
            <a:endParaRPr lang="en-US" altLang="en-US" smtClean="0">
              <a:latin typeface="Times" pitchFamily="84" charset="0"/>
            </a:endParaRPr>
          </a:p>
          <a:p>
            <a:r>
              <a:rPr lang="en-US" altLang="en-US" smtClean="0">
                <a:latin typeface="Times" pitchFamily="84" charset="0"/>
              </a:rPr>
              <a:t>Refer to the previous Shoreline Assessment Presentation for the Process of SCAt (e.g. Reconn Survey, S/L Segmentation, develop spill-specific cleanup guidelines, SCAT surveys, Submit reports, evaluation, monitoring, SOFT).</a:t>
            </a:r>
          </a:p>
          <a:p>
            <a:endParaRPr lang="en-US" altLang="en-US" smtClean="0">
              <a:latin typeface="Times" pitchFamily="84" charset="0"/>
            </a:endParaRPr>
          </a:p>
          <a:p>
            <a:r>
              <a:rPr lang="en-US" altLang="en-US" smtClean="0">
                <a:latin typeface="Times" pitchFamily="84" charset="0"/>
              </a:rPr>
              <a:t>Like SCAT but with different mission</a:t>
            </a:r>
          </a:p>
          <a:p>
            <a:r>
              <a:rPr lang="en-US" altLang="en-US" smtClean="0">
                <a:latin typeface="Times" pitchFamily="84" charset="0"/>
              </a:rPr>
              <a:t>UC reps, land owner</a:t>
            </a:r>
          </a:p>
          <a:p>
            <a:r>
              <a:rPr lang="en-US" altLang="en-US" smtClean="0">
                <a:latin typeface="Times" pitchFamily="84" charset="0"/>
              </a:rPr>
              <a:t>Consensus decision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BDF296E4-66B5-4872-BBD4-AFAB5FA232FC}" type="slidenum">
              <a:rPr lang="en-US" altLang="en-US" sz="1300" b="0" smtClean="0">
                <a:solidFill>
                  <a:schemeClr val="tx1"/>
                </a:solidFill>
                <a:latin typeface="Times" pitchFamily="84" charset="0"/>
              </a:rPr>
              <a:pPr/>
              <a:t>29</a:t>
            </a:fld>
            <a:endParaRPr lang="en-US" altLang="en-US" sz="1300" b="0" smtClean="0">
              <a:solidFill>
                <a:schemeClr val="tx1"/>
              </a:solidFill>
              <a:latin typeface="Times" pitchFamily="8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84" charset="0"/>
              </a:rPr>
              <a:t>Yes/No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F40A7F7F-672E-4D33-B7B7-3BCD7265D7BE}" type="slidenum">
              <a:rPr lang="en-US" altLang="en-US" sz="1300" b="0" smtClean="0">
                <a:solidFill>
                  <a:schemeClr val="tx1"/>
                </a:solidFill>
                <a:latin typeface="Times" pitchFamily="84" charset="0"/>
              </a:rPr>
              <a:pPr/>
              <a:t>3</a:t>
            </a:fld>
            <a:endParaRPr lang="en-US" altLang="en-US" sz="1300" b="0" smtClean="0">
              <a:solidFill>
                <a:schemeClr val="tx1"/>
              </a:solidFill>
              <a:latin typeface="Times" pitchFamily="8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8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15A538D9-A47C-4E6E-9643-02A593287EBE}" type="slidenum">
              <a:rPr lang="en-US" altLang="en-US" sz="1300" b="0" smtClean="0">
                <a:solidFill>
                  <a:schemeClr val="tx1"/>
                </a:solidFill>
                <a:latin typeface="Times" pitchFamily="84" charset="0"/>
              </a:rPr>
              <a:pPr/>
              <a:t>30</a:t>
            </a:fld>
            <a:endParaRPr lang="en-US" altLang="en-US" sz="1300" b="0" smtClean="0">
              <a:solidFill>
                <a:schemeClr val="tx1"/>
              </a:solidFill>
              <a:latin typeface="Times" pitchFamily="8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84" charset="0"/>
              </a:rPr>
              <a:t>Yes/No</a:t>
            </a:r>
          </a:p>
          <a:p>
            <a:endParaRPr lang="en-US" altLang="en-US" smtClean="0">
              <a:latin typeface="Times" pitchFamily="8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0D83DD48-03CA-4E75-8A05-D8FC1F7CAD50}" type="slidenum">
              <a:rPr lang="en-US" altLang="en-US" sz="1300" b="0" smtClean="0">
                <a:solidFill>
                  <a:schemeClr val="tx1"/>
                </a:solidFill>
                <a:latin typeface="Times" pitchFamily="84" charset="0"/>
              </a:rPr>
              <a:pPr/>
              <a:t>31</a:t>
            </a:fld>
            <a:endParaRPr lang="en-US" altLang="en-US" sz="1300" b="0" smtClean="0">
              <a:solidFill>
                <a:schemeClr val="tx1"/>
              </a:solidFill>
              <a:latin typeface="Times" pitchFamily="8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84" charset="0"/>
              </a:rPr>
              <a:t>Imperfect information requires BPJ, which should include resources &amp; tools from previous spills</a:t>
            </a:r>
          </a:p>
          <a:p>
            <a:endParaRPr lang="en-US" altLang="en-US" smtClean="0">
              <a:latin typeface="Times" pitchFamily="84" charset="0"/>
            </a:endParaRPr>
          </a:p>
          <a:p>
            <a:r>
              <a:rPr lang="en-US" altLang="en-US" smtClean="0">
                <a:latin typeface="Times" pitchFamily="84" charset="0"/>
              </a:rPr>
              <a:t>Keep the end-goal in mind… a healthy, restored environment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D8800DD9-7EAE-46E8-9675-DA64A1207A7C}" type="slidenum">
              <a:rPr lang="en-US" altLang="en-US" sz="1300" b="0" smtClean="0">
                <a:solidFill>
                  <a:schemeClr val="tx1"/>
                </a:solidFill>
                <a:latin typeface="Times" pitchFamily="84" charset="0"/>
              </a:rPr>
              <a:pPr/>
              <a:t>32</a:t>
            </a:fld>
            <a:endParaRPr lang="en-US" altLang="en-US" sz="1300" b="0" smtClean="0">
              <a:solidFill>
                <a:schemeClr val="tx1"/>
              </a:solidFill>
              <a:latin typeface="Times" pitchFamily="8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8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E6FAC547-1666-47F7-9EAC-F06BB47B8FFC}" type="slidenum">
              <a:rPr lang="en-US" altLang="en-US" sz="1300" b="0" smtClean="0">
                <a:solidFill>
                  <a:schemeClr val="tx1"/>
                </a:solidFill>
                <a:latin typeface="Times" pitchFamily="84" charset="0"/>
              </a:rPr>
              <a:pPr/>
              <a:t>4</a:t>
            </a:fld>
            <a:endParaRPr lang="en-US" altLang="en-US" sz="1300" b="0" smtClean="0">
              <a:solidFill>
                <a:schemeClr val="tx1"/>
              </a:solidFill>
              <a:latin typeface="Times" pitchFamily="8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84" charset="0"/>
              </a:rPr>
              <a:t>Why we respond of course…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C7006257-905A-450D-B7A2-832744BFC67F}" type="slidenum">
              <a:rPr lang="en-US" altLang="en-US" sz="1300" b="0" smtClean="0">
                <a:solidFill>
                  <a:schemeClr val="tx1"/>
                </a:solidFill>
                <a:latin typeface="Times" pitchFamily="84" charset="0"/>
              </a:rPr>
              <a:pPr/>
              <a:t>5</a:t>
            </a:fld>
            <a:endParaRPr lang="en-US" altLang="en-US" sz="1300" b="0" smtClean="0">
              <a:solidFill>
                <a:schemeClr val="tx1"/>
              </a:solidFill>
              <a:latin typeface="Times" pitchFamily="8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84" charset="0"/>
              </a:rPr>
              <a:t>But since much of this week’s focus in on minimizing environmental impacts, let’s focus there for a little bit…</a:t>
            </a:r>
          </a:p>
          <a:p>
            <a:endParaRPr lang="en-US" altLang="en-US" smtClean="0">
              <a:latin typeface="Times" pitchFamily="84" charset="0"/>
            </a:endParaRPr>
          </a:p>
          <a:p>
            <a:r>
              <a:rPr lang="en-US" altLang="en-US" smtClean="0">
                <a:latin typeface="Times" pitchFamily="84" charset="0"/>
              </a:rPr>
              <a:t>Consider “minimize </a:t>
            </a:r>
            <a:r>
              <a:rPr lang="en-US" altLang="en-US" u="sng" smtClean="0">
                <a:latin typeface="Times" pitchFamily="84" charset="0"/>
              </a:rPr>
              <a:t>overall</a:t>
            </a:r>
            <a:r>
              <a:rPr lang="en-US" altLang="en-US" smtClean="0">
                <a:latin typeface="Times" pitchFamily="84" charset="0"/>
              </a:rPr>
              <a:t> impacts”…  so not just oil but response.  We’re trying to look at it as a natural system, that has some ability to recovery, and helping it.</a:t>
            </a:r>
          </a:p>
          <a:p>
            <a:endParaRPr lang="en-US" altLang="en-US" smtClean="0">
              <a:latin typeface="Times" pitchFamily="84" charset="0"/>
            </a:endParaRPr>
          </a:p>
          <a:p>
            <a:r>
              <a:rPr lang="en-US" altLang="en-US" smtClean="0">
                <a:latin typeface="Times" pitchFamily="84" charset="0"/>
              </a:rPr>
              <a:t>Minimizing environmental impacts ≠ removing every last drop of oil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78849963-5F3D-4836-A318-E95088251EA7}" type="slidenum">
              <a:rPr lang="en-US" altLang="en-US" sz="1300" b="0" smtClean="0">
                <a:solidFill>
                  <a:schemeClr val="tx1"/>
                </a:solidFill>
                <a:latin typeface="Times" pitchFamily="84" charset="0"/>
              </a:rPr>
              <a:pPr/>
              <a:t>6</a:t>
            </a:fld>
            <a:endParaRPr lang="en-US" altLang="en-US" sz="1300" b="0" smtClean="0">
              <a:solidFill>
                <a:schemeClr val="tx1"/>
              </a:solidFill>
              <a:latin typeface="Times" pitchFamily="8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84" charset="0"/>
              </a:rPr>
              <a:t>But since much of this week’s focus in on minimizing environmental impacts, let’s focus there for a little bit…</a:t>
            </a:r>
          </a:p>
          <a:p>
            <a:endParaRPr lang="en-US" altLang="en-US" smtClean="0">
              <a:latin typeface="Times" pitchFamily="84" charset="0"/>
            </a:endParaRPr>
          </a:p>
          <a:p>
            <a:r>
              <a:rPr lang="en-US" altLang="en-US" smtClean="0">
                <a:latin typeface="Times" pitchFamily="84" charset="0"/>
              </a:rPr>
              <a:t>Consider “minimize </a:t>
            </a:r>
            <a:r>
              <a:rPr lang="en-US" altLang="en-US" u="sng" smtClean="0">
                <a:latin typeface="Times" pitchFamily="84" charset="0"/>
              </a:rPr>
              <a:t>overall</a:t>
            </a:r>
            <a:r>
              <a:rPr lang="en-US" altLang="en-US" smtClean="0">
                <a:latin typeface="Times" pitchFamily="84" charset="0"/>
              </a:rPr>
              <a:t> impacts”…  so not just oil but response.  We’re trying to look at it as a natural system, that has some ability to recovery, and helping it.</a:t>
            </a:r>
          </a:p>
          <a:p>
            <a:endParaRPr lang="en-US" altLang="en-US" smtClean="0">
              <a:latin typeface="Times" pitchFamily="84" charset="0"/>
            </a:endParaRPr>
          </a:p>
          <a:p>
            <a:r>
              <a:rPr lang="en-US" altLang="en-US" smtClean="0">
                <a:latin typeface="Times" pitchFamily="84" charset="0"/>
              </a:rPr>
              <a:t>Minimizing environmental impacts ≠ removing every last drop of oil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D401AD72-2056-4CE3-B616-BFC1EACC7AAE}" type="slidenum">
              <a:rPr lang="en-US" altLang="en-US" sz="1300" b="0" smtClean="0">
                <a:solidFill>
                  <a:schemeClr val="tx1"/>
                </a:solidFill>
                <a:latin typeface="Times" pitchFamily="84" charset="0"/>
              </a:rPr>
              <a:pPr/>
              <a:t>7</a:t>
            </a:fld>
            <a:endParaRPr lang="en-US" altLang="en-US" sz="1300" b="0" smtClean="0">
              <a:solidFill>
                <a:schemeClr val="tx1"/>
              </a:solidFill>
              <a:latin typeface="Times" pitchFamily="8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84" charset="0"/>
              </a:rPr>
              <a:t>General three broad phases of activity…  gross oil removal with higher recovery volumes and to reduce remobilization potential.</a:t>
            </a:r>
          </a:p>
          <a:p>
            <a:endParaRPr lang="en-US" altLang="en-US" smtClean="0">
              <a:latin typeface="Times" pitchFamily="84" charset="0"/>
            </a:endParaRPr>
          </a:p>
          <a:p>
            <a:r>
              <a:rPr lang="en-US" altLang="en-US" smtClean="0">
                <a:latin typeface="Times" pitchFamily="84" charset="0"/>
              </a:rPr>
              <a:t>Oil impact is often far greater than impact from response actions</a:t>
            </a:r>
          </a:p>
          <a:p>
            <a:endParaRPr lang="en-US" altLang="en-US" smtClean="0">
              <a:latin typeface="Times" pitchFamily="84" charset="0"/>
            </a:endParaRPr>
          </a:p>
          <a:p>
            <a:endParaRPr lang="en-US" altLang="en-US" smtClean="0">
              <a:latin typeface="Times"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58995E6F-E6A2-4497-9852-0BB05CE11B48}" type="slidenum">
              <a:rPr lang="en-US" altLang="en-US" sz="1300" b="0" smtClean="0">
                <a:solidFill>
                  <a:schemeClr val="tx1"/>
                </a:solidFill>
                <a:latin typeface="Times" pitchFamily="84" charset="0"/>
              </a:rPr>
              <a:pPr/>
              <a:t>8</a:t>
            </a:fld>
            <a:endParaRPr lang="en-US" altLang="en-US" sz="1300" b="0" smtClean="0">
              <a:solidFill>
                <a:schemeClr val="tx1"/>
              </a:solidFill>
              <a:latin typeface="Times" pitchFamily="8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Active cleanup that often involves lots of manual labor…</a:t>
            </a:r>
          </a:p>
          <a:p>
            <a:endParaRPr lang="en-US" altLang="en-US" smtClean="0">
              <a:latin typeface="Arial" charset="0"/>
            </a:endParaRPr>
          </a:p>
          <a:p>
            <a:r>
              <a:rPr lang="en-US" altLang="en-US" smtClean="0">
                <a:latin typeface="Arial" charset="0"/>
              </a:rPr>
              <a:t>At some point, these cleanup strategies begin to get impractical even though some oil remains.</a:t>
            </a:r>
          </a:p>
          <a:p>
            <a:endParaRPr lang="en-US" altLang="en-US" smtClean="0">
              <a:latin typeface="Arial" charset="0"/>
            </a:endParaRPr>
          </a:p>
          <a:p>
            <a:r>
              <a:rPr lang="en-US" altLang="en-US" smtClean="0">
                <a:latin typeface="Arial" charset="0"/>
              </a:rPr>
              <a:t>In many cases, oil impact could be worse than response impacts.  To a point…</a:t>
            </a:r>
          </a:p>
          <a:p>
            <a:r>
              <a:rPr lang="en-US" altLang="en-US" smtClean="0">
                <a:latin typeface="Times" pitchFamily="84" charset="0"/>
              </a:rPr>
              <a:t>Strategy becomes inefficient at getting smaller &amp; smaller amounts of residual oil</a:t>
            </a:r>
          </a:p>
          <a:p>
            <a:r>
              <a:rPr lang="en-US" altLang="en-US" smtClean="0">
                <a:latin typeface="Times" pitchFamily="84" charset="0"/>
              </a:rPr>
              <a:t>Sometimes impacts occur with these.  100’s of people causing low impacts can add up to a lot of impacts, right?</a:t>
            </a:r>
          </a:p>
          <a:p>
            <a:endParaRPr lang="en-US" altLang="en-US" smtClean="0">
              <a:latin typeface="Times" pitchFamily="84" charset="0"/>
            </a:endParaRPr>
          </a:p>
          <a:p>
            <a:endParaRPr lang="en-US" altLang="en-US" smtClean="0">
              <a:latin typeface="Times"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sz="3600" b="1">
                <a:solidFill>
                  <a:srgbClr val="FFCC00"/>
                </a:solidFill>
                <a:latin typeface="Garamond" pitchFamily="18" charset="0"/>
              </a:defRPr>
            </a:lvl1pPr>
            <a:lvl2pPr marL="742950" indent="-285750" defTabSz="971550">
              <a:defRPr sz="3600" b="1">
                <a:solidFill>
                  <a:srgbClr val="FFCC00"/>
                </a:solidFill>
                <a:latin typeface="Garamond" pitchFamily="18" charset="0"/>
              </a:defRPr>
            </a:lvl2pPr>
            <a:lvl3pPr marL="1143000" indent="-228600" defTabSz="971550">
              <a:defRPr sz="3600" b="1">
                <a:solidFill>
                  <a:srgbClr val="FFCC00"/>
                </a:solidFill>
                <a:latin typeface="Garamond" pitchFamily="18" charset="0"/>
              </a:defRPr>
            </a:lvl3pPr>
            <a:lvl4pPr marL="1600200" indent="-228600" defTabSz="971550">
              <a:defRPr sz="3600" b="1">
                <a:solidFill>
                  <a:srgbClr val="FFCC00"/>
                </a:solidFill>
                <a:latin typeface="Garamond" pitchFamily="18" charset="0"/>
              </a:defRPr>
            </a:lvl4pPr>
            <a:lvl5pPr marL="2057400" indent="-228600" defTabSz="971550">
              <a:defRPr sz="3600" b="1">
                <a:solidFill>
                  <a:srgbClr val="FFCC00"/>
                </a:solidFill>
                <a:latin typeface="Garamond" pitchFamily="18" charset="0"/>
              </a:defRPr>
            </a:lvl5pPr>
            <a:lvl6pPr marL="2514600" indent="-228600" algn="ctr" defTabSz="971550" eaLnBrk="0" fontAlgn="base" hangingPunct="0">
              <a:spcBef>
                <a:spcPct val="0"/>
              </a:spcBef>
              <a:spcAft>
                <a:spcPct val="0"/>
              </a:spcAft>
              <a:defRPr sz="3600" b="1">
                <a:solidFill>
                  <a:srgbClr val="FFCC00"/>
                </a:solidFill>
                <a:latin typeface="Garamond" pitchFamily="18" charset="0"/>
              </a:defRPr>
            </a:lvl6pPr>
            <a:lvl7pPr marL="2971800" indent="-228600" algn="ctr" defTabSz="971550" eaLnBrk="0" fontAlgn="base" hangingPunct="0">
              <a:spcBef>
                <a:spcPct val="0"/>
              </a:spcBef>
              <a:spcAft>
                <a:spcPct val="0"/>
              </a:spcAft>
              <a:defRPr sz="3600" b="1">
                <a:solidFill>
                  <a:srgbClr val="FFCC00"/>
                </a:solidFill>
                <a:latin typeface="Garamond" pitchFamily="18" charset="0"/>
              </a:defRPr>
            </a:lvl7pPr>
            <a:lvl8pPr marL="3429000" indent="-228600" algn="ctr" defTabSz="971550" eaLnBrk="0" fontAlgn="base" hangingPunct="0">
              <a:spcBef>
                <a:spcPct val="0"/>
              </a:spcBef>
              <a:spcAft>
                <a:spcPct val="0"/>
              </a:spcAft>
              <a:defRPr sz="3600" b="1">
                <a:solidFill>
                  <a:srgbClr val="FFCC00"/>
                </a:solidFill>
                <a:latin typeface="Garamond" pitchFamily="18" charset="0"/>
              </a:defRPr>
            </a:lvl8pPr>
            <a:lvl9pPr marL="3886200" indent="-228600" algn="ctr" defTabSz="971550" eaLnBrk="0" fontAlgn="base" hangingPunct="0">
              <a:spcBef>
                <a:spcPct val="0"/>
              </a:spcBef>
              <a:spcAft>
                <a:spcPct val="0"/>
              </a:spcAft>
              <a:defRPr sz="3600" b="1">
                <a:solidFill>
                  <a:srgbClr val="FFCC00"/>
                </a:solidFill>
                <a:latin typeface="Garamond" pitchFamily="18" charset="0"/>
              </a:defRPr>
            </a:lvl9pPr>
          </a:lstStyle>
          <a:p>
            <a:fld id="{077A4239-13CE-4052-84B0-0A876B625156}" type="slidenum">
              <a:rPr lang="en-US" altLang="en-US" sz="1300" b="0" smtClean="0">
                <a:solidFill>
                  <a:schemeClr val="tx1"/>
                </a:solidFill>
                <a:latin typeface="Times" pitchFamily="84" charset="0"/>
              </a:rPr>
              <a:pPr/>
              <a:t>9</a:t>
            </a:fld>
            <a:endParaRPr lang="en-US" altLang="en-US" sz="1300" b="0" smtClean="0">
              <a:solidFill>
                <a:schemeClr val="tx1"/>
              </a:solidFill>
              <a:latin typeface="Times"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84" charset="0"/>
              </a:rPr>
              <a:t>So there is often an passive cleanup stage where sorbent materials are periodically changed out or other periodic maintenance occurs.</a:t>
            </a:r>
          </a:p>
          <a:p>
            <a:endParaRPr lang="en-US" altLang="en-US" smtClean="0">
              <a:latin typeface="Times" pitchFamily="84" charset="0"/>
            </a:endParaRPr>
          </a:p>
          <a:p>
            <a:r>
              <a:rPr lang="en-US" altLang="en-US" smtClean="0">
                <a:latin typeface="Times" pitchFamily="84" charset="0"/>
              </a:rPr>
              <a:t>That kind of categorizes how a respond unfolds in general, but thinking about our objective of minimizing impacts needs to be considered in each of these phases, right?</a:t>
            </a:r>
          </a:p>
          <a:p>
            <a:endParaRPr lang="en-US" altLang="en-US" smtClean="0">
              <a:latin typeface="Times" pitchFamily="84" charset="0"/>
            </a:endParaRPr>
          </a:p>
          <a:p>
            <a:r>
              <a:rPr lang="en-US" altLang="en-US" smtClean="0">
                <a:latin typeface="Times" pitchFamily="84" charset="0"/>
              </a:rPr>
              <a:t>Not much oil left, but it may still be a threat.  Trade-offs?  At some point, even this could cause more impact than it’s worth.</a:t>
            </a:r>
          </a:p>
          <a:p>
            <a:endParaRPr lang="en-US" altLang="en-US" smtClean="0">
              <a:latin typeface="Times" pitchFamily="84" charset="0"/>
            </a:endParaRPr>
          </a:p>
          <a:p>
            <a:r>
              <a:rPr lang="en-US" altLang="en-US" smtClean="0">
                <a:latin typeface="Times" pitchFamily="84" charset="0"/>
              </a:rPr>
              <a:t>But we must continually think about our mission to minimize overall environmental impacts at each step in the cleanup.  How do we do that?...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52400" y="152400"/>
            <a:ext cx="8839200" cy="58674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p:spPr>
          <p:txBody>
            <a:bodyPr wrap="none" anchor="ct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eaLnBrk="1" hangingPunct="1"/>
              <a:endParaRPr lang="en-US" altLang="en-US" sz="2400" b="0">
                <a:solidFill>
                  <a:schemeClr val="tx1"/>
                </a:solidFill>
                <a:latin typeface="Times New Roman" pitchFamily="18" charset="0"/>
              </a:endParaRPr>
            </a:p>
          </p:txBody>
        </p:sp>
        <p:sp>
          <p:nvSpPr>
            <p:cNvPr id="6" name="Rectangle 4"/>
            <p:cNvSpPr>
              <a:spLocks noChangeArrowheads="1"/>
            </p:cNvSpPr>
            <p:nvPr/>
          </p:nvSpPr>
          <p:spPr bwMode="auto">
            <a:xfrm>
              <a:off x="285" y="336"/>
              <a:ext cx="5185" cy="3404"/>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eaLnBrk="1" hangingPunct="1"/>
              <a:endParaRPr lang="en-US" altLang="en-US" sz="2400" b="0">
                <a:solidFill>
                  <a:schemeClr val="tx1"/>
                </a:solidFill>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8" name="Picture 8" descr="Osp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9" descr="noaalogo"/>
          <p:cNvSpPr>
            <a:spLocks noChangeArrowheads="1"/>
          </p:cNvSpPr>
          <p:nvPr/>
        </p:nvSpPr>
        <p:spPr bwMode="auto">
          <a:xfrm>
            <a:off x="8229600" y="6096000"/>
            <a:ext cx="762000" cy="685800"/>
          </a:xfrm>
          <a:prstGeom prst="ellipse">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endParaRPr lang="en-US" altLang="en-US"/>
          </a:p>
        </p:txBody>
      </p:sp>
      <p:sp>
        <p:nvSpPr>
          <p:cNvPr id="10" name="Text Box 10"/>
          <p:cNvSpPr txBox="1">
            <a:spLocks noChangeArrowheads="1"/>
          </p:cNvSpPr>
          <p:nvPr/>
        </p:nvSpPr>
        <p:spPr bwMode="auto">
          <a:xfrm>
            <a:off x="3810000" y="6096000"/>
            <a:ext cx="1828800" cy="762000"/>
          </a:xfrm>
          <a:prstGeom prst="rect">
            <a:avLst/>
          </a:prstGeom>
          <a:noFill/>
          <a:ln w="9525">
            <a:noFill/>
            <a:miter lim="800000"/>
            <a:headEnd/>
            <a:tailEnd/>
          </a:ln>
          <a:effectLst/>
        </p:spPr>
        <p:txBody>
          <a:bodyPr>
            <a:spAutoFit/>
          </a:bodyPr>
          <a:lstStyle/>
          <a:p>
            <a:pPr algn="l">
              <a:spcBef>
                <a:spcPct val="50000"/>
              </a:spcBef>
              <a:defRPr/>
            </a:pPr>
            <a:r>
              <a:rPr lang="en-US" sz="4400" b="0">
                <a:solidFill>
                  <a:srgbClr val="0066FF"/>
                </a:solidFill>
                <a:effectLst>
                  <a:outerShdw blurRad="38100" dist="38100" dir="2700000" algn="tl">
                    <a:srgbClr val="000000"/>
                  </a:outerShdw>
                </a:effectLst>
                <a:latin typeface="Eras Bold ITC" pitchFamily="34" charset="0"/>
              </a:rPr>
              <a:t>EROS</a:t>
            </a:r>
          </a:p>
        </p:txBody>
      </p:sp>
      <p:sp>
        <p:nvSpPr>
          <p:cNvPr id="52230"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52231"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Tree>
    <p:extLst>
      <p:ext uri="{BB962C8B-B14F-4D97-AF65-F5344CB8AC3E}">
        <p14:creationId xmlns:p14="http://schemas.microsoft.com/office/powerpoint/2010/main" val="29299669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65834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62905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52400" y="152400"/>
            <a:ext cx="8839200" cy="58674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p:spPr>
          <p:txBody>
            <a:bodyPr wrap="none" anchor="ct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eaLnBrk="1" hangingPunct="1"/>
              <a:endParaRPr lang="en-US" altLang="en-US" sz="2400" b="0">
                <a:solidFill>
                  <a:schemeClr val="tx1"/>
                </a:solidFill>
                <a:latin typeface="Times New Roman" pitchFamily="18" charset="0"/>
              </a:endParaRPr>
            </a:p>
          </p:txBody>
        </p:sp>
        <p:sp>
          <p:nvSpPr>
            <p:cNvPr id="6" name="Rectangle 4"/>
            <p:cNvSpPr>
              <a:spLocks noChangeArrowheads="1"/>
            </p:cNvSpPr>
            <p:nvPr/>
          </p:nvSpPr>
          <p:spPr bwMode="auto">
            <a:xfrm>
              <a:off x="285" y="336"/>
              <a:ext cx="5185" cy="3404"/>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eaLnBrk="1" hangingPunct="1"/>
              <a:endParaRPr lang="en-US" altLang="en-US" sz="2400" b="0">
                <a:solidFill>
                  <a:schemeClr val="tx1"/>
                </a:solidFill>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8" name="Picture 8" descr="Osp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9" descr="noaalogo"/>
          <p:cNvSpPr>
            <a:spLocks noChangeArrowheads="1"/>
          </p:cNvSpPr>
          <p:nvPr/>
        </p:nvSpPr>
        <p:spPr bwMode="auto">
          <a:xfrm>
            <a:off x="8229600" y="6096000"/>
            <a:ext cx="762000" cy="685800"/>
          </a:xfrm>
          <a:prstGeom prst="ellipse">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endParaRPr lang="en-US" altLang="en-US"/>
          </a:p>
        </p:txBody>
      </p:sp>
      <p:sp>
        <p:nvSpPr>
          <p:cNvPr id="10" name="Text Box 10"/>
          <p:cNvSpPr txBox="1">
            <a:spLocks noChangeArrowheads="1"/>
          </p:cNvSpPr>
          <p:nvPr/>
        </p:nvSpPr>
        <p:spPr bwMode="auto">
          <a:xfrm>
            <a:off x="3810000" y="6096000"/>
            <a:ext cx="1828800" cy="762000"/>
          </a:xfrm>
          <a:prstGeom prst="rect">
            <a:avLst/>
          </a:prstGeom>
          <a:noFill/>
          <a:ln w="9525">
            <a:noFill/>
            <a:miter lim="800000"/>
            <a:headEnd/>
            <a:tailEnd/>
          </a:ln>
          <a:effectLst/>
        </p:spPr>
        <p:txBody>
          <a:bodyPr>
            <a:spAutoFit/>
          </a:bodyPr>
          <a:lstStyle/>
          <a:p>
            <a:pPr algn="l">
              <a:spcBef>
                <a:spcPct val="50000"/>
              </a:spcBef>
              <a:defRPr/>
            </a:pPr>
            <a:r>
              <a:rPr lang="en-US" sz="4400" b="0">
                <a:solidFill>
                  <a:srgbClr val="0066FF"/>
                </a:solidFill>
                <a:effectLst>
                  <a:outerShdw blurRad="38100" dist="38100" dir="2700000" algn="tl">
                    <a:srgbClr val="000000"/>
                  </a:outerShdw>
                </a:effectLst>
                <a:latin typeface="Eras Bold ITC" pitchFamily="34" charset="0"/>
              </a:rPr>
              <a:t>EROS</a:t>
            </a:r>
          </a:p>
        </p:txBody>
      </p:sp>
      <p:sp>
        <p:nvSpPr>
          <p:cNvPr id="80902"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80903"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Tree>
    <p:extLst>
      <p:ext uri="{BB962C8B-B14F-4D97-AF65-F5344CB8AC3E}">
        <p14:creationId xmlns:p14="http://schemas.microsoft.com/office/powerpoint/2010/main" val="4103818507"/>
      </p:ext>
    </p:extLst>
  </p:cSld>
  <p:clrMapOvr>
    <a:masterClrMapping/>
  </p:clrMapOvr>
  <p:transition>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8182365"/>
      </p:ext>
    </p:extLst>
  </p:cSld>
  <p:clrMapOvr>
    <a:masterClrMapping/>
  </p:clrMapOvr>
  <p:transition>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0977144"/>
      </p:ext>
    </p:extLst>
  </p:cSld>
  <p:clrMapOvr>
    <a:masterClrMapping/>
  </p:clrMapOvr>
  <p:transition>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9137904"/>
      </p:ext>
    </p:extLst>
  </p:cSld>
  <p:clrMapOvr>
    <a:masterClrMapping/>
  </p:clrMapOvr>
  <p:transition>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5085607"/>
      </p:ext>
    </p:extLst>
  </p:cSld>
  <p:clrMapOvr>
    <a:masterClrMapping/>
  </p:clrMapOvr>
  <p:transition>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7799953"/>
      </p:ext>
    </p:extLst>
  </p:cSld>
  <p:clrMapOvr>
    <a:masterClrMapping/>
  </p:clrMapOvr>
  <p:transition>
    <p:cover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088675"/>
      </p:ext>
    </p:extLst>
  </p:cSld>
  <p:clrMapOvr>
    <a:masterClrMapping/>
  </p:clrMapOvr>
  <p:transition>
    <p:cover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9092290"/>
      </p:ext>
    </p:extLst>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563889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696286"/>
      </p:ext>
    </p:extLst>
  </p:cSld>
  <p:clrMapOvr>
    <a:masterClrMapping/>
  </p:clrMapOvr>
  <p:transition>
    <p:cover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2278328"/>
      </p:ext>
    </p:extLst>
  </p:cSld>
  <p:clrMapOvr>
    <a:masterClrMapping/>
  </p:clrMapOvr>
  <p:transition>
    <p:cover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57200"/>
            <a:ext cx="20383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57200"/>
            <a:ext cx="59626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8157111"/>
      </p:ext>
    </p:extLst>
  </p:cSld>
  <p:clrMapOvr>
    <a:masterClrMapping/>
  </p:clrMapOvr>
  <p:transition>
    <p:cover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19200"/>
            <a:ext cx="40005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619500"/>
            <a:ext cx="40005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7051285"/>
      </p:ext>
    </p:extLst>
  </p:cSld>
  <p:clrMapOvr>
    <a:masterClrMapping/>
  </p:clrMapOvr>
  <p:transition>
    <p:cover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457200"/>
            <a:ext cx="8153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219200"/>
            <a:ext cx="40005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19200"/>
            <a:ext cx="40005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3619500"/>
            <a:ext cx="40005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3619500"/>
            <a:ext cx="40005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2604788"/>
      </p:ext>
    </p:extLst>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58280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87198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66010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2456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7357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73670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04631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033D"/>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032"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p:spPr>
          <p:txBody>
            <a:bodyPr wrap="none" anchor="ct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eaLnBrk="1" hangingPunct="1"/>
              <a:endParaRPr lang="en-US" altLang="en-US" sz="2400" b="0">
                <a:solidFill>
                  <a:schemeClr val="tx1"/>
                </a:solidFill>
                <a:latin typeface="Times New Roman" pitchFamily="18" charset="0"/>
              </a:endParaRPr>
            </a:p>
          </p:txBody>
        </p:sp>
        <p:sp>
          <p:nvSpPr>
            <p:cNvPr id="1033"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p:spPr>
          <p:txBody>
            <a:bodyPr wrap="none" anchor="ct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eaLnBrk="1" hangingPunct="1"/>
              <a:endParaRPr lang="en-US" altLang="en-US" sz="2400" b="0">
                <a:solidFill>
                  <a:schemeClr val="tx1"/>
                </a:solidFill>
                <a:latin typeface="Times New Roman" pitchFamily="18" charset="0"/>
              </a:endParaRPr>
            </a:p>
          </p:txBody>
        </p:sp>
        <p:sp>
          <p:nvSpPr>
            <p:cNvPr id="1034" name="Line 5"/>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8" descr="Ospr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8600" y="6219825"/>
            <a:ext cx="638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Oval 9" descr="noaalogo"/>
          <p:cNvSpPr>
            <a:spLocks noChangeArrowheads="1"/>
          </p:cNvSpPr>
          <p:nvPr/>
        </p:nvSpPr>
        <p:spPr bwMode="auto">
          <a:xfrm>
            <a:off x="8229600" y="6248400"/>
            <a:ext cx="685800" cy="609600"/>
          </a:xfrm>
          <a:prstGeom prst="ellipse">
            <a:avLst/>
          </a:prstGeom>
          <a:blipFill dpi="0" rotWithShape="0">
            <a:blip r:embed="rId1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endParaRPr lang="en-US" altLang="en-US"/>
          </a:p>
        </p:txBody>
      </p:sp>
      <p:sp>
        <p:nvSpPr>
          <p:cNvPr id="51210" name="Rectangle 10"/>
          <p:cNvSpPr>
            <a:spLocks noChangeArrowheads="1"/>
          </p:cNvSpPr>
          <p:nvPr/>
        </p:nvSpPr>
        <p:spPr bwMode="auto">
          <a:xfrm>
            <a:off x="3733800" y="6096000"/>
            <a:ext cx="1738313" cy="762000"/>
          </a:xfrm>
          <a:prstGeom prst="rect">
            <a:avLst/>
          </a:prstGeom>
          <a:noFill/>
          <a:ln w="9525">
            <a:noFill/>
            <a:miter lim="800000"/>
            <a:headEnd/>
            <a:tailEnd/>
          </a:ln>
          <a:effectLst/>
        </p:spPr>
        <p:txBody>
          <a:bodyPr wrap="none">
            <a:spAutoFit/>
          </a:bodyPr>
          <a:lstStyle/>
          <a:p>
            <a:pPr algn="l">
              <a:spcBef>
                <a:spcPct val="50000"/>
              </a:spcBef>
              <a:defRPr/>
            </a:pPr>
            <a:r>
              <a:rPr lang="en-US" sz="4400" b="0">
                <a:solidFill>
                  <a:srgbClr val="0066FF"/>
                </a:solidFill>
                <a:effectLst>
                  <a:outerShdw blurRad="38100" dist="38100" dir="2700000" algn="tl">
                    <a:srgbClr val="000000"/>
                  </a:outerShdw>
                </a:effectLst>
                <a:latin typeface="Eras Bold ITC" pitchFamily="34" charset="0"/>
              </a:rPr>
              <a:t>EROS</a:t>
            </a:r>
          </a:p>
        </p:txBody>
      </p:sp>
    </p:spTree>
  </p:cSld>
  <p:clrMap bg1="dk2" tx1="lt1" bg2="dk1" tx2="lt2" accent1="accent1" accent2="accent2" accent3="accent3" accent4="accent4" accent5="accent5" accent6="accent6" hlink="hlink" folHlink="folHlink"/>
  <p:sldLayoutIdLst>
    <p:sldLayoutId id="2147483934"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B033D"/>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4572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33400" y="1219200"/>
            <a:ext cx="8153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2" name="Picture 4" descr="Ospr_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8600" y="6219825"/>
            <a:ext cx="638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Oval 5" descr="noaalogo"/>
          <p:cNvSpPr>
            <a:spLocks noChangeArrowheads="1"/>
          </p:cNvSpPr>
          <p:nvPr/>
        </p:nvSpPr>
        <p:spPr bwMode="auto">
          <a:xfrm>
            <a:off x="8229600" y="6248400"/>
            <a:ext cx="685800" cy="609600"/>
          </a:xfrm>
          <a:prstGeom prst="ellipse">
            <a:avLst/>
          </a:prstGeom>
          <a:blipFill dpi="0" rotWithShape="0">
            <a:blip r:embed="rId1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endParaRPr lang="en-US" altLang="en-US"/>
          </a:p>
        </p:txBody>
      </p:sp>
      <p:sp>
        <p:nvSpPr>
          <p:cNvPr id="79878" name="Rectangle 6"/>
          <p:cNvSpPr>
            <a:spLocks noChangeArrowheads="1"/>
          </p:cNvSpPr>
          <p:nvPr/>
        </p:nvSpPr>
        <p:spPr bwMode="auto">
          <a:xfrm>
            <a:off x="3733800" y="6096000"/>
            <a:ext cx="1738313" cy="762000"/>
          </a:xfrm>
          <a:prstGeom prst="rect">
            <a:avLst/>
          </a:prstGeom>
          <a:noFill/>
          <a:ln w="9525">
            <a:noFill/>
            <a:miter lim="800000"/>
            <a:headEnd/>
            <a:tailEnd/>
          </a:ln>
          <a:effectLst/>
        </p:spPr>
        <p:txBody>
          <a:bodyPr wrap="none">
            <a:spAutoFit/>
          </a:bodyPr>
          <a:lstStyle/>
          <a:p>
            <a:pPr algn="l">
              <a:spcBef>
                <a:spcPct val="50000"/>
              </a:spcBef>
              <a:defRPr/>
            </a:pPr>
            <a:r>
              <a:rPr lang="en-US" sz="4400" b="0">
                <a:solidFill>
                  <a:srgbClr val="0066FF"/>
                </a:solidFill>
                <a:effectLst>
                  <a:outerShdw blurRad="38100" dist="38100" dir="2700000" algn="tl">
                    <a:srgbClr val="000000"/>
                  </a:outerShdw>
                </a:effectLst>
                <a:latin typeface="Eras Bold ITC" pitchFamily="34" charset="0"/>
              </a:rPr>
              <a:t>EROS</a:t>
            </a:r>
          </a:p>
        </p:txBody>
      </p:sp>
    </p:spTree>
  </p:cSld>
  <p:clrMap bg1="lt1" tx1="dk1" bg2="lt2" tx2="dk2" accent1="accent1" accent2="accent2" accent3="accent3" accent4="accent4" accent5="accent5" accent6="accent6" hlink="hlink" folHlink="folHlink"/>
  <p:sldLayoutIdLst>
    <p:sldLayoutId id="2147483935"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transition>
    <p:cover dir="rd"/>
  </p:transition>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23.xml"/><Relationship Id="rId7" Type="http://schemas.openxmlformats.org/officeDocument/2006/relationships/image" Target="../media/image32.png"/><Relationship Id="rId2" Type="http://schemas.openxmlformats.org/officeDocument/2006/relationships/slideLayout" Target="../slideLayouts/slideLayout24.xml"/><Relationship Id="rId1" Type="http://schemas.openxmlformats.org/officeDocument/2006/relationships/themeOverride" Target="../theme/themeOverride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09600" y="533400"/>
            <a:ext cx="8001000" cy="2559050"/>
          </a:xfrm>
        </p:spPr>
        <p:txBody>
          <a:bodyPr/>
          <a:lstStyle/>
          <a:p>
            <a:pPr eaLnBrk="1" hangingPunct="1">
              <a:defRPr/>
            </a:pPr>
            <a:r>
              <a:rPr lang="en-US" sz="6000" b="1" smtClean="0">
                <a:solidFill>
                  <a:srgbClr val="FFCC00"/>
                </a:solidFill>
                <a:effectLst>
                  <a:outerShdw blurRad="38100" dist="38100" dir="2700000" algn="tl">
                    <a:srgbClr val="000000"/>
                  </a:outerShdw>
                </a:effectLst>
                <a:latin typeface="Garamond" pitchFamily="18" charset="0"/>
              </a:rPr>
              <a:t>How Clean is “Clean”?</a:t>
            </a:r>
            <a:r>
              <a:rPr lang="en-US" sz="5400" b="1" smtClean="0">
                <a:solidFill>
                  <a:srgbClr val="FFCC00"/>
                </a:solidFill>
                <a:effectLst>
                  <a:outerShdw blurRad="38100" dist="38100" dir="2700000" algn="tl">
                    <a:srgbClr val="000000"/>
                  </a:outerShdw>
                </a:effectLst>
                <a:latin typeface="Garamond" pitchFamily="18" charset="0"/>
              </a:rPr>
              <a:t/>
            </a:r>
            <a:br>
              <a:rPr lang="en-US" sz="5400" b="1" smtClean="0">
                <a:solidFill>
                  <a:srgbClr val="FFCC00"/>
                </a:solidFill>
                <a:effectLst>
                  <a:outerShdw blurRad="38100" dist="38100" dir="2700000" algn="tl">
                    <a:srgbClr val="000000"/>
                  </a:outerShdw>
                </a:effectLst>
                <a:latin typeface="Garamond" pitchFamily="18" charset="0"/>
              </a:rPr>
            </a:br>
            <a:r>
              <a:rPr lang="en-US" sz="3200" b="1" smtClean="0">
                <a:solidFill>
                  <a:srgbClr val="FFCC00"/>
                </a:solidFill>
                <a:effectLst>
                  <a:outerShdw blurRad="38100" dist="38100" dir="2700000" algn="tl">
                    <a:srgbClr val="000000"/>
                  </a:outerShdw>
                </a:effectLst>
                <a:latin typeface="Garamond" pitchFamily="18" charset="0"/>
              </a:rPr>
              <a:t/>
            </a:r>
            <a:br>
              <a:rPr lang="en-US" sz="3200" b="1" smtClean="0">
                <a:solidFill>
                  <a:srgbClr val="FFCC00"/>
                </a:solidFill>
                <a:effectLst>
                  <a:outerShdw blurRad="38100" dist="38100" dir="2700000" algn="tl">
                    <a:srgbClr val="000000"/>
                  </a:outerShdw>
                </a:effectLst>
                <a:latin typeface="Garamond" pitchFamily="18" charset="0"/>
              </a:rPr>
            </a:br>
            <a:r>
              <a:rPr lang="en-US" sz="4000" smtClean="0">
                <a:solidFill>
                  <a:srgbClr val="FFCC00"/>
                </a:solidFill>
                <a:effectLst>
                  <a:outerShdw blurRad="38100" dist="38100" dir="2700000" algn="tl">
                    <a:srgbClr val="000000"/>
                  </a:outerShdw>
                </a:effectLst>
                <a:latin typeface="Garamond" pitchFamily="18" charset="0"/>
              </a:rPr>
              <a:t>Environmental Trade-offs &amp; Cleanup Endpoints</a:t>
            </a:r>
          </a:p>
        </p:txBody>
      </p:sp>
      <p:sp>
        <p:nvSpPr>
          <p:cNvPr id="5123" name="Rectangle 3"/>
          <p:cNvSpPr>
            <a:spLocks noGrp="1" noChangeArrowheads="1"/>
          </p:cNvSpPr>
          <p:nvPr>
            <p:ph type="subTitle" idx="1"/>
          </p:nvPr>
        </p:nvSpPr>
        <p:spPr>
          <a:xfrm>
            <a:off x="685800" y="4038600"/>
            <a:ext cx="7772400" cy="1905000"/>
          </a:xfrm>
        </p:spPr>
        <p:txBody>
          <a:bodyPr/>
          <a:lstStyle/>
          <a:p>
            <a:pPr eaLnBrk="1" hangingPunct="1"/>
            <a:r>
              <a:rPr lang="en-US" altLang="en-US" sz="2800" dirty="0" smtClean="0"/>
              <a:t>March 27, 2014</a:t>
            </a:r>
          </a:p>
          <a:p>
            <a:pPr eaLnBrk="1" hangingPunct="1"/>
            <a:endParaRPr lang="en-US" altLang="en-US" sz="2000" dirty="0" smtClean="0"/>
          </a:p>
          <a:p>
            <a:pPr eaLnBrk="1" hangingPunct="1"/>
            <a:r>
              <a:rPr lang="en-US" altLang="en-US" sz="2800" dirty="0" smtClean="0"/>
              <a:t>Jordan Stout, NOAA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81000" y="381000"/>
            <a:ext cx="8458200" cy="1143000"/>
          </a:xfrm>
        </p:spPr>
        <p:txBody>
          <a:bodyPr/>
          <a:lstStyle/>
          <a:p>
            <a:pPr algn="ctr" eaLnBrk="1" hangingPunct="1">
              <a:defRPr/>
            </a:pPr>
            <a:r>
              <a:rPr lang="en-US" b="1" smtClean="0">
                <a:solidFill>
                  <a:srgbClr val="FFCC00"/>
                </a:solidFill>
                <a:effectLst>
                  <a:outerShdw blurRad="38100" dist="38100" dir="2700000" algn="tl">
                    <a:srgbClr val="000000"/>
                  </a:outerShdw>
                </a:effectLst>
                <a:latin typeface="Garamond" pitchFamily="18" charset="0"/>
              </a:rPr>
              <a:t>How do we </a:t>
            </a:r>
            <a:r>
              <a:rPr lang="en-US" b="1" smtClean="0">
                <a:solidFill>
                  <a:schemeClr val="tx1"/>
                </a:solidFill>
                <a:effectLst>
                  <a:outerShdw blurRad="38100" dist="38100" dir="2700000" algn="tl">
                    <a:srgbClr val="000000"/>
                  </a:outerShdw>
                </a:effectLst>
                <a:latin typeface="Garamond" pitchFamily="18" charset="0"/>
              </a:rPr>
              <a:t>minimize</a:t>
            </a:r>
            <a:r>
              <a:rPr lang="en-US" b="1" smtClean="0">
                <a:solidFill>
                  <a:srgbClr val="FFCC00"/>
                </a:solidFill>
                <a:effectLst>
                  <a:outerShdw blurRad="38100" dist="38100" dir="2700000" algn="tl">
                    <a:srgbClr val="000000"/>
                  </a:outerShdw>
                </a:effectLst>
                <a:latin typeface="Garamond" pitchFamily="18" charset="0"/>
              </a:rPr>
              <a:t/>
            </a:r>
            <a:br>
              <a:rPr lang="en-US" b="1" smtClean="0">
                <a:solidFill>
                  <a:srgbClr val="FFCC00"/>
                </a:solidFill>
                <a:effectLst>
                  <a:outerShdw blurRad="38100" dist="38100" dir="2700000" algn="tl">
                    <a:srgbClr val="000000"/>
                  </a:outerShdw>
                </a:effectLst>
                <a:latin typeface="Garamond" pitchFamily="18" charset="0"/>
              </a:rPr>
            </a:br>
            <a:r>
              <a:rPr lang="en-US" b="1" smtClean="0">
                <a:solidFill>
                  <a:srgbClr val="FFCC00"/>
                </a:solidFill>
                <a:effectLst>
                  <a:outerShdw blurRad="38100" dist="38100" dir="2700000" algn="tl">
                    <a:srgbClr val="000000"/>
                  </a:outerShdw>
                </a:effectLst>
                <a:latin typeface="Garamond" pitchFamily="18" charset="0"/>
              </a:rPr>
              <a:t> overall environmental impacts?</a:t>
            </a:r>
          </a:p>
        </p:txBody>
      </p:sp>
      <p:sp>
        <p:nvSpPr>
          <p:cNvPr id="95235" name="Rectangle 3"/>
          <p:cNvSpPr>
            <a:spLocks noGrp="1" noChangeArrowheads="1"/>
          </p:cNvSpPr>
          <p:nvPr>
            <p:ph type="body" idx="1"/>
          </p:nvPr>
        </p:nvSpPr>
        <p:spPr>
          <a:xfrm>
            <a:off x="685800" y="1752600"/>
            <a:ext cx="8153400" cy="4800600"/>
          </a:xfrm>
        </p:spPr>
        <p:txBody>
          <a:bodyPr/>
          <a:lstStyle/>
          <a:p>
            <a:pPr eaLnBrk="1" hangingPunct="1">
              <a:buClr>
                <a:srgbClr val="3366FF"/>
              </a:buClr>
              <a:buSzTx/>
            </a:pPr>
            <a:r>
              <a:rPr lang="en-US" altLang="en-US" sz="2800" smtClean="0"/>
              <a:t>With rapid &amp; effective response</a:t>
            </a:r>
          </a:p>
          <a:p>
            <a:pPr eaLnBrk="1" hangingPunct="1">
              <a:buClr>
                <a:srgbClr val="3366FF"/>
              </a:buClr>
              <a:buSzTx/>
            </a:pPr>
            <a:r>
              <a:rPr lang="en-US" altLang="en-US" sz="2800" smtClean="0"/>
              <a:t>Deploy protection strategies</a:t>
            </a:r>
          </a:p>
          <a:p>
            <a:pPr eaLnBrk="1" hangingPunct="1">
              <a:buClr>
                <a:srgbClr val="3366FF"/>
              </a:buClr>
              <a:buSzTx/>
            </a:pPr>
            <a:r>
              <a:rPr lang="en-US" altLang="en-US" sz="2800" smtClean="0"/>
              <a:t>Provide Operations Section with environmental, cultural &amp; safety constraints</a:t>
            </a:r>
          </a:p>
          <a:p>
            <a:pPr eaLnBrk="1" hangingPunct="1">
              <a:buClr>
                <a:srgbClr val="3366FF"/>
              </a:buClr>
              <a:buSzTx/>
            </a:pPr>
            <a:r>
              <a:rPr lang="en-US" altLang="en-US" sz="2800" smtClean="0"/>
              <a:t>Understand &amp; consider trade-offs</a:t>
            </a:r>
          </a:p>
          <a:p>
            <a:pPr lvl="1" eaLnBrk="1" hangingPunct="1">
              <a:buClr>
                <a:srgbClr val="3366FF"/>
              </a:buClr>
              <a:buSzTx/>
            </a:pPr>
            <a:r>
              <a:rPr lang="en-US" altLang="en-US" sz="2300" smtClean="0"/>
              <a:t>Resource sensitivity</a:t>
            </a:r>
          </a:p>
          <a:p>
            <a:pPr lvl="1" eaLnBrk="1" hangingPunct="1">
              <a:buClr>
                <a:srgbClr val="3366FF"/>
              </a:buClr>
              <a:buSzTx/>
            </a:pPr>
            <a:r>
              <a:rPr lang="en-US" altLang="en-US" sz="2300" smtClean="0"/>
              <a:t>Degree &amp; timing of use</a:t>
            </a:r>
          </a:p>
          <a:p>
            <a:pPr lvl="1" eaLnBrk="1" hangingPunct="1">
              <a:buClr>
                <a:srgbClr val="3366FF"/>
              </a:buClr>
              <a:buSzTx/>
            </a:pPr>
            <a:r>
              <a:rPr lang="en-US" altLang="en-US" sz="2300" smtClean="0"/>
              <a:t>Potential for re-oiling</a:t>
            </a:r>
          </a:p>
          <a:p>
            <a:pPr lvl="1" eaLnBrk="1" hangingPunct="1">
              <a:buClr>
                <a:srgbClr val="3366FF"/>
              </a:buClr>
              <a:buSzTx/>
            </a:pPr>
            <a:r>
              <a:rPr lang="en-US" altLang="en-US" sz="2300" smtClean="0"/>
              <a:t>Operational safety</a:t>
            </a:r>
          </a:p>
          <a:p>
            <a:pPr lvl="1" eaLnBrk="1" hangingPunct="1">
              <a:buClr>
                <a:srgbClr val="3366FF"/>
              </a:buClr>
              <a:buSzTx/>
            </a:pPr>
            <a:r>
              <a:rPr lang="en-US" altLang="en-US" sz="2300" smtClean="0"/>
              <a:t>Others</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95235">
                                            <p:txEl>
                                              <p:pRg st="3" end="3"/>
                                            </p:txEl>
                                          </p:spTgt>
                                        </p:tgtEl>
                                        <p:attrNameLst>
                                          <p:attrName>style.color</p:attrName>
                                        </p:attrNameLst>
                                      </p:cBhvr>
                                      <p:to>
                                        <a:srgbClr val="FFCC00"/>
                                      </p:to>
                                    </p:animClr>
                                  </p:childTnLst>
                                </p:cTn>
                              </p:par>
                              <p:par>
                                <p:cTn id="7" presetID="3" presetClass="emph" presetSubtype="2" fill="hold" nodeType="withEffect">
                                  <p:stCondLst>
                                    <p:cond delay="0"/>
                                  </p:stCondLst>
                                  <p:childTnLst>
                                    <p:animClr clrSpc="rgb" dir="cw">
                                      <p:cBhvr override="childStyle">
                                        <p:cTn id="8" dur="500" fill="hold"/>
                                        <p:tgtEl>
                                          <p:spTgt spid="95235">
                                            <p:txEl>
                                              <p:pRg st="4" end="4"/>
                                            </p:txEl>
                                          </p:spTgt>
                                        </p:tgtEl>
                                        <p:attrNameLst>
                                          <p:attrName>style.color</p:attrName>
                                        </p:attrNameLst>
                                      </p:cBhvr>
                                      <p:to>
                                        <a:srgbClr val="FFCC00"/>
                                      </p:to>
                                    </p:animClr>
                                  </p:childTnLst>
                                </p:cTn>
                              </p:par>
                              <p:par>
                                <p:cTn id="9" presetID="3" presetClass="emph" presetSubtype="2" fill="hold" nodeType="withEffect">
                                  <p:stCondLst>
                                    <p:cond delay="0"/>
                                  </p:stCondLst>
                                  <p:childTnLst>
                                    <p:animClr clrSpc="rgb" dir="cw">
                                      <p:cBhvr override="childStyle">
                                        <p:cTn id="10" dur="500" fill="hold"/>
                                        <p:tgtEl>
                                          <p:spTgt spid="95235">
                                            <p:txEl>
                                              <p:pRg st="5" end="5"/>
                                            </p:txEl>
                                          </p:spTgt>
                                        </p:tgtEl>
                                        <p:attrNameLst>
                                          <p:attrName>style.color</p:attrName>
                                        </p:attrNameLst>
                                      </p:cBhvr>
                                      <p:to>
                                        <a:srgbClr val="FFCC00"/>
                                      </p:to>
                                    </p:animClr>
                                  </p:childTnLst>
                                </p:cTn>
                              </p:par>
                              <p:par>
                                <p:cTn id="11" presetID="3" presetClass="emph" presetSubtype="2" fill="hold" nodeType="withEffect">
                                  <p:stCondLst>
                                    <p:cond delay="0"/>
                                  </p:stCondLst>
                                  <p:childTnLst>
                                    <p:animClr clrSpc="rgb" dir="cw">
                                      <p:cBhvr override="childStyle">
                                        <p:cTn id="12" dur="500" fill="hold"/>
                                        <p:tgtEl>
                                          <p:spTgt spid="95235">
                                            <p:txEl>
                                              <p:pRg st="6" end="6"/>
                                            </p:txEl>
                                          </p:spTgt>
                                        </p:tgtEl>
                                        <p:attrNameLst>
                                          <p:attrName>style.color</p:attrName>
                                        </p:attrNameLst>
                                      </p:cBhvr>
                                      <p:to>
                                        <a:srgbClr val="FFCC00"/>
                                      </p:to>
                                    </p:animClr>
                                  </p:childTnLst>
                                </p:cTn>
                              </p:par>
                              <p:par>
                                <p:cTn id="13" presetID="3" presetClass="emph" presetSubtype="2" fill="hold" nodeType="withEffect">
                                  <p:stCondLst>
                                    <p:cond delay="0"/>
                                  </p:stCondLst>
                                  <p:childTnLst>
                                    <p:animClr clrSpc="rgb" dir="cw">
                                      <p:cBhvr override="childStyle">
                                        <p:cTn id="14" dur="500" fill="hold"/>
                                        <p:tgtEl>
                                          <p:spTgt spid="95235">
                                            <p:txEl>
                                              <p:pRg st="7" end="7"/>
                                            </p:txEl>
                                          </p:spTgt>
                                        </p:tgtEl>
                                        <p:attrNameLst>
                                          <p:attrName>style.color</p:attrName>
                                        </p:attrNameLst>
                                      </p:cBhvr>
                                      <p:to>
                                        <a:srgbClr val="FFCC00"/>
                                      </p:to>
                                    </p:animClr>
                                  </p:childTnLst>
                                </p:cTn>
                              </p:par>
                              <p:par>
                                <p:cTn id="15" presetID="3" presetClass="emph" presetSubtype="2" fill="hold" nodeType="withEffect">
                                  <p:stCondLst>
                                    <p:cond delay="0"/>
                                  </p:stCondLst>
                                  <p:childTnLst>
                                    <p:animClr clrSpc="rgb" dir="cw">
                                      <p:cBhvr override="childStyle">
                                        <p:cTn id="16" dur="500" fill="hold"/>
                                        <p:tgtEl>
                                          <p:spTgt spid="95235">
                                            <p:txEl>
                                              <p:pRg st="8" end="8"/>
                                            </p:txEl>
                                          </p:spTgt>
                                        </p:tgtEl>
                                        <p:attrNameLst>
                                          <p:attrName>style.color</p:attrName>
                                        </p:attrNameLst>
                                      </p:cBhvr>
                                      <p:to>
                                        <a:srgbClr val="FFCC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3"/>
          <p:cNvSpPr>
            <a:spLocks noGrp="1" noChangeArrowheads="1"/>
          </p:cNvSpPr>
          <p:nvPr>
            <p:ph type="title" idx="4294967295"/>
          </p:nvPr>
        </p:nvSpPr>
        <p:spPr/>
        <p:txBody>
          <a:bodyPr/>
          <a:lstStyle/>
          <a:p>
            <a:pPr eaLnBrk="1" hangingPunct="1"/>
            <a:r>
              <a:rPr lang="en-US" altLang="en-US" smtClean="0"/>
              <a:t>Recovery curve diagram</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5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nip Single Corner Rectangle 17"/>
          <p:cNvSpPr/>
          <p:nvPr/>
        </p:nvSpPr>
        <p:spPr bwMode="auto">
          <a:xfrm flipH="1">
            <a:off x="1143000" y="838200"/>
            <a:ext cx="7391400" cy="4572000"/>
          </a:xfrm>
          <a:prstGeom prst="snip1Rect">
            <a:avLst>
              <a:gd name="adj" fmla="val 11404"/>
            </a:avLst>
          </a:prstGeom>
          <a:solidFill>
            <a:srgbClr val="000000"/>
          </a:solidFill>
          <a:ln w="9525" cap="flat" cmpd="sng" algn="ctr">
            <a:noFill/>
            <a:prstDash val="solid"/>
            <a:round/>
            <a:headEnd type="none" w="med" len="med"/>
            <a:tailEnd type="none" w="med" len="med"/>
          </a:ln>
          <a:effectLst/>
        </p:spPr>
        <p:txBody>
          <a:bodyPr anchor="ctr"/>
          <a:lstStyle/>
          <a:p>
            <a:pPr>
              <a:defRPr/>
            </a:pPr>
            <a:endParaRPr lang="en-US"/>
          </a:p>
        </p:txBody>
      </p:sp>
      <p:grpSp>
        <p:nvGrpSpPr>
          <p:cNvPr id="2" name="Group 20"/>
          <p:cNvGrpSpPr>
            <a:grpSpLocks/>
          </p:cNvGrpSpPr>
          <p:nvPr/>
        </p:nvGrpSpPr>
        <p:grpSpPr bwMode="auto">
          <a:xfrm>
            <a:off x="6324600" y="2438400"/>
            <a:ext cx="3048000" cy="1903413"/>
            <a:chOff x="3936" y="1536"/>
            <a:chExt cx="1920" cy="1199"/>
          </a:xfrm>
        </p:grpSpPr>
        <p:pic>
          <p:nvPicPr>
            <p:cNvPr id="15372" name="Picture 17" descr="Cleanup 1 f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1584"/>
              <a:ext cx="1687" cy="1151"/>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5373" name="Text Box 5"/>
            <p:cNvSpPr txBox="1">
              <a:spLocks noChangeArrowheads="1"/>
            </p:cNvSpPr>
            <p:nvPr/>
          </p:nvSpPr>
          <p:spPr bwMode="auto">
            <a:xfrm>
              <a:off x="5424" y="153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a:spcBef>
                  <a:spcPct val="50000"/>
                </a:spcBef>
              </a:pPr>
              <a:r>
                <a:rPr lang="en-US" altLang="en-US" sz="2400">
                  <a:solidFill>
                    <a:srgbClr val="FFFF00"/>
                  </a:solidFill>
                </a:rPr>
                <a:t>1</a:t>
              </a:r>
            </a:p>
          </p:txBody>
        </p:sp>
      </p:grpSp>
      <p:grpSp>
        <p:nvGrpSpPr>
          <p:cNvPr id="3" name="Group 21"/>
          <p:cNvGrpSpPr>
            <a:grpSpLocks/>
          </p:cNvGrpSpPr>
          <p:nvPr/>
        </p:nvGrpSpPr>
        <p:grpSpPr bwMode="auto">
          <a:xfrm>
            <a:off x="3352800" y="4419600"/>
            <a:ext cx="2895600" cy="1903413"/>
            <a:chOff x="2112" y="2784"/>
            <a:chExt cx="1824" cy="1199"/>
          </a:xfrm>
        </p:grpSpPr>
        <p:pic>
          <p:nvPicPr>
            <p:cNvPr id="15370" name="Picture 18" descr="Cleanup 2 f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2" y="2832"/>
              <a:ext cx="1716" cy="1151"/>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5371" name="Text Box 8"/>
            <p:cNvSpPr txBox="1">
              <a:spLocks noChangeArrowheads="1"/>
            </p:cNvSpPr>
            <p:nvPr/>
          </p:nvSpPr>
          <p:spPr bwMode="auto">
            <a:xfrm>
              <a:off x="3648" y="278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a:spcBef>
                  <a:spcPct val="50000"/>
                </a:spcBef>
              </a:pPr>
              <a:r>
                <a:rPr lang="en-US" altLang="en-US" sz="2400">
                  <a:solidFill>
                    <a:srgbClr val="FF9900"/>
                  </a:solidFill>
                </a:rPr>
                <a:t>2</a:t>
              </a:r>
            </a:p>
          </p:txBody>
        </p:sp>
      </p:grpSp>
      <p:grpSp>
        <p:nvGrpSpPr>
          <p:cNvPr id="4" name="Group 22"/>
          <p:cNvGrpSpPr>
            <a:grpSpLocks/>
          </p:cNvGrpSpPr>
          <p:nvPr/>
        </p:nvGrpSpPr>
        <p:grpSpPr bwMode="auto">
          <a:xfrm>
            <a:off x="6172200" y="4419600"/>
            <a:ext cx="2971800" cy="1901825"/>
            <a:chOff x="3888" y="2784"/>
            <a:chExt cx="1872" cy="1198"/>
          </a:xfrm>
        </p:grpSpPr>
        <p:pic>
          <p:nvPicPr>
            <p:cNvPr id="15368" name="Picture 19" descr="Cleanup 3 f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 y="2832"/>
              <a:ext cx="1779" cy="1150"/>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5369" name="Text Box 11"/>
            <p:cNvSpPr txBox="1">
              <a:spLocks noChangeArrowheads="1"/>
            </p:cNvSpPr>
            <p:nvPr/>
          </p:nvSpPr>
          <p:spPr bwMode="auto">
            <a:xfrm>
              <a:off x="5472" y="278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a:spcBef>
                  <a:spcPct val="50000"/>
                </a:spcBef>
              </a:pPr>
              <a:r>
                <a:rPr lang="en-US" altLang="en-US" sz="2400">
                  <a:solidFill>
                    <a:srgbClr val="FF00FF"/>
                  </a:solidFill>
                </a:rPr>
                <a:t>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eaLnBrk="1" hangingPunct="1">
              <a:lnSpc>
                <a:spcPct val="170000"/>
              </a:lnSpc>
              <a:spcBef>
                <a:spcPct val="20000"/>
              </a:spcBef>
              <a:buClr>
                <a:schemeClr val="accent2"/>
              </a:buClr>
              <a:buSzPct val="75000"/>
              <a:buFont typeface="Wingdings" pitchFamily="2" charset="2"/>
              <a:buNone/>
            </a:pPr>
            <a:endParaRPr lang="en-US" altLang="en-US" sz="1600" b="0">
              <a:solidFill>
                <a:schemeClr val="tx1"/>
              </a:solidFill>
              <a:latin typeface="Arial" charset="0"/>
            </a:endParaRPr>
          </a:p>
        </p:txBody>
      </p:sp>
      <p:sp>
        <p:nvSpPr>
          <p:cNvPr id="16387" name="Rectangle 8"/>
          <p:cNvSpPr>
            <a:spLocks noGrp="1" noChangeArrowheads="1"/>
          </p:cNvSpPr>
          <p:nvPr>
            <p:ph type="title"/>
          </p:nvPr>
        </p:nvSpPr>
        <p:spPr/>
        <p:txBody>
          <a:bodyPr/>
          <a:lstStyle/>
          <a:p>
            <a:pPr algn="ctr" eaLnBrk="1" hangingPunct="1"/>
            <a:r>
              <a:rPr lang="en-US" altLang="en-US" b="1" smtClean="0">
                <a:solidFill>
                  <a:srgbClr val="FFCC00"/>
                </a:solidFill>
                <a:latin typeface="Garamond" pitchFamily="18" charset="0"/>
              </a:rPr>
              <a:t>Considering trade-offs</a:t>
            </a:r>
          </a:p>
        </p:txBody>
      </p:sp>
      <p:sp>
        <p:nvSpPr>
          <p:cNvPr id="16388" name="Rectangle 9"/>
          <p:cNvSpPr>
            <a:spLocks noGrp="1" noChangeArrowheads="1"/>
          </p:cNvSpPr>
          <p:nvPr>
            <p:ph type="body" idx="1"/>
          </p:nvPr>
        </p:nvSpPr>
        <p:spPr>
          <a:xfrm>
            <a:off x="914400" y="1524000"/>
            <a:ext cx="7391400" cy="4343400"/>
          </a:xfrm>
        </p:spPr>
        <p:txBody>
          <a:bodyPr/>
          <a:lstStyle/>
          <a:p>
            <a:pPr marL="0" indent="0" eaLnBrk="1" hangingPunct="1">
              <a:lnSpc>
                <a:spcPct val="150000"/>
              </a:lnSpc>
              <a:buFont typeface="Wingdings" pitchFamily="2" charset="2"/>
              <a:buNone/>
            </a:pPr>
            <a:r>
              <a:rPr lang="en-US" altLang="en-US" sz="2700" smtClean="0"/>
              <a:t>“Often the best cleanup strategy is </a:t>
            </a:r>
            <a:r>
              <a:rPr lang="en-US" altLang="en-US" sz="2700" u="sng" smtClean="0"/>
              <a:t>not one that removes the most oil</a:t>
            </a:r>
            <a:r>
              <a:rPr lang="en-US" altLang="en-US" sz="2700" smtClean="0"/>
              <a:t>, but removes the oil that poses a greater threat than the cleanup activity or that allows the oil to be removed by natural processes.”</a:t>
            </a:r>
          </a:p>
          <a:p>
            <a:pPr marL="0" indent="0" algn="r" eaLnBrk="1" hangingPunct="1">
              <a:lnSpc>
                <a:spcPct val="170000"/>
              </a:lnSpc>
              <a:buFont typeface="Wingdings" pitchFamily="2" charset="2"/>
              <a:buNone/>
            </a:pPr>
            <a:r>
              <a:rPr lang="en-US" altLang="en-US" sz="2200" smtClean="0"/>
              <a:t> </a:t>
            </a:r>
            <a:r>
              <a:rPr lang="en-US" altLang="en-US" sz="1400" smtClean="0"/>
              <a:t>Michel, J. &amp; B. Benggio, 1999</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eaLnBrk="1" hangingPunct="1">
              <a:lnSpc>
                <a:spcPct val="170000"/>
              </a:lnSpc>
              <a:spcBef>
                <a:spcPct val="20000"/>
              </a:spcBef>
              <a:buClr>
                <a:schemeClr val="accent2"/>
              </a:buClr>
              <a:buSzPct val="75000"/>
              <a:buFont typeface="Wingdings" pitchFamily="2" charset="2"/>
              <a:buNone/>
            </a:pPr>
            <a:endParaRPr lang="en-US" altLang="en-US" sz="1600" b="0">
              <a:solidFill>
                <a:schemeClr val="tx1"/>
              </a:solidFill>
              <a:latin typeface="Arial" charset="0"/>
            </a:endParaRPr>
          </a:p>
        </p:txBody>
      </p:sp>
      <p:sp>
        <p:nvSpPr>
          <p:cNvPr id="17411" name="Rectangle 3"/>
          <p:cNvSpPr>
            <a:spLocks noGrp="1" noChangeArrowheads="1"/>
          </p:cNvSpPr>
          <p:nvPr>
            <p:ph type="title"/>
          </p:nvPr>
        </p:nvSpPr>
        <p:spPr/>
        <p:txBody>
          <a:bodyPr/>
          <a:lstStyle/>
          <a:p>
            <a:pPr algn="ctr" eaLnBrk="1" hangingPunct="1"/>
            <a:r>
              <a:rPr lang="en-US" altLang="en-US" b="1" smtClean="0">
                <a:solidFill>
                  <a:srgbClr val="FFCC00"/>
                </a:solidFill>
                <a:latin typeface="Garamond" pitchFamily="18" charset="0"/>
              </a:rPr>
              <a:t>Considering trade-offs</a:t>
            </a:r>
          </a:p>
        </p:txBody>
      </p:sp>
      <p:sp>
        <p:nvSpPr>
          <p:cNvPr id="17412" name="Rectangle 4"/>
          <p:cNvSpPr>
            <a:spLocks noGrp="1" noChangeArrowheads="1"/>
          </p:cNvSpPr>
          <p:nvPr>
            <p:ph type="body" idx="1"/>
          </p:nvPr>
        </p:nvSpPr>
        <p:spPr>
          <a:xfrm>
            <a:off x="914400" y="1524000"/>
            <a:ext cx="7391400" cy="4343400"/>
          </a:xfrm>
        </p:spPr>
        <p:txBody>
          <a:bodyPr/>
          <a:lstStyle/>
          <a:p>
            <a:pPr marL="0" indent="0" eaLnBrk="1" hangingPunct="1">
              <a:lnSpc>
                <a:spcPct val="150000"/>
              </a:lnSpc>
              <a:buFont typeface="Wingdings" pitchFamily="2" charset="2"/>
              <a:buNone/>
            </a:pPr>
            <a:r>
              <a:rPr lang="en-US" altLang="en-US" sz="2700" smtClean="0">
                <a:solidFill>
                  <a:schemeClr val="bg1"/>
                </a:solidFill>
              </a:rPr>
              <a:t>“Often the best cleanup strategy is </a:t>
            </a:r>
            <a:r>
              <a:rPr lang="en-US" altLang="en-US" sz="2700" u="sng" smtClean="0">
                <a:solidFill>
                  <a:schemeClr val="bg1"/>
                </a:solidFill>
              </a:rPr>
              <a:t>not one that removes the most oil</a:t>
            </a:r>
            <a:r>
              <a:rPr lang="en-US" altLang="en-US" sz="2700" smtClean="0">
                <a:solidFill>
                  <a:schemeClr val="bg1"/>
                </a:solidFill>
              </a:rPr>
              <a:t>, but </a:t>
            </a:r>
            <a:r>
              <a:rPr lang="en-US" altLang="en-US" sz="2700" u="sng" smtClean="0">
                <a:solidFill>
                  <a:srgbClr val="FFCC00"/>
                </a:solidFill>
              </a:rPr>
              <a:t>removes the oil that poses a greater threat</a:t>
            </a:r>
            <a:r>
              <a:rPr lang="en-US" altLang="en-US" sz="2700" smtClean="0">
                <a:solidFill>
                  <a:schemeClr val="bg1"/>
                </a:solidFill>
              </a:rPr>
              <a:t> than the cleanup activity or that allows the oil to be removed by natural processes.”</a:t>
            </a:r>
          </a:p>
          <a:p>
            <a:pPr marL="0" indent="0" algn="r" eaLnBrk="1" hangingPunct="1">
              <a:lnSpc>
                <a:spcPct val="170000"/>
              </a:lnSpc>
              <a:buFont typeface="Wingdings" pitchFamily="2" charset="2"/>
              <a:buNone/>
            </a:pPr>
            <a:r>
              <a:rPr lang="en-US" altLang="en-US" sz="2200" smtClean="0">
                <a:solidFill>
                  <a:schemeClr val="bg1"/>
                </a:solidFill>
              </a:rPr>
              <a:t> </a:t>
            </a:r>
            <a:r>
              <a:rPr lang="en-US" altLang="en-US" sz="1400" smtClean="0">
                <a:solidFill>
                  <a:schemeClr val="bg1"/>
                </a:solidFill>
              </a:rPr>
              <a:t>Michel, J. &amp; B. Benggio, 1999</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488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85800" y="152400"/>
            <a:ext cx="7772400" cy="838200"/>
          </a:xfrm>
        </p:spPr>
        <p:txBody>
          <a:bodyPr/>
          <a:lstStyle/>
          <a:p>
            <a:pPr eaLnBrk="1" hangingPunct="1">
              <a:defRPr/>
            </a:pPr>
            <a:r>
              <a:rPr lang="en-US" b="1" smtClean="0">
                <a:solidFill>
                  <a:srgbClr val="FFCC00"/>
                </a:solidFill>
                <a:effectLst>
                  <a:outerShdw blurRad="38100" dist="38100" dir="2700000" algn="tl">
                    <a:srgbClr val="000000"/>
                  </a:outerShdw>
                </a:effectLst>
              </a:rPr>
              <a:t>Is this a greater threat than oil?</a:t>
            </a:r>
          </a:p>
        </p:txBody>
      </p:sp>
      <p:sp>
        <p:nvSpPr>
          <p:cNvPr id="18436" name="Text Box 2"/>
          <p:cNvSpPr txBox="1">
            <a:spLocks noChangeArrowheads="1"/>
          </p:cNvSpPr>
          <p:nvPr/>
        </p:nvSpPr>
        <p:spPr bwMode="auto">
          <a:xfrm>
            <a:off x="4114800" y="60960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r">
              <a:spcBef>
                <a:spcPct val="50000"/>
              </a:spcBef>
            </a:pPr>
            <a:r>
              <a:rPr lang="en-US" altLang="en-US" sz="1800" b="0" i="1">
                <a:solidFill>
                  <a:schemeClr val="bg1"/>
                </a:solidFill>
                <a:latin typeface="Tahoma" pitchFamily="34" charset="0"/>
              </a:rPr>
              <a:t>T/V Exxon Valdez</a:t>
            </a:r>
            <a:r>
              <a:rPr lang="en-US" altLang="en-US" sz="1800" b="0">
                <a:solidFill>
                  <a:schemeClr val="bg1"/>
                </a:solidFill>
                <a:latin typeface="Tahoma" pitchFamily="34" charset="0"/>
              </a:rPr>
              <a:t> - Alaska, 1989</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Clean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15395" name="Rectangle 3"/>
          <p:cNvSpPr>
            <a:spLocks noGrp="1" noChangeArrowheads="1"/>
          </p:cNvSpPr>
          <p:nvPr>
            <p:ph type="title"/>
          </p:nvPr>
        </p:nvSpPr>
        <p:spPr>
          <a:xfrm>
            <a:off x="533400" y="228600"/>
            <a:ext cx="8153400" cy="762000"/>
          </a:xfrm>
        </p:spPr>
        <p:txBody>
          <a:bodyPr/>
          <a:lstStyle/>
          <a:p>
            <a:pPr algn="ctr" eaLnBrk="1" hangingPunct="1">
              <a:defRPr/>
            </a:pPr>
            <a:r>
              <a:rPr lang="en-US" b="1" smtClean="0">
                <a:solidFill>
                  <a:srgbClr val="FFCC00"/>
                </a:solidFill>
                <a:effectLst>
                  <a:outerShdw blurRad="38100" dist="38100" dir="2700000" algn="tl">
                    <a:srgbClr val="000000"/>
                  </a:outerShdw>
                </a:effectLst>
              </a:rPr>
              <a:t>Or this?</a:t>
            </a:r>
          </a:p>
        </p:txBody>
      </p:sp>
      <p:sp>
        <p:nvSpPr>
          <p:cNvPr id="19460" name="Text Box 4"/>
          <p:cNvSpPr txBox="1">
            <a:spLocks noChangeArrowheads="1"/>
          </p:cNvSpPr>
          <p:nvPr/>
        </p:nvSpPr>
        <p:spPr bwMode="auto">
          <a:xfrm>
            <a:off x="3657600" y="6248400"/>
            <a:ext cx="525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r">
              <a:spcBef>
                <a:spcPct val="50000"/>
              </a:spcBef>
            </a:pPr>
            <a:r>
              <a:rPr lang="en-US" altLang="en-US" sz="2000" b="0" i="1">
                <a:solidFill>
                  <a:srgbClr val="000066"/>
                </a:solidFill>
                <a:latin typeface="Tahoma" pitchFamily="34" charset="0"/>
              </a:rPr>
              <a:t>M/V Cosco Busan</a:t>
            </a:r>
            <a:r>
              <a:rPr lang="en-US" altLang="en-US" sz="2000" b="0">
                <a:solidFill>
                  <a:srgbClr val="000066"/>
                </a:solidFill>
                <a:latin typeface="Tahoma" pitchFamily="34" charset="0"/>
              </a:rPr>
              <a:t> – San Francisco, 2007</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MG_115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81958" name="Rectangle 6"/>
          <p:cNvSpPr>
            <a:spLocks noGrp="1" noChangeArrowheads="1"/>
          </p:cNvSpPr>
          <p:nvPr>
            <p:ph type="title"/>
          </p:nvPr>
        </p:nvSpPr>
        <p:spPr/>
        <p:txBody>
          <a:bodyPr/>
          <a:lstStyle/>
          <a:p>
            <a:pPr algn="ctr" eaLnBrk="1" hangingPunct="1">
              <a:defRPr/>
            </a:pPr>
            <a:r>
              <a:rPr lang="en-US" b="1" smtClean="0">
                <a:solidFill>
                  <a:srgbClr val="FFCC00"/>
                </a:solidFill>
                <a:effectLst>
                  <a:outerShdw blurRad="38100" dist="38100" dir="2700000" algn="tl">
                    <a:srgbClr val="000000"/>
                  </a:outerShdw>
                </a:effectLst>
              </a:rPr>
              <a:t>Beaches</a:t>
            </a:r>
          </a:p>
        </p:txBody>
      </p:sp>
      <p:sp>
        <p:nvSpPr>
          <p:cNvPr id="20484" name="Rectangle 3"/>
          <p:cNvSpPr>
            <a:spLocks noGrp="1" noChangeArrowheads="1"/>
          </p:cNvSpPr>
          <p:nvPr>
            <p:ph type="subTitle" idx="4294967295"/>
          </p:nvPr>
        </p:nvSpPr>
        <p:spPr>
          <a:xfrm>
            <a:off x="0" y="3886200"/>
            <a:ext cx="6400800" cy="1752600"/>
          </a:xfrm>
        </p:spPr>
        <p:txBody>
          <a:bodyPr/>
          <a:lstStyle/>
          <a:p>
            <a:pPr marL="0" indent="0" algn="ctr" eaLnBrk="1" hangingPunct="1">
              <a:lnSpc>
                <a:spcPct val="80000"/>
              </a:lnSpc>
              <a:buFont typeface="Wingdings" pitchFamily="2" charset="2"/>
              <a:buNone/>
            </a:pPr>
            <a:endParaRPr lang="en-US" altLang="en-US" sz="2800" smtClean="0">
              <a:solidFill>
                <a:schemeClr val="bg1"/>
              </a:solidFill>
            </a:endParaRPr>
          </a:p>
          <a:p>
            <a:pPr marL="0" indent="0" algn="ctr" eaLnBrk="1" hangingPunct="1">
              <a:lnSpc>
                <a:spcPct val="80000"/>
              </a:lnSpc>
              <a:buFont typeface="Wingdings" pitchFamily="2" charset="2"/>
              <a:buNone/>
            </a:pPr>
            <a:endParaRPr lang="en-US" altLang="en-US" sz="2800" smtClean="0">
              <a:solidFill>
                <a:schemeClr val="bg1"/>
              </a:solidFill>
            </a:endParaRPr>
          </a:p>
          <a:p>
            <a:pPr marL="0" indent="0" algn="ctr" eaLnBrk="1" hangingPunct="1">
              <a:lnSpc>
                <a:spcPct val="80000"/>
              </a:lnSpc>
              <a:buFont typeface="Wingdings" pitchFamily="2" charset="2"/>
              <a:buNone/>
            </a:pPr>
            <a:endParaRPr lang="en-US" altLang="en-US" sz="2800" smtClean="0">
              <a:solidFill>
                <a:schemeClr val="bg1"/>
              </a:solidFill>
            </a:endParaRPr>
          </a:p>
          <a:p>
            <a:pPr marL="0" indent="0" algn="ctr" eaLnBrk="1" hangingPunct="1">
              <a:lnSpc>
                <a:spcPct val="80000"/>
              </a:lnSpc>
              <a:buFont typeface="Wingdings" pitchFamily="2" charset="2"/>
              <a:buNone/>
            </a:pPr>
            <a:endParaRPr lang="en-US" altLang="en-US" sz="2800" smtClean="0">
              <a:solidFill>
                <a:schemeClr val="bg1"/>
              </a:solidFill>
            </a:endParaRPr>
          </a:p>
        </p:txBody>
      </p:sp>
      <p:pic>
        <p:nvPicPr>
          <p:cNvPr id="381966" name="Picture 14" descr="CB beach team"/>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38200" y="1219200"/>
            <a:ext cx="5027613" cy="3775075"/>
          </a:xfrm>
          <a:noFill/>
        </p:spPr>
      </p:pic>
      <p:pic>
        <p:nvPicPr>
          <p:cNvPr id="381964" name="Picture 12" descr="IMG_118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352800" y="2243138"/>
            <a:ext cx="5027613" cy="3770312"/>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1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1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3" descr="Oiled marsh"/>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9144000" cy="6846888"/>
          </a:xfrm>
          <a:noFill/>
        </p:spPr>
      </p:pic>
      <p:sp>
        <p:nvSpPr>
          <p:cNvPr id="348162" name="Rectangle 2"/>
          <p:cNvSpPr>
            <a:spLocks noGrp="1" noChangeArrowheads="1"/>
          </p:cNvSpPr>
          <p:nvPr>
            <p:ph type="title"/>
          </p:nvPr>
        </p:nvSpPr>
        <p:spPr/>
        <p:txBody>
          <a:bodyPr/>
          <a:lstStyle/>
          <a:p>
            <a:pPr algn="ctr" eaLnBrk="1" hangingPunct="1">
              <a:defRPr/>
            </a:pPr>
            <a:r>
              <a:rPr lang="en-US" b="1" smtClean="0">
                <a:solidFill>
                  <a:srgbClr val="FFCC00"/>
                </a:solidFill>
                <a:effectLst>
                  <a:outerShdw blurRad="38100" dist="38100" dir="2700000" algn="tl">
                    <a:srgbClr val="000000"/>
                  </a:outerShdw>
                </a:effectLst>
              </a:rPr>
              <a:t>Wetlands &amp; Marshes</a:t>
            </a:r>
          </a:p>
        </p:txBody>
      </p:sp>
      <p:sp>
        <p:nvSpPr>
          <p:cNvPr id="21508" name="Rectangle 3"/>
          <p:cNvSpPr>
            <a:spLocks noGrp="1" noChangeArrowheads="1"/>
          </p:cNvSpPr>
          <p:nvPr>
            <p:ph type="subTitle" idx="4294967295"/>
          </p:nvPr>
        </p:nvSpPr>
        <p:spPr>
          <a:xfrm>
            <a:off x="0" y="3886200"/>
            <a:ext cx="6400800" cy="1752600"/>
          </a:xfrm>
        </p:spPr>
        <p:txBody>
          <a:bodyPr/>
          <a:lstStyle/>
          <a:p>
            <a:pPr marL="0" indent="0" algn="ctr" eaLnBrk="1" hangingPunct="1">
              <a:lnSpc>
                <a:spcPct val="80000"/>
              </a:lnSpc>
              <a:buFont typeface="Wingdings" pitchFamily="2" charset="2"/>
              <a:buNone/>
            </a:pPr>
            <a:endParaRPr lang="en-US" altLang="en-US" sz="2800" smtClean="0">
              <a:solidFill>
                <a:schemeClr val="bg1"/>
              </a:solidFill>
            </a:endParaRPr>
          </a:p>
          <a:p>
            <a:pPr marL="0" indent="0" algn="ctr" eaLnBrk="1" hangingPunct="1">
              <a:lnSpc>
                <a:spcPct val="80000"/>
              </a:lnSpc>
              <a:buFont typeface="Wingdings" pitchFamily="2" charset="2"/>
              <a:buNone/>
            </a:pPr>
            <a:endParaRPr lang="en-US" altLang="en-US" sz="2800" smtClean="0">
              <a:solidFill>
                <a:schemeClr val="bg1"/>
              </a:solidFill>
            </a:endParaRPr>
          </a:p>
          <a:p>
            <a:pPr marL="0" indent="0" algn="ctr" eaLnBrk="1" hangingPunct="1">
              <a:lnSpc>
                <a:spcPct val="80000"/>
              </a:lnSpc>
              <a:buFont typeface="Wingdings" pitchFamily="2" charset="2"/>
              <a:buNone/>
            </a:pPr>
            <a:endParaRPr lang="en-US" altLang="en-US" sz="2800" smtClean="0">
              <a:solidFill>
                <a:schemeClr val="bg1"/>
              </a:solidFill>
            </a:endParaRPr>
          </a:p>
          <a:p>
            <a:pPr marL="0" indent="0" algn="ctr" eaLnBrk="1" hangingPunct="1">
              <a:lnSpc>
                <a:spcPct val="80000"/>
              </a:lnSpc>
              <a:buFont typeface="Wingdings" pitchFamily="2" charset="2"/>
              <a:buNone/>
            </a:pPr>
            <a:endParaRPr lang="en-US" altLang="en-US" sz="2800" smtClean="0">
              <a:solidFill>
                <a:schemeClr val="bg1"/>
              </a:solidFill>
            </a:endParaRPr>
          </a:p>
        </p:txBody>
      </p:sp>
      <p:pic>
        <p:nvPicPr>
          <p:cNvPr id="348171" name="Picture 11" descr="Texaco pipeline spill"/>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914400" y="1219200"/>
            <a:ext cx="5027613" cy="3414713"/>
          </a:xfrm>
          <a:noFill/>
        </p:spPr>
      </p:pic>
      <p:pic>
        <p:nvPicPr>
          <p:cNvPr id="348169" name="Picture 9" descr="Chevron Empire burn '05"/>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505200" y="2357438"/>
            <a:ext cx="5027613" cy="3770312"/>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New Carissa tarball"/>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143000" y="0"/>
            <a:ext cx="10287000" cy="6858000"/>
          </a:xfrm>
          <a:noFill/>
        </p:spPr>
      </p:pic>
      <p:sp>
        <p:nvSpPr>
          <p:cNvPr id="19458" name="Rectangle 2"/>
          <p:cNvSpPr>
            <a:spLocks noGrp="1" noChangeArrowheads="1"/>
          </p:cNvSpPr>
          <p:nvPr>
            <p:ph type="title"/>
          </p:nvPr>
        </p:nvSpPr>
        <p:spPr>
          <a:xfrm>
            <a:off x="533400" y="457200"/>
            <a:ext cx="8153400" cy="762000"/>
          </a:xfrm>
        </p:spPr>
        <p:txBody>
          <a:bodyPr/>
          <a:lstStyle/>
          <a:p>
            <a:pPr algn="ctr" eaLnBrk="1" hangingPunct="1">
              <a:defRPr/>
            </a:pPr>
            <a:r>
              <a:rPr lang="en-US" b="1" smtClean="0">
                <a:solidFill>
                  <a:schemeClr val="bg1"/>
                </a:solidFill>
                <a:effectLst>
                  <a:outerShdw blurRad="38100" dist="38100" dir="2700000" algn="tl">
                    <a:srgbClr val="000000"/>
                  </a:outerShdw>
                </a:effectLst>
                <a:latin typeface="Garamond" pitchFamily="18" charset="0"/>
              </a:rPr>
              <a:t>Is this clean enough?</a:t>
            </a:r>
          </a:p>
        </p:txBody>
      </p:sp>
      <p:sp>
        <p:nvSpPr>
          <p:cNvPr id="19460" name="Text Box 4"/>
          <p:cNvSpPr txBox="1">
            <a:spLocks noChangeArrowheads="1"/>
          </p:cNvSpPr>
          <p:nvPr/>
        </p:nvSpPr>
        <p:spPr bwMode="auto">
          <a:xfrm>
            <a:off x="4724400" y="6248400"/>
            <a:ext cx="4191000" cy="396875"/>
          </a:xfrm>
          <a:prstGeom prst="rect">
            <a:avLst/>
          </a:prstGeom>
          <a:noFill/>
          <a:ln w="9525">
            <a:noFill/>
            <a:miter lim="800000"/>
            <a:headEnd/>
            <a:tailEnd/>
          </a:ln>
          <a:effectLst/>
        </p:spPr>
        <p:txBody>
          <a:bodyPr>
            <a:spAutoFit/>
          </a:bodyPr>
          <a:lstStyle/>
          <a:p>
            <a:pPr algn="r">
              <a:spcBef>
                <a:spcPct val="50000"/>
              </a:spcBef>
              <a:defRPr/>
            </a:pPr>
            <a:r>
              <a:rPr lang="en-US" sz="2000" b="0" i="1">
                <a:solidFill>
                  <a:srgbClr val="000066"/>
                </a:solidFill>
                <a:effectLst>
                  <a:outerShdw blurRad="38100" dist="38100" dir="2700000" algn="tl">
                    <a:srgbClr val="000000"/>
                  </a:outerShdw>
                </a:effectLst>
                <a:latin typeface="Tahoma" pitchFamily="34" charset="0"/>
              </a:rPr>
              <a:t>M/V New Carrissa</a:t>
            </a:r>
            <a:r>
              <a:rPr lang="en-US" sz="2000" b="0">
                <a:solidFill>
                  <a:srgbClr val="000066"/>
                </a:solidFill>
                <a:effectLst>
                  <a:outerShdw blurRad="38100" dist="38100" dir="2700000" algn="tl">
                    <a:srgbClr val="000000"/>
                  </a:outerShdw>
                </a:effectLst>
                <a:latin typeface="Tahoma" pitchFamily="34" charset="0"/>
              </a:rPr>
              <a:t> – Oregon, 1999</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457200"/>
            <a:ext cx="8153400" cy="1066800"/>
          </a:xfrm>
        </p:spPr>
        <p:txBody>
          <a:bodyPr/>
          <a:lstStyle/>
          <a:p>
            <a:pPr eaLnBrk="1" hangingPunct="1">
              <a:defRPr/>
            </a:pPr>
            <a:r>
              <a:rPr lang="en-US" b="1" smtClean="0">
                <a:solidFill>
                  <a:srgbClr val="FFCC00"/>
                </a:solidFill>
                <a:effectLst>
                  <a:outerShdw blurRad="38100" dist="38100" dir="2700000" algn="tl">
                    <a:srgbClr val="000000"/>
                  </a:outerShdw>
                </a:effectLst>
                <a:latin typeface="Garamond" pitchFamily="18" charset="0"/>
              </a:rPr>
              <a:t>What if more cleaning results in this?</a:t>
            </a:r>
          </a:p>
        </p:txBody>
      </p:sp>
      <p:sp>
        <p:nvSpPr>
          <p:cNvPr id="23555" name="Text Box 5"/>
          <p:cNvSpPr txBox="1">
            <a:spLocks noChangeArrowheads="1"/>
          </p:cNvSpPr>
          <p:nvPr/>
        </p:nvSpPr>
        <p:spPr bwMode="auto">
          <a:xfrm>
            <a:off x="533400" y="55626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a:spcBef>
                <a:spcPct val="50000"/>
              </a:spcBef>
            </a:pPr>
            <a:r>
              <a:rPr lang="en-US" altLang="en-US" sz="1800" b="0" i="1">
                <a:solidFill>
                  <a:schemeClr val="bg1"/>
                </a:solidFill>
                <a:latin typeface="Tahoma" pitchFamily="34" charset="0"/>
              </a:rPr>
              <a:t>T/V Exxon Valdez</a:t>
            </a:r>
            <a:r>
              <a:rPr lang="en-US" altLang="en-US" sz="1800" b="0">
                <a:solidFill>
                  <a:schemeClr val="bg1"/>
                </a:solidFill>
                <a:latin typeface="Tahoma" pitchFamily="34" charset="0"/>
              </a:rPr>
              <a:t> - 1989</a:t>
            </a:r>
          </a:p>
        </p:txBody>
      </p:sp>
      <p:pic>
        <p:nvPicPr>
          <p:cNvPr id="23556" name="Picture 12" descr="EVOS landfil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600200"/>
            <a:ext cx="5638800" cy="3819525"/>
          </a:xfrm>
          <a:noFill/>
        </p:spPr>
      </p:pic>
      <p:pic>
        <p:nvPicPr>
          <p:cNvPr id="23557" name="Picture 13" descr="evos12l"/>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86200" y="2871788"/>
            <a:ext cx="4838700" cy="3217862"/>
          </a:xfr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algn="ctr" eaLnBrk="1" hangingPunct="1">
              <a:defRPr/>
            </a:pPr>
            <a:r>
              <a:rPr lang="en-US" b="1" smtClean="0">
                <a:solidFill>
                  <a:srgbClr val="FFCC00"/>
                </a:solidFill>
                <a:effectLst>
                  <a:outerShdw blurRad="38100" dist="38100" dir="2700000" algn="tl">
                    <a:srgbClr val="000000"/>
                  </a:outerShdw>
                </a:effectLst>
                <a:latin typeface="Garamond" pitchFamily="18" charset="0"/>
              </a:rPr>
              <a:t>Overview</a:t>
            </a:r>
          </a:p>
        </p:txBody>
      </p:sp>
      <p:sp>
        <p:nvSpPr>
          <p:cNvPr id="6147" name="Rectangle 3"/>
          <p:cNvSpPr>
            <a:spLocks noGrp="1" noChangeArrowheads="1"/>
          </p:cNvSpPr>
          <p:nvPr>
            <p:ph type="body" idx="1"/>
          </p:nvPr>
        </p:nvSpPr>
        <p:spPr>
          <a:xfrm>
            <a:off x="1600200" y="1570038"/>
            <a:ext cx="6019800" cy="4297362"/>
          </a:xfrm>
        </p:spPr>
        <p:txBody>
          <a:bodyPr/>
          <a:lstStyle/>
          <a:p>
            <a:pPr eaLnBrk="1" hangingPunct="1">
              <a:lnSpc>
                <a:spcPct val="90000"/>
              </a:lnSpc>
            </a:pPr>
            <a:r>
              <a:rPr lang="en-US" altLang="en-US" sz="3200" smtClean="0"/>
              <a:t>Why we respond</a:t>
            </a:r>
          </a:p>
          <a:p>
            <a:pPr eaLnBrk="1" hangingPunct="1">
              <a:lnSpc>
                <a:spcPct val="90000"/>
              </a:lnSpc>
            </a:pPr>
            <a:r>
              <a:rPr lang="en-US" altLang="en-US" sz="3200" smtClean="0"/>
              <a:t>How we respond</a:t>
            </a:r>
          </a:p>
          <a:p>
            <a:pPr lvl="1" eaLnBrk="1" hangingPunct="1">
              <a:lnSpc>
                <a:spcPct val="90000"/>
              </a:lnSpc>
            </a:pPr>
            <a:r>
              <a:rPr lang="en-US" altLang="en-US" smtClean="0"/>
              <a:t>Environmental trade-offs</a:t>
            </a:r>
          </a:p>
          <a:p>
            <a:pPr lvl="1" eaLnBrk="1" hangingPunct="1">
              <a:lnSpc>
                <a:spcPct val="90000"/>
              </a:lnSpc>
            </a:pPr>
            <a:r>
              <a:rPr lang="en-US" altLang="en-US" smtClean="0"/>
              <a:t>Reaching a balance</a:t>
            </a:r>
          </a:p>
          <a:p>
            <a:pPr eaLnBrk="1" hangingPunct="1">
              <a:lnSpc>
                <a:spcPct val="90000"/>
              </a:lnSpc>
            </a:pPr>
            <a:r>
              <a:rPr lang="en-US" altLang="en-US" sz="3200" smtClean="0"/>
              <a:t>When we stop a response</a:t>
            </a:r>
          </a:p>
          <a:p>
            <a:pPr lvl="1" eaLnBrk="1" hangingPunct="1">
              <a:lnSpc>
                <a:spcPct val="90000"/>
              </a:lnSpc>
            </a:pPr>
            <a:r>
              <a:rPr lang="en-US" altLang="en-US" smtClean="0"/>
              <a:t>Cleanup endpoints</a:t>
            </a:r>
          </a:p>
          <a:p>
            <a:pPr lvl="1" eaLnBrk="1" hangingPunct="1">
              <a:lnSpc>
                <a:spcPct val="90000"/>
              </a:lnSpc>
            </a:pPr>
            <a:r>
              <a:rPr lang="en-US" altLang="en-US" smtClean="0"/>
              <a:t>What they are</a:t>
            </a:r>
          </a:p>
          <a:p>
            <a:pPr lvl="1" eaLnBrk="1" hangingPunct="1">
              <a:lnSpc>
                <a:spcPct val="90000"/>
              </a:lnSpc>
            </a:pPr>
            <a:r>
              <a:rPr lang="en-US" altLang="en-US" smtClean="0"/>
              <a:t>Considerations</a:t>
            </a:r>
          </a:p>
          <a:p>
            <a:pPr lvl="1" eaLnBrk="1" hangingPunct="1">
              <a:lnSpc>
                <a:spcPct val="90000"/>
              </a:lnSpc>
            </a:pPr>
            <a:r>
              <a:rPr lang="en-US" altLang="en-US" smtClean="0"/>
              <a:t>Final sign-off</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0" y="838200"/>
            <a:ext cx="3962400" cy="3213100"/>
            <a:chOff x="0" y="838200"/>
            <a:chExt cx="3962400" cy="3213100"/>
          </a:xfrm>
        </p:grpSpPr>
        <p:pic>
          <p:nvPicPr>
            <p:cNvPr id="202762" name="Picture 10" descr="Sensitive environs"/>
            <p:cNvPicPr>
              <a:picLocks noChangeAspect="1" noChangeArrowheads="1"/>
            </p:cNvPicPr>
            <p:nvPr/>
          </p:nvPicPr>
          <p:blipFill>
            <a:blip r:embed="rId3"/>
            <a:srcRect/>
            <a:stretch>
              <a:fillRect/>
            </a:stretch>
          </p:blipFill>
          <p:spPr bwMode="auto">
            <a:xfrm>
              <a:off x="0" y="914400"/>
              <a:ext cx="3962400" cy="313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85" name="Rectangle 3"/>
            <p:cNvSpPr>
              <a:spLocks noChangeArrowheads="1"/>
            </p:cNvSpPr>
            <p:nvPr/>
          </p:nvSpPr>
          <p:spPr bwMode="auto">
            <a:xfrm>
              <a:off x="0" y="838200"/>
              <a:ext cx="3733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eaLnBrk="1" hangingPunct="1">
                <a:lnSpc>
                  <a:spcPct val="80000"/>
                </a:lnSpc>
              </a:pPr>
              <a:r>
                <a:rPr lang="en-US" altLang="en-US" sz="2400">
                  <a:solidFill>
                    <a:schemeClr val="bg1"/>
                  </a:solidFill>
                  <a:latin typeface="Palatino" pitchFamily="84" charset="0"/>
                </a:rPr>
                <a:t>Sensitive Environments</a:t>
              </a:r>
            </a:p>
          </p:txBody>
        </p:sp>
      </p:grpSp>
      <p:pic>
        <p:nvPicPr>
          <p:cNvPr id="202761" name="Picture 9" descr="Worker safety"/>
          <p:cNvPicPr>
            <a:picLocks noChangeAspect="1" noChangeArrowheads="1"/>
          </p:cNvPicPr>
          <p:nvPr/>
        </p:nvPicPr>
        <p:blipFill>
          <a:blip r:embed="rId4"/>
          <a:srcRect/>
          <a:stretch>
            <a:fillRect/>
          </a:stretch>
        </p:blipFill>
        <p:spPr bwMode="auto">
          <a:xfrm>
            <a:off x="3810000" y="2667000"/>
            <a:ext cx="5334000" cy="355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80" name="Rectangle 5"/>
          <p:cNvSpPr>
            <a:spLocks noGrp="1" noChangeArrowheads="1"/>
          </p:cNvSpPr>
          <p:nvPr>
            <p:ph type="title" idx="4294967295"/>
          </p:nvPr>
        </p:nvSpPr>
        <p:spPr>
          <a:xfrm>
            <a:off x="838200" y="0"/>
            <a:ext cx="7772400" cy="914400"/>
          </a:xfrm>
          <a:noFill/>
        </p:spPr>
        <p:txBody>
          <a:bodyPr lIns="90487" tIns="44450" rIns="90487" bIns="44450"/>
          <a:lstStyle/>
          <a:p>
            <a:pPr eaLnBrk="1" hangingPunct="1"/>
            <a:r>
              <a:rPr lang="en-US" altLang="en-US" b="1" smtClean="0">
                <a:solidFill>
                  <a:srgbClr val="FFCC00"/>
                </a:solidFill>
                <a:latin typeface="Garamond" pitchFamily="18" charset="0"/>
              </a:rPr>
              <a:t>Natural recovery</a:t>
            </a:r>
          </a:p>
        </p:txBody>
      </p:sp>
      <p:sp>
        <p:nvSpPr>
          <p:cNvPr id="202760" name="Rectangle 8"/>
          <p:cNvSpPr>
            <a:spLocks noChangeArrowheads="1"/>
          </p:cNvSpPr>
          <p:nvPr/>
        </p:nvSpPr>
        <p:spPr bwMode="auto">
          <a:xfrm>
            <a:off x="4419600" y="1676400"/>
            <a:ext cx="434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eaLnBrk="1" hangingPunct="1">
              <a:lnSpc>
                <a:spcPct val="80000"/>
              </a:lnSpc>
            </a:pPr>
            <a:r>
              <a:rPr lang="en-US" altLang="en-US" sz="2400">
                <a:solidFill>
                  <a:schemeClr val="bg1"/>
                </a:solidFill>
                <a:latin typeface="Palatino" pitchFamily="84" charset="0"/>
              </a:rPr>
              <a:t>Worker Safety / Logistics</a:t>
            </a:r>
          </a:p>
        </p:txBody>
      </p:sp>
      <p:pic>
        <p:nvPicPr>
          <p:cNvPr id="202763" name="Picture 11" descr="High energy"/>
          <p:cNvPicPr>
            <a:picLocks noChangeAspect="1" noChangeArrowheads="1"/>
          </p:cNvPicPr>
          <p:nvPr/>
        </p:nvPicPr>
        <p:blipFill>
          <a:blip r:embed="rId5"/>
          <a:srcRect/>
          <a:stretch>
            <a:fillRect/>
          </a:stretch>
        </p:blipFill>
        <p:spPr bwMode="auto">
          <a:xfrm>
            <a:off x="0" y="3505200"/>
            <a:ext cx="4648200" cy="3275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2759" name="Rectangle 7"/>
          <p:cNvSpPr>
            <a:spLocks noChangeArrowheads="1"/>
          </p:cNvSpPr>
          <p:nvPr/>
        </p:nvSpPr>
        <p:spPr bwMode="auto">
          <a:xfrm>
            <a:off x="533400" y="6246813"/>
            <a:ext cx="388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eaLnBrk="1" hangingPunct="1">
              <a:lnSpc>
                <a:spcPct val="80000"/>
              </a:lnSpc>
            </a:pPr>
            <a:r>
              <a:rPr lang="en-US" altLang="en-US" sz="2400">
                <a:solidFill>
                  <a:schemeClr val="bg1"/>
                </a:solidFill>
                <a:latin typeface="Palatino" pitchFamily="84" charset="0"/>
              </a:rPr>
              <a:t>High Energy Habitat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27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276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27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2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0" grpId="0"/>
      <p:bldP spid="20275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b="1" smtClean="0">
                <a:solidFill>
                  <a:srgbClr val="FFCC00"/>
                </a:solidFill>
                <a:latin typeface="Garamond" pitchFamily="18" charset="0"/>
              </a:rPr>
              <a:t>Three simple questions</a:t>
            </a:r>
          </a:p>
        </p:txBody>
      </p:sp>
      <p:sp>
        <p:nvSpPr>
          <p:cNvPr id="181251" name="Rectangle 3"/>
          <p:cNvSpPr>
            <a:spLocks noGrp="1" noChangeArrowheads="1"/>
          </p:cNvSpPr>
          <p:nvPr>
            <p:ph type="body" idx="1"/>
          </p:nvPr>
        </p:nvSpPr>
        <p:spPr>
          <a:xfrm>
            <a:off x="838200" y="1447800"/>
            <a:ext cx="7543800" cy="4648200"/>
          </a:xfrm>
        </p:spPr>
        <p:txBody>
          <a:bodyPr/>
          <a:lstStyle/>
          <a:p>
            <a:pPr eaLnBrk="1" hangingPunct="1">
              <a:buClr>
                <a:srgbClr val="3366FF"/>
              </a:buClr>
            </a:pPr>
            <a:r>
              <a:rPr lang="en-US" altLang="en-US" sz="2700" smtClean="0"/>
              <a:t>Is the remaining oil likely to damage environmentally sensitive resources?</a:t>
            </a:r>
          </a:p>
          <a:p>
            <a:pPr eaLnBrk="1" hangingPunct="1">
              <a:buClr>
                <a:srgbClr val="3366FF"/>
              </a:buClr>
            </a:pPr>
            <a:endParaRPr lang="en-US" altLang="en-US" sz="2700" smtClean="0"/>
          </a:p>
          <a:p>
            <a:pPr eaLnBrk="1" hangingPunct="1">
              <a:buClr>
                <a:srgbClr val="3366FF"/>
              </a:buClr>
            </a:pPr>
            <a:r>
              <a:rPr lang="en-US" altLang="en-US" sz="2700" smtClean="0"/>
              <a:t>Does it interfere with the aesthetic appeal and amenity use of the shoreline?</a:t>
            </a:r>
          </a:p>
          <a:p>
            <a:pPr eaLnBrk="1" hangingPunct="1">
              <a:buClr>
                <a:srgbClr val="3366FF"/>
              </a:buClr>
            </a:pPr>
            <a:endParaRPr lang="en-US" altLang="en-US" sz="2700" smtClean="0"/>
          </a:p>
          <a:p>
            <a:pPr eaLnBrk="1" hangingPunct="1">
              <a:buClr>
                <a:srgbClr val="3366FF"/>
              </a:buClr>
            </a:pPr>
            <a:r>
              <a:rPr lang="en-US" altLang="en-US" sz="2700" smtClean="0"/>
              <a:t>Is this oil detrimental to economic resources or disrupting economic activities?</a:t>
            </a:r>
          </a:p>
          <a:p>
            <a:pPr eaLnBrk="1" hangingPunct="1">
              <a:buClr>
                <a:srgbClr val="3366FF"/>
              </a:buClr>
            </a:pPr>
            <a:endParaRPr lang="en-US" altLang="en-US" sz="2700" smtClean="0"/>
          </a:p>
          <a:p>
            <a:pPr algn="r" eaLnBrk="1" hangingPunct="1">
              <a:buFont typeface="Wingdings" pitchFamily="2" charset="2"/>
              <a:buNone/>
            </a:pPr>
            <a:r>
              <a:rPr lang="en-US" altLang="en-US" sz="1600" smtClean="0"/>
              <a:t>B. Dicks et al., 2002 (ITOPF)</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p:txBody>
          <a:bodyPr/>
          <a:lstStyle/>
          <a:p>
            <a:pPr algn="ctr" eaLnBrk="1" hangingPunct="1"/>
            <a:r>
              <a:rPr lang="en-US" altLang="en-US" b="1" smtClean="0">
                <a:solidFill>
                  <a:srgbClr val="FFCC00"/>
                </a:solidFill>
                <a:latin typeface="Garamond" pitchFamily="18" charset="0"/>
              </a:rPr>
              <a:t>Cleanup endpoints</a:t>
            </a:r>
          </a:p>
        </p:txBody>
      </p:sp>
      <p:sp>
        <p:nvSpPr>
          <p:cNvPr id="26627" name="Rectangle 6"/>
          <p:cNvSpPr>
            <a:spLocks noGrp="1" noChangeArrowheads="1"/>
          </p:cNvSpPr>
          <p:nvPr>
            <p:ph type="body" idx="1"/>
          </p:nvPr>
        </p:nvSpPr>
        <p:spPr>
          <a:xfrm>
            <a:off x="838200" y="1524000"/>
            <a:ext cx="7543800" cy="4343400"/>
          </a:xfrm>
        </p:spPr>
        <p:txBody>
          <a:bodyPr/>
          <a:lstStyle/>
          <a:p>
            <a:pPr eaLnBrk="1" hangingPunct="1">
              <a:buClr>
                <a:srgbClr val="3366FF"/>
              </a:buClr>
            </a:pPr>
            <a:r>
              <a:rPr lang="en-US" altLang="en-US" sz="2800" smtClean="0">
                <a:solidFill>
                  <a:schemeClr val="bg1"/>
                </a:solidFill>
              </a:rPr>
              <a:t>Clear, concise &amp; measurable goals</a:t>
            </a:r>
          </a:p>
          <a:p>
            <a:pPr lvl="1" eaLnBrk="1" hangingPunct="1">
              <a:buClr>
                <a:srgbClr val="3366FF"/>
              </a:buClr>
            </a:pPr>
            <a:r>
              <a:rPr lang="en-US" altLang="en-US" sz="2200" smtClean="0">
                <a:solidFill>
                  <a:schemeClr val="bg1"/>
                </a:solidFill>
              </a:rPr>
              <a:t>Incident-specific</a:t>
            </a:r>
          </a:p>
          <a:p>
            <a:pPr lvl="1" eaLnBrk="1" hangingPunct="1">
              <a:buClr>
                <a:srgbClr val="3366FF"/>
              </a:buClr>
            </a:pPr>
            <a:r>
              <a:rPr lang="en-US" altLang="en-US" sz="2200" smtClean="0">
                <a:solidFill>
                  <a:schemeClr val="bg1"/>
                </a:solidFill>
              </a:rPr>
              <a:t>Shoreline type</a:t>
            </a:r>
          </a:p>
          <a:p>
            <a:pPr lvl="1" eaLnBrk="1" hangingPunct="1">
              <a:buClr>
                <a:srgbClr val="3366FF"/>
              </a:buClr>
            </a:pPr>
            <a:r>
              <a:rPr lang="en-US" altLang="en-US" sz="2200" smtClean="0">
                <a:solidFill>
                  <a:schemeClr val="bg1"/>
                </a:solidFill>
              </a:rPr>
              <a:t>Oiling condition</a:t>
            </a:r>
          </a:p>
          <a:p>
            <a:pPr eaLnBrk="1" hangingPunct="1">
              <a:buClr>
                <a:srgbClr val="3366FF"/>
              </a:buClr>
            </a:pPr>
            <a:r>
              <a:rPr lang="en-US" altLang="en-US" sz="2800" smtClean="0">
                <a:solidFill>
                  <a:schemeClr val="bg1"/>
                </a:solidFill>
              </a:rPr>
              <a:t>Often qualitative</a:t>
            </a:r>
          </a:p>
          <a:p>
            <a:pPr eaLnBrk="1" hangingPunct="1">
              <a:buClr>
                <a:srgbClr val="3366FF"/>
              </a:buClr>
            </a:pPr>
            <a:r>
              <a:rPr lang="en-US" altLang="en-US" sz="2800" smtClean="0">
                <a:solidFill>
                  <a:schemeClr val="bg1"/>
                </a:solidFill>
              </a:rPr>
              <a:t>Allows for systematic way to evaluate &amp; achieve progress</a:t>
            </a:r>
          </a:p>
          <a:p>
            <a:pPr eaLnBrk="1" hangingPunct="1">
              <a:buClr>
                <a:srgbClr val="3366FF"/>
              </a:buClr>
            </a:pPr>
            <a:r>
              <a:rPr lang="en-US" altLang="en-US" sz="2800" smtClean="0">
                <a:solidFill>
                  <a:schemeClr val="bg1"/>
                </a:solidFill>
              </a:rPr>
              <a:t>Needs to be done early</a:t>
            </a:r>
          </a:p>
          <a:p>
            <a:pPr eaLnBrk="1" hangingPunct="1">
              <a:buClr>
                <a:srgbClr val="3366FF"/>
              </a:buClr>
            </a:pPr>
            <a:r>
              <a:rPr lang="en-US" altLang="en-US" sz="2800" smtClean="0">
                <a:solidFill>
                  <a:schemeClr val="bg1"/>
                </a:solidFill>
              </a:rPr>
              <a:t>Needs to include monitoring</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7338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sz="quarter"/>
          </p:nvPr>
        </p:nvSpPr>
        <p:spPr/>
        <p:txBody>
          <a:bodyPr/>
          <a:lstStyle/>
          <a:p>
            <a:pPr algn="ctr" eaLnBrk="1" hangingPunct="1"/>
            <a:r>
              <a:rPr lang="en-US" altLang="en-US" sz="4000" smtClean="0">
                <a:solidFill>
                  <a:srgbClr val="FFCC00"/>
                </a:solidFill>
                <a:latin typeface="Palatino" pitchFamily="84" charset="0"/>
              </a:rPr>
              <a:t> </a:t>
            </a:r>
            <a:r>
              <a:rPr lang="en-US" altLang="en-US" b="1" smtClean="0">
                <a:solidFill>
                  <a:srgbClr val="FFCC00"/>
                </a:solidFill>
                <a:latin typeface="Garamond" pitchFamily="18" charset="0"/>
              </a:rPr>
              <a:t>Endpoint considerations</a:t>
            </a:r>
          </a:p>
        </p:txBody>
      </p:sp>
      <p:grpSp>
        <p:nvGrpSpPr>
          <p:cNvPr id="27652" name="Group 4"/>
          <p:cNvGrpSpPr>
            <a:grpSpLocks/>
          </p:cNvGrpSpPr>
          <p:nvPr/>
        </p:nvGrpSpPr>
        <p:grpSpPr bwMode="auto">
          <a:xfrm>
            <a:off x="304800" y="1371600"/>
            <a:ext cx="3276600" cy="2178050"/>
            <a:chOff x="192" y="1104"/>
            <a:chExt cx="2064" cy="1372"/>
          </a:xfrm>
        </p:grpSpPr>
        <p:pic>
          <p:nvPicPr>
            <p:cNvPr id="27664" name="Picture 5" descr="Slide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104"/>
              <a:ext cx="2064"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 Box 6"/>
            <p:cNvSpPr txBox="1">
              <a:spLocks noChangeArrowheads="1"/>
            </p:cNvSpPr>
            <p:nvPr/>
          </p:nvSpPr>
          <p:spPr bwMode="auto">
            <a:xfrm>
              <a:off x="192" y="2208"/>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a:spcBef>
                  <a:spcPct val="50000"/>
                </a:spcBef>
              </a:pPr>
              <a:r>
                <a:rPr lang="en-US" altLang="en-US" sz="2000">
                  <a:solidFill>
                    <a:schemeClr val="bg1"/>
                  </a:solidFill>
                  <a:latin typeface="Times" pitchFamily="84" charset="0"/>
                </a:rPr>
                <a:t>Habitat</a:t>
              </a:r>
              <a:r>
                <a:rPr lang="en-US" altLang="en-US" sz="2000">
                  <a:solidFill>
                    <a:srgbClr val="00FF00"/>
                  </a:solidFill>
                  <a:latin typeface="Times" pitchFamily="84" charset="0"/>
                </a:rPr>
                <a:t> </a:t>
              </a:r>
            </a:p>
          </p:txBody>
        </p:sp>
      </p:grpSp>
      <p:grpSp>
        <p:nvGrpSpPr>
          <p:cNvPr id="27653" name="Group 7"/>
          <p:cNvGrpSpPr>
            <a:grpSpLocks/>
          </p:cNvGrpSpPr>
          <p:nvPr/>
        </p:nvGrpSpPr>
        <p:grpSpPr bwMode="auto">
          <a:xfrm>
            <a:off x="304800" y="3581400"/>
            <a:ext cx="3276600" cy="2097088"/>
            <a:chOff x="192" y="2496"/>
            <a:chExt cx="2064" cy="1321"/>
          </a:xfrm>
        </p:grpSpPr>
        <p:pic>
          <p:nvPicPr>
            <p:cNvPr id="27662" name="Picture 8" descr="clapper r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2496"/>
              <a:ext cx="2064" cy="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 Box 9"/>
            <p:cNvSpPr txBox="1">
              <a:spLocks noChangeArrowheads="1"/>
            </p:cNvSpPr>
            <p:nvPr/>
          </p:nvSpPr>
          <p:spPr bwMode="auto">
            <a:xfrm>
              <a:off x="672" y="2544"/>
              <a:ext cx="1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a:spcBef>
                  <a:spcPct val="50000"/>
                </a:spcBef>
              </a:pPr>
              <a:endParaRPr lang="en-US" altLang="en-US" sz="2000">
                <a:solidFill>
                  <a:srgbClr val="00FF00"/>
                </a:solidFill>
                <a:latin typeface="Times" pitchFamily="84" charset="0"/>
              </a:endParaRPr>
            </a:p>
          </p:txBody>
        </p:sp>
      </p:grpSp>
      <p:grpSp>
        <p:nvGrpSpPr>
          <p:cNvPr id="27654" name="Group 10"/>
          <p:cNvGrpSpPr>
            <a:grpSpLocks/>
          </p:cNvGrpSpPr>
          <p:nvPr/>
        </p:nvGrpSpPr>
        <p:grpSpPr bwMode="auto">
          <a:xfrm>
            <a:off x="5715000" y="2667000"/>
            <a:ext cx="3429000" cy="1943100"/>
            <a:chOff x="3600" y="1920"/>
            <a:chExt cx="2160" cy="1224"/>
          </a:xfrm>
        </p:grpSpPr>
        <p:pic>
          <p:nvPicPr>
            <p:cNvPr id="2766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 y="1920"/>
              <a:ext cx="2016"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Text Box 12"/>
            <p:cNvSpPr txBox="1">
              <a:spLocks noChangeArrowheads="1"/>
            </p:cNvSpPr>
            <p:nvPr/>
          </p:nvSpPr>
          <p:spPr bwMode="auto">
            <a:xfrm>
              <a:off x="4800" y="1920"/>
              <a:ext cx="96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a:spcBef>
                  <a:spcPct val="50000"/>
                </a:spcBef>
              </a:pPr>
              <a:r>
                <a:rPr lang="en-US" altLang="en-US" sz="2000">
                  <a:solidFill>
                    <a:srgbClr val="FFFF00"/>
                  </a:solidFill>
                  <a:latin typeface="Times" pitchFamily="84" charset="0"/>
                </a:rPr>
                <a:t>Political &amp;   Economic</a:t>
              </a:r>
            </a:p>
          </p:txBody>
        </p:sp>
      </p:grpSp>
      <p:grpSp>
        <p:nvGrpSpPr>
          <p:cNvPr id="27655" name="Group 13"/>
          <p:cNvGrpSpPr>
            <a:grpSpLocks/>
          </p:cNvGrpSpPr>
          <p:nvPr/>
        </p:nvGrpSpPr>
        <p:grpSpPr bwMode="auto">
          <a:xfrm>
            <a:off x="3581400" y="1371600"/>
            <a:ext cx="2971800" cy="2133600"/>
            <a:chOff x="3396" y="2472"/>
            <a:chExt cx="1632" cy="1224"/>
          </a:xfrm>
        </p:grpSpPr>
        <p:pic>
          <p:nvPicPr>
            <p:cNvPr id="27658" name="Picture 14" descr="MVC-005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6" y="2472"/>
              <a:ext cx="1632"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15"/>
            <p:cNvSpPr txBox="1">
              <a:spLocks noChangeArrowheads="1"/>
            </p:cNvSpPr>
            <p:nvPr/>
          </p:nvSpPr>
          <p:spPr bwMode="auto">
            <a:xfrm>
              <a:off x="3408" y="3408"/>
              <a:ext cx="144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a:spcBef>
                  <a:spcPct val="50000"/>
                </a:spcBef>
              </a:pPr>
              <a:r>
                <a:rPr lang="en-US" altLang="en-US" sz="2000">
                  <a:solidFill>
                    <a:schemeClr val="bg1"/>
                  </a:solidFill>
                  <a:latin typeface="Times" pitchFamily="84" charset="0"/>
                </a:rPr>
                <a:t>Season</a:t>
              </a:r>
              <a:r>
                <a:rPr lang="en-US" altLang="en-US" sz="2000" b="0">
                  <a:solidFill>
                    <a:schemeClr val="bg1"/>
                  </a:solidFill>
                  <a:latin typeface="Times" pitchFamily="84" charset="0"/>
                </a:rPr>
                <a:t>/</a:t>
              </a:r>
              <a:r>
                <a:rPr lang="en-US" altLang="en-US" sz="2000">
                  <a:solidFill>
                    <a:schemeClr val="bg1"/>
                  </a:solidFill>
                  <a:latin typeface="Times" pitchFamily="84" charset="0"/>
                </a:rPr>
                <a:t>Weather</a:t>
              </a:r>
            </a:p>
          </p:txBody>
        </p:sp>
      </p:grpSp>
      <p:sp>
        <p:nvSpPr>
          <p:cNvPr id="27656" name="Text Box 16"/>
          <p:cNvSpPr txBox="1">
            <a:spLocks noChangeArrowheads="1"/>
          </p:cNvSpPr>
          <p:nvPr/>
        </p:nvSpPr>
        <p:spPr bwMode="auto">
          <a:xfrm>
            <a:off x="6553200" y="480060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a:spcBef>
                <a:spcPct val="50000"/>
              </a:spcBef>
            </a:pPr>
            <a:r>
              <a:rPr lang="en-US" altLang="en-US" sz="2000">
                <a:solidFill>
                  <a:srgbClr val="FFFF00"/>
                </a:solidFill>
                <a:latin typeface="Times" pitchFamily="84" charset="0"/>
              </a:rPr>
              <a:t>Cultural / Archeological</a:t>
            </a:r>
          </a:p>
        </p:txBody>
      </p:sp>
      <p:sp>
        <p:nvSpPr>
          <p:cNvPr id="27657" name="Rectangle 17"/>
          <p:cNvSpPr>
            <a:spLocks noChangeArrowheads="1"/>
          </p:cNvSpPr>
          <p:nvPr/>
        </p:nvSpPr>
        <p:spPr bwMode="auto">
          <a:xfrm>
            <a:off x="685800" y="5486400"/>
            <a:ext cx="27432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l"/>
            <a:r>
              <a:rPr lang="en-US" altLang="en-US" sz="1800">
                <a:solidFill>
                  <a:schemeClr val="bg1"/>
                </a:solidFill>
                <a:latin typeface="Times" pitchFamily="84" charset="0"/>
              </a:rPr>
              <a:t>Specific Wildlife Issues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altLang="en-US" b="1" smtClean="0">
                <a:solidFill>
                  <a:srgbClr val="FFCC00"/>
                </a:solidFill>
                <a:latin typeface="Garamond" pitchFamily="18" charset="0"/>
              </a:rPr>
              <a:t>Who’s involved?</a:t>
            </a:r>
          </a:p>
        </p:txBody>
      </p:sp>
      <p:sp>
        <p:nvSpPr>
          <p:cNvPr id="69635" name="Rectangle 3"/>
          <p:cNvSpPr>
            <a:spLocks noGrp="1" noChangeArrowheads="1"/>
          </p:cNvSpPr>
          <p:nvPr>
            <p:ph type="body" idx="1"/>
          </p:nvPr>
        </p:nvSpPr>
        <p:spPr>
          <a:xfrm>
            <a:off x="1295400" y="1524000"/>
            <a:ext cx="6629400" cy="4419600"/>
          </a:xfrm>
        </p:spPr>
        <p:txBody>
          <a:bodyPr/>
          <a:lstStyle/>
          <a:p>
            <a:pPr eaLnBrk="1" hangingPunct="1">
              <a:buClr>
                <a:srgbClr val="3366FF"/>
              </a:buClr>
            </a:pPr>
            <a:r>
              <a:rPr lang="en-US" altLang="en-US" sz="3200" smtClean="0"/>
              <a:t>Planning Section’s Environmental Unit</a:t>
            </a:r>
          </a:p>
          <a:p>
            <a:pPr eaLnBrk="1" hangingPunct="1">
              <a:buClr>
                <a:srgbClr val="3366FF"/>
              </a:buClr>
            </a:pPr>
            <a:r>
              <a:rPr lang="en-US" altLang="en-US" sz="3200" smtClean="0"/>
              <a:t>SCAT Coordinator, Team Leaders &amp; members</a:t>
            </a:r>
          </a:p>
          <a:p>
            <a:pPr eaLnBrk="1" hangingPunct="1">
              <a:buClr>
                <a:srgbClr val="3366FF"/>
              </a:buClr>
            </a:pPr>
            <a:r>
              <a:rPr lang="en-US" altLang="en-US" sz="3200" smtClean="0"/>
              <a:t>Natural Resource Trustees </a:t>
            </a:r>
          </a:p>
          <a:p>
            <a:pPr eaLnBrk="1" hangingPunct="1">
              <a:buClr>
                <a:srgbClr val="3366FF"/>
              </a:buClr>
            </a:pPr>
            <a:r>
              <a:rPr lang="en-US" altLang="en-US" sz="3200" smtClean="0"/>
              <a:t>Land Managers</a:t>
            </a:r>
          </a:p>
          <a:p>
            <a:pPr eaLnBrk="1" hangingPunct="1">
              <a:buClr>
                <a:srgbClr val="3366FF"/>
              </a:buClr>
            </a:pPr>
            <a:r>
              <a:rPr lang="en-US" altLang="en-US" sz="3200" smtClean="0"/>
              <a:t>Operations Section</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fade">
                                      <p:cBhvr>
                                        <p:cTn id="12" dur="500"/>
                                        <p:tgtEl>
                                          <p:spTgt spid="69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fade">
                                      <p:cBhvr>
                                        <p:cTn id="17" dur="500"/>
                                        <p:tgtEl>
                                          <p:spTgt spid="696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fade">
                                      <p:cBhvr>
                                        <p:cTn id="22" dur="500"/>
                                        <p:tgtEl>
                                          <p:spTgt spid="696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635">
                                            <p:txEl>
                                              <p:pRg st="4" end="4"/>
                                            </p:txEl>
                                          </p:spTgt>
                                        </p:tgtEl>
                                        <p:attrNameLst>
                                          <p:attrName>style.visibility</p:attrName>
                                        </p:attrNameLst>
                                      </p:cBhvr>
                                      <p:to>
                                        <p:strVal val="visible"/>
                                      </p:to>
                                    </p:set>
                                    <p:animEffect transition="in" filter="fade">
                                      <p:cBhvr>
                                        <p:cTn id="27"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algn="ctr" eaLnBrk="1" hangingPunct="1"/>
            <a:r>
              <a:rPr lang="en-US" altLang="en-US" b="1" smtClean="0">
                <a:solidFill>
                  <a:srgbClr val="FFCC00"/>
                </a:solidFill>
                <a:latin typeface="Garamond" pitchFamily="18" charset="0"/>
              </a:rPr>
              <a:t>Helpful references</a:t>
            </a:r>
          </a:p>
        </p:txBody>
      </p:sp>
      <p:sp>
        <p:nvSpPr>
          <p:cNvPr id="29699" name="Rectangle 5"/>
          <p:cNvSpPr>
            <a:spLocks noGrp="1" noChangeArrowheads="1"/>
          </p:cNvSpPr>
          <p:nvPr>
            <p:ph type="body" idx="1"/>
          </p:nvPr>
        </p:nvSpPr>
        <p:spPr>
          <a:xfrm>
            <a:off x="533400" y="1447800"/>
            <a:ext cx="8153400" cy="4572000"/>
          </a:xfrm>
        </p:spPr>
        <p:txBody>
          <a:bodyPr/>
          <a:lstStyle/>
          <a:p>
            <a:pPr eaLnBrk="1" hangingPunct="1">
              <a:lnSpc>
                <a:spcPct val="130000"/>
              </a:lnSpc>
              <a:buClr>
                <a:srgbClr val="3366FF"/>
              </a:buClr>
            </a:pPr>
            <a:r>
              <a:rPr lang="en-US" altLang="en-US" sz="2300" smtClean="0">
                <a:solidFill>
                  <a:schemeClr val="bg1"/>
                </a:solidFill>
              </a:rPr>
              <a:t>NOAA Shoreline Assessment Manual (pgs. 22-30)*</a:t>
            </a:r>
          </a:p>
          <a:p>
            <a:pPr eaLnBrk="1" hangingPunct="1">
              <a:lnSpc>
                <a:spcPct val="130000"/>
              </a:lnSpc>
              <a:buClr>
                <a:srgbClr val="3366FF"/>
              </a:buClr>
            </a:pPr>
            <a:r>
              <a:rPr lang="en-US" altLang="en-US" sz="2300" smtClean="0">
                <a:solidFill>
                  <a:schemeClr val="bg1"/>
                </a:solidFill>
              </a:rPr>
              <a:t>NOAA Shoreline Assessment Job Aid*</a:t>
            </a:r>
          </a:p>
          <a:p>
            <a:pPr eaLnBrk="1" hangingPunct="1">
              <a:lnSpc>
                <a:spcPct val="130000"/>
              </a:lnSpc>
              <a:buClr>
                <a:srgbClr val="3366FF"/>
              </a:buClr>
            </a:pPr>
            <a:r>
              <a:rPr lang="en-US" altLang="en-US" sz="2300" smtClean="0">
                <a:solidFill>
                  <a:schemeClr val="bg1"/>
                </a:solidFill>
              </a:rPr>
              <a:t>NOAA / API Response Manuals*</a:t>
            </a:r>
          </a:p>
          <a:p>
            <a:pPr eaLnBrk="1" hangingPunct="1">
              <a:lnSpc>
                <a:spcPct val="130000"/>
              </a:lnSpc>
              <a:buClr>
                <a:srgbClr val="3366FF"/>
              </a:buClr>
            </a:pPr>
            <a:r>
              <a:rPr lang="en-US" altLang="en-US" sz="2300" smtClean="0">
                <a:solidFill>
                  <a:schemeClr val="bg1"/>
                </a:solidFill>
              </a:rPr>
              <a:t>Environmental Sensitivity Index Maps*</a:t>
            </a:r>
          </a:p>
          <a:p>
            <a:pPr eaLnBrk="1" hangingPunct="1">
              <a:lnSpc>
                <a:spcPct val="130000"/>
              </a:lnSpc>
              <a:buClr>
                <a:srgbClr val="3366FF"/>
              </a:buClr>
            </a:pPr>
            <a:r>
              <a:rPr lang="en-US" altLang="en-US" sz="2300" smtClean="0">
                <a:solidFill>
                  <a:schemeClr val="bg1"/>
                </a:solidFill>
              </a:rPr>
              <a:t>Area Contingency Plan*</a:t>
            </a:r>
          </a:p>
          <a:p>
            <a:pPr eaLnBrk="1" hangingPunct="1">
              <a:lnSpc>
                <a:spcPct val="130000"/>
              </a:lnSpc>
              <a:buClr>
                <a:srgbClr val="3366FF"/>
              </a:buClr>
            </a:pPr>
            <a:r>
              <a:rPr lang="en-US" altLang="en-US" sz="2300" smtClean="0">
                <a:solidFill>
                  <a:schemeClr val="bg1"/>
                </a:solidFill>
              </a:rPr>
              <a:t>Facility Response Plan*</a:t>
            </a:r>
          </a:p>
          <a:p>
            <a:pPr eaLnBrk="1" hangingPunct="1">
              <a:lnSpc>
                <a:spcPct val="130000"/>
              </a:lnSpc>
              <a:buClr>
                <a:srgbClr val="3366FF"/>
              </a:buClr>
            </a:pPr>
            <a:r>
              <a:rPr lang="en-US" altLang="en-US" sz="2300" smtClean="0">
                <a:solidFill>
                  <a:schemeClr val="bg1"/>
                </a:solidFill>
              </a:rPr>
              <a:t>Past Experiences / Documents</a:t>
            </a:r>
          </a:p>
          <a:p>
            <a:pPr eaLnBrk="1" hangingPunct="1">
              <a:lnSpc>
                <a:spcPct val="130000"/>
              </a:lnSpc>
              <a:buClr>
                <a:srgbClr val="3366FF"/>
              </a:buClr>
            </a:pPr>
            <a:endParaRPr lang="en-US" altLang="en-US" sz="2300" smtClean="0">
              <a:solidFill>
                <a:schemeClr val="bg1"/>
              </a:solidFill>
            </a:endParaRPr>
          </a:p>
          <a:p>
            <a:pPr algn="r" eaLnBrk="1" hangingPunct="1">
              <a:lnSpc>
                <a:spcPct val="130000"/>
              </a:lnSpc>
              <a:buFont typeface="Wingdings" pitchFamily="2" charset="2"/>
              <a:buNone/>
            </a:pPr>
            <a:r>
              <a:rPr lang="en-US" altLang="en-US" sz="1400" smtClean="0">
                <a:solidFill>
                  <a:schemeClr val="bg1"/>
                </a:solidFill>
              </a:rPr>
              <a:t>* Michel, J. &amp; B. Benggio, 1999</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altLang="en-US" b="1" smtClean="0">
                <a:solidFill>
                  <a:srgbClr val="FFCC00"/>
                </a:solidFill>
                <a:latin typeface="Garamond" pitchFamily="18" charset="0"/>
              </a:rPr>
              <a:t>Some examples</a:t>
            </a:r>
            <a:endParaRPr lang="en-US" altLang="en-US" smtClean="0">
              <a:solidFill>
                <a:srgbClr val="FFCC00"/>
              </a:solidFill>
            </a:endParaRPr>
          </a:p>
        </p:txBody>
      </p:sp>
      <p:sp>
        <p:nvSpPr>
          <p:cNvPr id="30723" name="Rectangle 3"/>
          <p:cNvSpPr>
            <a:spLocks noGrp="1" noChangeArrowheads="1"/>
          </p:cNvSpPr>
          <p:nvPr>
            <p:ph type="body" idx="1"/>
          </p:nvPr>
        </p:nvSpPr>
        <p:spPr>
          <a:xfrm>
            <a:off x="533400" y="1524000"/>
            <a:ext cx="8153400" cy="4343400"/>
          </a:xfrm>
        </p:spPr>
        <p:txBody>
          <a:bodyPr/>
          <a:lstStyle/>
          <a:p>
            <a:pPr eaLnBrk="1" hangingPunct="1">
              <a:lnSpc>
                <a:spcPct val="80000"/>
              </a:lnSpc>
              <a:buClr>
                <a:srgbClr val="3366FF"/>
              </a:buClr>
            </a:pPr>
            <a:r>
              <a:rPr lang="en-US" altLang="en-US" sz="2700" smtClean="0"/>
              <a:t>“No Visible Oil”</a:t>
            </a:r>
          </a:p>
          <a:p>
            <a:pPr eaLnBrk="1" hangingPunct="1">
              <a:lnSpc>
                <a:spcPct val="80000"/>
              </a:lnSpc>
              <a:buClr>
                <a:srgbClr val="3366FF"/>
              </a:buClr>
            </a:pPr>
            <a:endParaRPr lang="en-US" altLang="en-US" sz="1400" smtClean="0"/>
          </a:p>
          <a:p>
            <a:pPr eaLnBrk="1" hangingPunct="1">
              <a:lnSpc>
                <a:spcPct val="80000"/>
              </a:lnSpc>
              <a:buClr>
                <a:srgbClr val="3366FF"/>
              </a:buClr>
            </a:pPr>
            <a:r>
              <a:rPr lang="en-US" altLang="en-US" sz="2700" smtClean="0"/>
              <a:t>“No more oil than background” </a:t>
            </a:r>
          </a:p>
          <a:p>
            <a:pPr eaLnBrk="1" hangingPunct="1">
              <a:lnSpc>
                <a:spcPct val="80000"/>
              </a:lnSpc>
              <a:buClr>
                <a:srgbClr val="3366FF"/>
              </a:buClr>
            </a:pPr>
            <a:endParaRPr lang="en-US" altLang="en-US" sz="1400" smtClean="0"/>
          </a:p>
          <a:p>
            <a:pPr eaLnBrk="1" hangingPunct="1">
              <a:lnSpc>
                <a:spcPct val="80000"/>
              </a:lnSpc>
              <a:buClr>
                <a:srgbClr val="3366FF"/>
              </a:buClr>
            </a:pPr>
            <a:r>
              <a:rPr lang="en-US" altLang="en-US" sz="2700" smtClean="0"/>
              <a:t>“No longer releases sheens that will affect sensitive areas, wildlife, or human health.”</a:t>
            </a:r>
          </a:p>
          <a:p>
            <a:pPr eaLnBrk="1" hangingPunct="1">
              <a:lnSpc>
                <a:spcPct val="80000"/>
              </a:lnSpc>
              <a:buClr>
                <a:srgbClr val="3366FF"/>
              </a:buClr>
            </a:pPr>
            <a:endParaRPr lang="en-US" altLang="en-US" sz="1400" smtClean="0"/>
          </a:p>
          <a:p>
            <a:pPr eaLnBrk="1" hangingPunct="1">
              <a:lnSpc>
                <a:spcPct val="80000"/>
              </a:lnSpc>
              <a:buClr>
                <a:srgbClr val="3366FF"/>
              </a:buClr>
            </a:pPr>
            <a:r>
              <a:rPr lang="en-US" altLang="en-US" sz="2700" smtClean="0"/>
              <a:t>“No longer rubs off on contact.”</a:t>
            </a:r>
          </a:p>
          <a:p>
            <a:pPr eaLnBrk="1" hangingPunct="1">
              <a:lnSpc>
                <a:spcPct val="80000"/>
              </a:lnSpc>
              <a:buClr>
                <a:srgbClr val="3366FF"/>
              </a:buClr>
            </a:pPr>
            <a:endParaRPr lang="en-US" altLang="en-US" sz="1400" smtClean="0"/>
          </a:p>
          <a:p>
            <a:pPr eaLnBrk="1" hangingPunct="1">
              <a:lnSpc>
                <a:spcPct val="80000"/>
              </a:lnSpc>
              <a:buClr>
                <a:srgbClr val="3366FF"/>
              </a:buClr>
            </a:pPr>
            <a:r>
              <a:rPr lang="en-US" altLang="en-US" sz="2700" smtClean="0"/>
              <a:t>“Oil removal to allow recovery / re-colonization without causing more harm than natural removal of oil residues.”</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Handout pag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0413" cy="59150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4133" name="Picture 5" descr="Handout pag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0"/>
            <a:ext cx="4570413" cy="59150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4135" name="Picture 7" descr="sign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588" y="0"/>
            <a:ext cx="4570412" cy="5913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9" name="Rectangle 8"/>
          <p:cNvSpPr>
            <a:spLocks noGrp="1" noChangeArrowheads="1"/>
          </p:cNvSpPr>
          <p:nvPr>
            <p:ph type="title"/>
          </p:nvPr>
        </p:nvSpPr>
        <p:spPr/>
        <p:txBody>
          <a:bodyPr/>
          <a:lstStyle/>
          <a:p>
            <a:pPr eaLnBrk="1" hangingPunct="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41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4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altLang="en-US" b="1" smtClean="0">
                <a:solidFill>
                  <a:srgbClr val="FFCC00"/>
                </a:solidFill>
                <a:latin typeface="Garamond" pitchFamily="18" charset="0"/>
              </a:rPr>
              <a:t>The sign-off process</a:t>
            </a:r>
          </a:p>
        </p:txBody>
      </p:sp>
      <p:sp>
        <p:nvSpPr>
          <p:cNvPr id="39939" name="Rectangle 3"/>
          <p:cNvSpPr>
            <a:spLocks noGrp="1" noChangeArrowheads="1"/>
          </p:cNvSpPr>
          <p:nvPr>
            <p:ph type="body" idx="1"/>
          </p:nvPr>
        </p:nvSpPr>
        <p:spPr>
          <a:xfrm>
            <a:off x="1066800" y="1447800"/>
            <a:ext cx="7086600" cy="4191000"/>
          </a:xfrm>
        </p:spPr>
        <p:txBody>
          <a:bodyPr/>
          <a:lstStyle/>
          <a:p>
            <a:pPr eaLnBrk="1" hangingPunct="1">
              <a:buClr>
                <a:srgbClr val="3366FF"/>
              </a:buClr>
            </a:pPr>
            <a:r>
              <a:rPr lang="en-US" altLang="en-US" sz="2700" smtClean="0"/>
              <a:t>Iterative process of site inspections &amp; recommendations by SCAT segment</a:t>
            </a:r>
          </a:p>
          <a:p>
            <a:pPr eaLnBrk="1" hangingPunct="1">
              <a:buClr>
                <a:srgbClr val="3366FF"/>
              </a:buClr>
            </a:pPr>
            <a:r>
              <a:rPr lang="en-US" altLang="en-US" sz="2700" smtClean="0"/>
              <a:t>SOFT  (</a:t>
            </a:r>
            <a:r>
              <a:rPr lang="en-US" altLang="en-US" sz="3200" smtClean="0">
                <a:solidFill>
                  <a:srgbClr val="FFCC00"/>
                </a:solidFill>
              </a:rPr>
              <a:t>Sign-Off Team</a:t>
            </a:r>
            <a:r>
              <a:rPr lang="en-US" altLang="en-US" sz="2700" smtClean="0"/>
              <a:t>)</a:t>
            </a:r>
          </a:p>
          <a:p>
            <a:pPr lvl="1" eaLnBrk="1" hangingPunct="1">
              <a:buClr>
                <a:schemeClr val="hlink"/>
              </a:buClr>
            </a:pPr>
            <a:r>
              <a:rPr lang="en-US" altLang="en-US" sz="2200" smtClean="0"/>
              <a:t>Closely related to SCAT</a:t>
            </a:r>
          </a:p>
          <a:p>
            <a:pPr lvl="1" eaLnBrk="1" hangingPunct="1">
              <a:buClr>
                <a:schemeClr val="hlink"/>
              </a:buClr>
            </a:pPr>
            <a:r>
              <a:rPr lang="en-US" altLang="en-US" sz="2200" smtClean="0"/>
              <a:t>Knowledgeable staff</a:t>
            </a:r>
          </a:p>
          <a:p>
            <a:pPr lvl="1" eaLnBrk="1" hangingPunct="1">
              <a:buClr>
                <a:schemeClr val="hlink"/>
              </a:buClr>
            </a:pPr>
            <a:r>
              <a:rPr lang="en-US" altLang="en-US" sz="2200" smtClean="0"/>
              <a:t>Stakeholder involvement</a:t>
            </a:r>
          </a:p>
          <a:p>
            <a:pPr eaLnBrk="1" hangingPunct="1">
              <a:buClr>
                <a:srgbClr val="3366FF"/>
              </a:buClr>
            </a:pPr>
            <a:r>
              <a:rPr lang="en-US" altLang="en-US" sz="2700" smtClean="0"/>
              <a:t>Sign-off procedures</a:t>
            </a:r>
          </a:p>
          <a:p>
            <a:pPr lvl="1" eaLnBrk="1" hangingPunct="1">
              <a:buClr>
                <a:schemeClr val="hlink"/>
              </a:buClr>
            </a:pPr>
            <a:r>
              <a:rPr lang="en-US" altLang="en-US" sz="2200" smtClean="0"/>
              <a:t>Incident-specific</a:t>
            </a:r>
          </a:p>
          <a:p>
            <a:pPr lvl="1" eaLnBrk="1" hangingPunct="1">
              <a:buClr>
                <a:schemeClr val="hlink"/>
              </a:buClr>
            </a:pPr>
            <a:r>
              <a:rPr lang="en-US" altLang="en-US" sz="2200" smtClean="0"/>
              <a:t>Habitat and species-specific</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fade">
                                      <p:cBhvr>
                                        <p:cTn id="15" dur="500"/>
                                        <p:tgtEl>
                                          <p:spTgt spid="3993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fade">
                                      <p:cBhvr>
                                        <p:cTn id="18" dur="500"/>
                                        <p:tgtEl>
                                          <p:spTgt spid="3993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animEffect transition="in" filter="fade">
                                      <p:cBhvr>
                                        <p:cTn id="21" dur="500"/>
                                        <p:tgtEl>
                                          <p:spTgt spid="3993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939">
                                            <p:txEl>
                                              <p:pRg st="5" end="5"/>
                                            </p:txEl>
                                          </p:spTgt>
                                        </p:tgtEl>
                                        <p:attrNameLst>
                                          <p:attrName>style.visibility</p:attrName>
                                        </p:attrNameLst>
                                      </p:cBhvr>
                                      <p:to>
                                        <p:strVal val="visible"/>
                                      </p:to>
                                    </p:set>
                                    <p:animEffect transition="in" filter="fade">
                                      <p:cBhvr>
                                        <p:cTn id="26" dur="500"/>
                                        <p:tgtEl>
                                          <p:spTgt spid="3993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939">
                                            <p:txEl>
                                              <p:pRg st="6" end="6"/>
                                            </p:txEl>
                                          </p:spTgt>
                                        </p:tgtEl>
                                        <p:attrNameLst>
                                          <p:attrName>style.visibility</p:attrName>
                                        </p:attrNameLst>
                                      </p:cBhvr>
                                      <p:to>
                                        <p:strVal val="visible"/>
                                      </p:to>
                                    </p:set>
                                    <p:animEffect transition="in" filter="fade">
                                      <p:cBhvr>
                                        <p:cTn id="29" dur="500"/>
                                        <p:tgtEl>
                                          <p:spTgt spid="3993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939">
                                            <p:txEl>
                                              <p:pRg st="7" end="7"/>
                                            </p:txEl>
                                          </p:spTgt>
                                        </p:tgtEl>
                                        <p:attrNameLst>
                                          <p:attrName>style.visibility</p:attrName>
                                        </p:attrNameLst>
                                      </p:cBhvr>
                                      <p:to>
                                        <p:strVal val="visible"/>
                                      </p:to>
                                    </p:set>
                                    <p:animEffect transition="in" filter="fade">
                                      <p:cBhvr>
                                        <p:cTn id="32" dur="5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
          <p:cNvSpPr>
            <a:spLocks noGrp="1" noChangeArrowheads="1"/>
          </p:cNvSpPr>
          <p:nvPr>
            <p:ph type="title"/>
          </p:nvPr>
        </p:nvSpPr>
        <p:spPr/>
        <p:txBody>
          <a:bodyPr/>
          <a:lstStyle/>
          <a:p>
            <a:pPr algn="ctr" eaLnBrk="1" hangingPunct="1"/>
            <a:r>
              <a:rPr lang="en-US" altLang="en-US" sz="4000" smtClean="0"/>
              <a:t>SOFT form</a:t>
            </a:r>
          </a:p>
        </p:txBody>
      </p:sp>
      <p:pic>
        <p:nvPicPr>
          <p:cNvPr id="34819" name="Picture 9" descr="SOFT Sheet"/>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981200" y="0"/>
            <a:ext cx="5300663" cy="6858000"/>
          </a:xfrm>
          <a:noFill/>
          <a:ln w="127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Jessica mayb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0"/>
            <a:ext cx="10287000" cy="6858000"/>
          </a:xfrm>
          <a:noFill/>
        </p:spPr>
      </p:pic>
      <p:sp>
        <p:nvSpPr>
          <p:cNvPr id="14338" name="Rectangle 2"/>
          <p:cNvSpPr>
            <a:spLocks noGrp="1" noChangeArrowheads="1"/>
          </p:cNvSpPr>
          <p:nvPr>
            <p:ph type="title"/>
          </p:nvPr>
        </p:nvSpPr>
        <p:spPr>
          <a:xfrm>
            <a:off x="304800" y="304800"/>
            <a:ext cx="8534400" cy="1143000"/>
          </a:xfrm>
        </p:spPr>
        <p:txBody>
          <a:bodyPr/>
          <a:lstStyle/>
          <a:p>
            <a:pPr eaLnBrk="1" hangingPunct="1">
              <a:defRPr/>
            </a:pPr>
            <a:r>
              <a:rPr lang="en-US" sz="4000" b="1" i="1" smtClean="0">
                <a:solidFill>
                  <a:srgbClr val="000099"/>
                </a:solidFill>
                <a:effectLst>
                  <a:outerShdw blurRad="38100" dist="38100" dir="2700000" algn="tl">
                    <a:srgbClr val="000000"/>
                  </a:outerShdw>
                </a:effectLst>
                <a:latin typeface="Garamond" pitchFamily="18" charset="0"/>
              </a:rPr>
              <a:t>What do we do when this happens…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altLang="en-US" sz="4000" smtClean="0"/>
              <a:t>SOFT form</a:t>
            </a:r>
          </a:p>
        </p:txBody>
      </p:sp>
      <p:pic>
        <p:nvPicPr>
          <p:cNvPr id="35843" name="Picture 4" descr="SHORELINE END POINTS - FINAL (signed)_Page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763"/>
            <a:ext cx="53022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n-US" altLang="en-US" b="1" smtClean="0">
                <a:solidFill>
                  <a:srgbClr val="FFCC00"/>
                </a:solidFill>
                <a:latin typeface="Garamond" pitchFamily="18" charset="0"/>
              </a:rPr>
              <a:t>Summary</a:t>
            </a:r>
          </a:p>
        </p:txBody>
      </p:sp>
      <p:sp>
        <p:nvSpPr>
          <p:cNvPr id="36867" name="Rectangle 3"/>
          <p:cNvSpPr>
            <a:spLocks noGrp="1" noChangeArrowheads="1"/>
          </p:cNvSpPr>
          <p:nvPr>
            <p:ph type="body" idx="1"/>
          </p:nvPr>
        </p:nvSpPr>
        <p:spPr/>
        <p:txBody>
          <a:bodyPr/>
          <a:lstStyle/>
          <a:p>
            <a:pPr lvl="1" eaLnBrk="1" hangingPunct="1">
              <a:buClr>
                <a:schemeClr val="accent2"/>
              </a:buClr>
            </a:pPr>
            <a:r>
              <a:rPr lang="en-US" altLang="en-US" sz="2700" smtClean="0"/>
              <a:t>Consider incident &amp; site-specific factors</a:t>
            </a:r>
          </a:p>
          <a:p>
            <a:pPr lvl="1" eaLnBrk="1" hangingPunct="1">
              <a:buClr>
                <a:schemeClr val="accent2"/>
              </a:buClr>
            </a:pPr>
            <a:r>
              <a:rPr lang="en-US" altLang="en-US" sz="2700" smtClean="0"/>
              <a:t>Develop cleanup endpoints early</a:t>
            </a:r>
          </a:p>
          <a:p>
            <a:pPr lvl="2" eaLnBrk="1" hangingPunct="1"/>
            <a:r>
              <a:rPr lang="en-US" altLang="en-US" smtClean="0"/>
              <a:t>Ask the three critical questions</a:t>
            </a:r>
          </a:p>
          <a:p>
            <a:pPr lvl="2" eaLnBrk="1" hangingPunct="1"/>
            <a:r>
              <a:rPr lang="en-US" altLang="en-US" smtClean="0"/>
              <a:t>Use best professional judgment</a:t>
            </a:r>
          </a:p>
          <a:p>
            <a:pPr lvl="2" eaLnBrk="1" hangingPunct="1"/>
            <a:r>
              <a:rPr lang="en-US" altLang="en-US" smtClean="0"/>
              <a:t>Have frank discussion of trade-offs</a:t>
            </a:r>
          </a:p>
          <a:p>
            <a:pPr lvl="2" eaLnBrk="1" hangingPunct="1"/>
            <a:r>
              <a:rPr lang="en-US" altLang="en-US" smtClean="0"/>
              <a:t>Be mindful of speed-to-recovery</a:t>
            </a:r>
          </a:p>
          <a:p>
            <a:pPr lvl="2" eaLnBrk="1" hangingPunct="1"/>
            <a:r>
              <a:rPr lang="en-US" altLang="en-US" smtClean="0"/>
              <a:t>Achieve consensus</a:t>
            </a:r>
          </a:p>
          <a:p>
            <a:pPr lvl="1" eaLnBrk="1" hangingPunct="1">
              <a:buClr>
                <a:schemeClr val="accent2"/>
              </a:buClr>
            </a:pPr>
            <a:r>
              <a:rPr lang="en-US" altLang="en-US" sz="2700" smtClean="0"/>
              <a:t>Monitor &amp; re-evaluate endpoints often</a:t>
            </a:r>
          </a:p>
          <a:p>
            <a:pPr lvl="1" eaLnBrk="1" hangingPunct="1">
              <a:buClr>
                <a:schemeClr val="accent2"/>
              </a:buClr>
            </a:pPr>
            <a:r>
              <a:rPr lang="en-US" altLang="en-US" sz="2700" smtClean="0"/>
              <a:t>Incorporate endpoints into the SCAT Process</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13" descr="DSC01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201400" cy="840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Rectangle 10"/>
          <p:cNvSpPr>
            <a:spLocks noGrp="1" noChangeArrowheads="1"/>
          </p:cNvSpPr>
          <p:nvPr>
            <p:ph type="title" idx="4294967295"/>
          </p:nvPr>
        </p:nvSpPr>
        <p:spPr/>
        <p:txBody>
          <a:bodyPr/>
          <a:lstStyle/>
          <a:p>
            <a:pPr eaLnBrk="1" hangingPunct="1">
              <a:defRPr/>
            </a:pPr>
            <a:r>
              <a:rPr lang="en-US" b="1" i="1" smtClean="0">
                <a:solidFill>
                  <a:srgbClr val="FFCC00"/>
                </a:solidFill>
                <a:effectLst>
                  <a:outerShdw blurRad="38100" dist="38100" dir="2700000" algn="tl">
                    <a:srgbClr val="000000"/>
                  </a:outerShdw>
                </a:effectLst>
              </a:rPr>
              <a:t>Questions?</a:t>
            </a:r>
          </a:p>
        </p:txBody>
      </p:sp>
      <p:sp>
        <p:nvSpPr>
          <p:cNvPr id="37892" name="Rectangle 14"/>
          <p:cNvSpPr>
            <a:spLocks noChangeArrowheads="1"/>
          </p:cNvSpPr>
          <p:nvPr/>
        </p:nvSpPr>
        <p:spPr bwMode="auto">
          <a:xfrm>
            <a:off x="5105400" y="5105400"/>
            <a:ext cx="3810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a:solidFill>
                  <a:srgbClr val="FFCC00"/>
                </a:solidFill>
                <a:latin typeface="Garamond" pitchFamily="18" charset="0"/>
              </a:defRPr>
            </a:lvl1pPr>
            <a:lvl2pPr marL="742950" indent="-285750">
              <a:defRPr sz="3600" b="1">
                <a:solidFill>
                  <a:srgbClr val="FFCC00"/>
                </a:solidFill>
                <a:latin typeface="Garamond" pitchFamily="18" charset="0"/>
              </a:defRPr>
            </a:lvl2pPr>
            <a:lvl3pPr marL="1143000" indent="-228600">
              <a:defRPr sz="3600" b="1">
                <a:solidFill>
                  <a:srgbClr val="FFCC00"/>
                </a:solidFill>
                <a:latin typeface="Garamond" pitchFamily="18" charset="0"/>
              </a:defRPr>
            </a:lvl3pPr>
            <a:lvl4pPr marL="1600200" indent="-228600">
              <a:defRPr sz="3600" b="1">
                <a:solidFill>
                  <a:srgbClr val="FFCC00"/>
                </a:solidFill>
                <a:latin typeface="Garamond" pitchFamily="18" charset="0"/>
              </a:defRPr>
            </a:lvl4pPr>
            <a:lvl5pPr marL="2057400" indent="-228600">
              <a:defRPr sz="3600" b="1">
                <a:solidFill>
                  <a:srgbClr val="FFCC00"/>
                </a:solidFill>
                <a:latin typeface="Garamond" pitchFamily="18" charset="0"/>
              </a:defRPr>
            </a:lvl5pPr>
            <a:lvl6pPr marL="2514600" indent="-228600" algn="ctr" eaLnBrk="0" fontAlgn="base" hangingPunct="0">
              <a:spcBef>
                <a:spcPct val="0"/>
              </a:spcBef>
              <a:spcAft>
                <a:spcPct val="0"/>
              </a:spcAft>
              <a:defRPr sz="3600" b="1">
                <a:solidFill>
                  <a:srgbClr val="FFCC00"/>
                </a:solidFill>
                <a:latin typeface="Garamond" pitchFamily="18" charset="0"/>
              </a:defRPr>
            </a:lvl6pPr>
            <a:lvl7pPr marL="2971800" indent="-228600" algn="ctr" eaLnBrk="0" fontAlgn="base" hangingPunct="0">
              <a:spcBef>
                <a:spcPct val="0"/>
              </a:spcBef>
              <a:spcAft>
                <a:spcPct val="0"/>
              </a:spcAft>
              <a:defRPr sz="3600" b="1">
                <a:solidFill>
                  <a:srgbClr val="FFCC00"/>
                </a:solidFill>
                <a:latin typeface="Garamond" pitchFamily="18" charset="0"/>
              </a:defRPr>
            </a:lvl7pPr>
            <a:lvl8pPr marL="3429000" indent="-228600" algn="ctr" eaLnBrk="0" fontAlgn="base" hangingPunct="0">
              <a:spcBef>
                <a:spcPct val="0"/>
              </a:spcBef>
              <a:spcAft>
                <a:spcPct val="0"/>
              </a:spcAft>
              <a:defRPr sz="3600" b="1">
                <a:solidFill>
                  <a:srgbClr val="FFCC00"/>
                </a:solidFill>
                <a:latin typeface="Garamond" pitchFamily="18" charset="0"/>
              </a:defRPr>
            </a:lvl8pPr>
            <a:lvl9pPr marL="3886200" indent="-228600" algn="ctr" eaLnBrk="0" fontAlgn="base" hangingPunct="0">
              <a:spcBef>
                <a:spcPct val="0"/>
              </a:spcBef>
              <a:spcAft>
                <a:spcPct val="0"/>
              </a:spcAft>
              <a:defRPr sz="3600" b="1">
                <a:solidFill>
                  <a:srgbClr val="FFCC00"/>
                </a:solidFill>
                <a:latin typeface="Garamond" pitchFamily="18" charset="0"/>
              </a:defRPr>
            </a:lvl9pPr>
          </a:lstStyle>
          <a:p>
            <a:pPr algn="r" eaLnBrk="1" hangingPunct="1">
              <a:lnSpc>
                <a:spcPct val="80000"/>
              </a:lnSpc>
              <a:spcBef>
                <a:spcPct val="20000"/>
              </a:spcBef>
              <a:buClr>
                <a:schemeClr val="accent2"/>
              </a:buClr>
              <a:buSzPct val="75000"/>
              <a:buFont typeface="Wingdings" pitchFamily="2" charset="2"/>
              <a:buNone/>
            </a:pPr>
            <a:r>
              <a:rPr lang="en-US" altLang="en-US" sz="2600">
                <a:solidFill>
                  <a:srgbClr val="E5E5FF"/>
                </a:solidFill>
                <a:latin typeface="Arial" charset="0"/>
              </a:rPr>
              <a:t>Jordan Stout</a:t>
            </a:r>
          </a:p>
          <a:p>
            <a:pPr algn="r" eaLnBrk="1" hangingPunct="1">
              <a:lnSpc>
                <a:spcPct val="80000"/>
              </a:lnSpc>
              <a:spcBef>
                <a:spcPct val="20000"/>
              </a:spcBef>
              <a:buClr>
                <a:schemeClr val="accent2"/>
              </a:buClr>
              <a:buSzPct val="75000"/>
              <a:buFont typeface="Wingdings" pitchFamily="2" charset="2"/>
              <a:buNone/>
            </a:pPr>
            <a:r>
              <a:rPr lang="en-US" altLang="en-US" sz="1500">
                <a:solidFill>
                  <a:srgbClr val="E5E5FF"/>
                </a:solidFill>
                <a:latin typeface="Arial" charset="0"/>
              </a:rPr>
              <a:t>NOAA Scientific Support Coordinator</a:t>
            </a:r>
          </a:p>
          <a:p>
            <a:pPr algn="r" eaLnBrk="1" hangingPunct="1">
              <a:lnSpc>
                <a:spcPct val="80000"/>
              </a:lnSpc>
              <a:spcBef>
                <a:spcPct val="20000"/>
              </a:spcBef>
              <a:buClr>
                <a:schemeClr val="accent2"/>
              </a:buClr>
              <a:buSzPct val="75000"/>
              <a:buFont typeface="Wingdings" pitchFamily="2" charset="2"/>
              <a:buNone/>
            </a:pPr>
            <a:r>
              <a:rPr lang="en-US" altLang="en-US" sz="1500">
                <a:solidFill>
                  <a:srgbClr val="E5E5FF"/>
                </a:solidFill>
                <a:latin typeface="Arial" charset="0"/>
              </a:rPr>
              <a:t>Tel: (510) 437-5344</a:t>
            </a:r>
          </a:p>
          <a:p>
            <a:pPr algn="r" eaLnBrk="1" hangingPunct="1">
              <a:lnSpc>
                <a:spcPct val="80000"/>
              </a:lnSpc>
              <a:spcBef>
                <a:spcPct val="20000"/>
              </a:spcBef>
              <a:buClr>
                <a:schemeClr val="accent2"/>
              </a:buClr>
              <a:buSzPct val="75000"/>
              <a:buFont typeface="Wingdings" pitchFamily="2" charset="2"/>
              <a:buNone/>
            </a:pPr>
            <a:r>
              <a:rPr lang="en-US" altLang="en-US" sz="1500">
                <a:solidFill>
                  <a:srgbClr val="E5E5FF"/>
                </a:solidFill>
                <a:latin typeface="Arial" charset="0"/>
              </a:rPr>
              <a:t>Mobile: (206) 321-3320</a:t>
            </a:r>
          </a:p>
          <a:p>
            <a:pPr algn="r" eaLnBrk="1" hangingPunct="1">
              <a:lnSpc>
                <a:spcPct val="80000"/>
              </a:lnSpc>
              <a:spcBef>
                <a:spcPct val="20000"/>
              </a:spcBef>
              <a:buClr>
                <a:schemeClr val="accent2"/>
              </a:buClr>
              <a:buSzPct val="75000"/>
              <a:buFont typeface="Wingdings" pitchFamily="2" charset="2"/>
              <a:buNone/>
            </a:pPr>
            <a:r>
              <a:rPr lang="en-US" altLang="en-US" sz="1500">
                <a:solidFill>
                  <a:srgbClr val="E5E5FF"/>
                </a:solidFill>
                <a:latin typeface="Arial" charset="0"/>
              </a:rPr>
              <a:t>24-hour: (206) 526-4911</a:t>
            </a:r>
          </a:p>
          <a:p>
            <a:pPr algn="r" eaLnBrk="1" hangingPunct="1">
              <a:lnSpc>
                <a:spcPct val="80000"/>
              </a:lnSpc>
              <a:spcBef>
                <a:spcPct val="20000"/>
              </a:spcBef>
              <a:buClr>
                <a:schemeClr val="accent2"/>
              </a:buClr>
              <a:buSzPct val="75000"/>
              <a:buFont typeface="Wingdings" pitchFamily="2" charset="2"/>
              <a:buNone/>
            </a:pPr>
            <a:r>
              <a:rPr lang="en-US" altLang="en-US" sz="1500">
                <a:solidFill>
                  <a:srgbClr val="E5E5FF"/>
                </a:solidFill>
                <a:latin typeface="Arial" charset="0"/>
              </a:rPr>
              <a:t>E-mail: jordan.stout@noaa.gov</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Jessica mayb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0"/>
            <a:ext cx="10287000" cy="6858000"/>
          </a:xfrm>
          <a:noFill/>
        </p:spPr>
      </p:pic>
      <p:sp>
        <p:nvSpPr>
          <p:cNvPr id="15362" name="Rectangle 2"/>
          <p:cNvSpPr>
            <a:spLocks noGrp="1" noChangeArrowheads="1"/>
          </p:cNvSpPr>
          <p:nvPr>
            <p:ph type="title"/>
          </p:nvPr>
        </p:nvSpPr>
        <p:spPr>
          <a:xfrm>
            <a:off x="685800" y="381000"/>
            <a:ext cx="7772400" cy="1143000"/>
          </a:xfrm>
        </p:spPr>
        <p:txBody>
          <a:bodyPr/>
          <a:lstStyle/>
          <a:p>
            <a:pPr eaLnBrk="1" hangingPunct="1">
              <a:defRPr/>
            </a:pPr>
            <a:r>
              <a:rPr lang="en-US" b="1" i="1" smtClean="0">
                <a:solidFill>
                  <a:srgbClr val="FFCC00"/>
                </a:solidFill>
                <a:effectLst>
                  <a:outerShdw blurRad="38100" dist="38100" dir="2700000" algn="tl">
                    <a:srgbClr val="000000"/>
                  </a:outerShdw>
                </a:effectLst>
                <a:latin typeface="Garamond" pitchFamily="18" charset="0"/>
              </a:rPr>
              <a:t>…and the oil gets away?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algn="ctr" eaLnBrk="1" hangingPunct="1">
              <a:defRPr/>
            </a:pPr>
            <a:r>
              <a:rPr lang="en-US" b="1" smtClean="0">
                <a:solidFill>
                  <a:srgbClr val="FFCC00"/>
                </a:solidFill>
                <a:effectLst>
                  <a:outerShdw blurRad="38100" dist="38100" dir="2700000" algn="tl">
                    <a:srgbClr val="000000"/>
                  </a:outerShdw>
                </a:effectLst>
                <a:latin typeface="Garamond" pitchFamily="18" charset="0"/>
              </a:rPr>
              <a:t>Why we respond</a:t>
            </a:r>
          </a:p>
        </p:txBody>
      </p:sp>
      <p:sp>
        <p:nvSpPr>
          <p:cNvPr id="297987" name="Rectangle 3"/>
          <p:cNvSpPr>
            <a:spLocks noGrp="1" noChangeArrowheads="1"/>
          </p:cNvSpPr>
          <p:nvPr>
            <p:ph type="body" idx="1"/>
          </p:nvPr>
        </p:nvSpPr>
        <p:spPr>
          <a:xfrm>
            <a:off x="1066800" y="1600200"/>
            <a:ext cx="7086600" cy="4343400"/>
          </a:xfrm>
        </p:spPr>
        <p:txBody>
          <a:bodyPr/>
          <a:lstStyle/>
          <a:p>
            <a:pPr eaLnBrk="1" hangingPunct="1">
              <a:buClr>
                <a:srgbClr val="3366FF"/>
              </a:buClr>
              <a:buSzTx/>
            </a:pPr>
            <a:r>
              <a:rPr lang="en-US" altLang="en-US" sz="2800" smtClean="0">
                <a:solidFill>
                  <a:schemeClr val="bg1"/>
                </a:solidFill>
              </a:rPr>
              <a:t>Protect human health &amp; safety</a:t>
            </a:r>
          </a:p>
          <a:p>
            <a:pPr lvl="1" eaLnBrk="1" hangingPunct="1">
              <a:buClr>
                <a:schemeClr val="hlink"/>
              </a:buClr>
              <a:buSzTx/>
            </a:pPr>
            <a:r>
              <a:rPr lang="en-US" altLang="en-US" sz="2400" smtClean="0">
                <a:solidFill>
                  <a:schemeClr val="bg1"/>
                </a:solidFill>
              </a:rPr>
              <a:t>Responders &amp; public</a:t>
            </a:r>
          </a:p>
          <a:p>
            <a:pPr lvl="1" eaLnBrk="1" hangingPunct="1">
              <a:buClr>
                <a:schemeClr val="hlink"/>
              </a:buClr>
              <a:buSzTx/>
            </a:pPr>
            <a:r>
              <a:rPr lang="en-US" altLang="en-US" sz="2400" smtClean="0">
                <a:solidFill>
                  <a:schemeClr val="bg1"/>
                </a:solidFill>
              </a:rPr>
              <a:t>On the vessel, on the water &amp; ashore</a:t>
            </a:r>
          </a:p>
          <a:p>
            <a:pPr eaLnBrk="1" hangingPunct="1">
              <a:buClr>
                <a:srgbClr val="3366FF"/>
              </a:buClr>
              <a:buSzTx/>
            </a:pPr>
            <a:r>
              <a:rPr lang="en-US" altLang="en-US" sz="2800" smtClean="0">
                <a:solidFill>
                  <a:schemeClr val="bg1"/>
                </a:solidFill>
              </a:rPr>
              <a:t>Minimize overall environmental impacts</a:t>
            </a:r>
          </a:p>
          <a:p>
            <a:pPr lvl="1" eaLnBrk="1" hangingPunct="1">
              <a:buClr>
                <a:schemeClr val="hlink"/>
              </a:buClr>
              <a:buSzTx/>
            </a:pPr>
            <a:r>
              <a:rPr lang="en-US" altLang="en-US" sz="2400" smtClean="0">
                <a:solidFill>
                  <a:schemeClr val="bg1"/>
                </a:solidFill>
              </a:rPr>
              <a:t>Reduce impacts from oil</a:t>
            </a:r>
          </a:p>
          <a:p>
            <a:pPr lvl="1" eaLnBrk="1" hangingPunct="1">
              <a:buClr>
                <a:schemeClr val="hlink"/>
              </a:buClr>
              <a:buSzTx/>
            </a:pPr>
            <a:r>
              <a:rPr lang="en-US" altLang="en-US" sz="2400" smtClean="0">
                <a:solidFill>
                  <a:schemeClr val="bg1"/>
                </a:solidFill>
              </a:rPr>
              <a:t>Reduce impacts from response activities</a:t>
            </a:r>
          </a:p>
          <a:p>
            <a:pPr lvl="1" eaLnBrk="1" hangingPunct="1">
              <a:buClr>
                <a:schemeClr val="hlink"/>
              </a:buClr>
              <a:buSzTx/>
            </a:pPr>
            <a:r>
              <a:rPr lang="en-US" altLang="en-US" sz="2400" smtClean="0">
                <a:solidFill>
                  <a:schemeClr val="bg1"/>
                </a:solidFill>
              </a:rPr>
              <a:t>Accelerate recovery</a:t>
            </a:r>
          </a:p>
          <a:p>
            <a:pPr eaLnBrk="1" hangingPunct="1">
              <a:buClr>
                <a:srgbClr val="3366FF"/>
              </a:buClr>
              <a:buSzTx/>
            </a:pPr>
            <a:r>
              <a:rPr lang="en-US" altLang="en-US" sz="2800" smtClean="0">
                <a:solidFill>
                  <a:schemeClr val="bg1"/>
                </a:solidFill>
              </a:rPr>
              <a:t>Minimize economic impacts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297987">
                                            <p:txEl>
                                              <p:pRg st="3" end="3"/>
                                            </p:txEl>
                                          </p:spTgt>
                                        </p:tgtEl>
                                        <p:attrNameLst>
                                          <p:attrName>style.color</p:attrName>
                                        </p:attrNameLst>
                                      </p:cBhvr>
                                      <p:to>
                                        <a:srgbClr val="FFCC00"/>
                                      </p:to>
                                    </p:animClr>
                                  </p:childTnLst>
                                </p:cTn>
                              </p:par>
                              <p:par>
                                <p:cTn id="7" presetID="3" presetClass="emph" presetSubtype="2" fill="hold" nodeType="withEffect">
                                  <p:stCondLst>
                                    <p:cond delay="0"/>
                                  </p:stCondLst>
                                  <p:childTnLst>
                                    <p:animClr clrSpc="rgb" dir="cw">
                                      <p:cBhvr override="childStyle">
                                        <p:cTn id="8" dur="500" fill="hold"/>
                                        <p:tgtEl>
                                          <p:spTgt spid="297987">
                                            <p:txEl>
                                              <p:pRg st="4" end="4"/>
                                            </p:txEl>
                                          </p:spTgt>
                                        </p:tgtEl>
                                        <p:attrNameLst>
                                          <p:attrName>style.color</p:attrName>
                                        </p:attrNameLst>
                                      </p:cBhvr>
                                      <p:to>
                                        <a:srgbClr val="FFCC00"/>
                                      </p:to>
                                    </p:animClr>
                                  </p:childTnLst>
                                </p:cTn>
                              </p:par>
                              <p:par>
                                <p:cTn id="9" presetID="3" presetClass="emph" presetSubtype="2" fill="hold" nodeType="withEffect">
                                  <p:stCondLst>
                                    <p:cond delay="0"/>
                                  </p:stCondLst>
                                  <p:childTnLst>
                                    <p:animClr clrSpc="rgb" dir="cw">
                                      <p:cBhvr override="childStyle">
                                        <p:cTn id="10" dur="500" fill="hold"/>
                                        <p:tgtEl>
                                          <p:spTgt spid="297987">
                                            <p:txEl>
                                              <p:pRg st="5" end="5"/>
                                            </p:txEl>
                                          </p:spTgt>
                                        </p:tgtEl>
                                        <p:attrNameLst>
                                          <p:attrName>style.color</p:attrName>
                                        </p:attrNameLst>
                                      </p:cBhvr>
                                      <p:to>
                                        <a:srgbClr val="FFCC00"/>
                                      </p:to>
                                    </p:animClr>
                                  </p:childTnLst>
                                </p:cTn>
                              </p:par>
                              <p:par>
                                <p:cTn id="11" presetID="3" presetClass="emph" presetSubtype="2" fill="hold" nodeType="withEffect">
                                  <p:stCondLst>
                                    <p:cond delay="0"/>
                                  </p:stCondLst>
                                  <p:childTnLst>
                                    <p:animClr clrSpc="rgb" dir="cw">
                                      <p:cBhvr override="childStyle">
                                        <p:cTn id="12" dur="500" fill="hold"/>
                                        <p:tgtEl>
                                          <p:spTgt spid="297987">
                                            <p:txEl>
                                              <p:pRg st="6" end="6"/>
                                            </p:txEl>
                                          </p:spTgt>
                                        </p:tgtEl>
                                        <p:attrNameLst>
                                          <p:attrName>style.color</p:attrName>
                                        </p:attrNameLst>
                                      </p:cBhvr>
                                      <p:to>
                                        <a:srgbClr val="FFCC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algn="ctr" eaLnBrk="1" hangingPunct="1">
              <a:defRPr/>
            </a:pPr>
            <a:r>
              <a:rPr lang="en-US" b="1" smtClean="0">
                <a:solidFill>
                  <a:srgbClr val="FFCC00"/>
                </a:solidFill>
                <a:effectLst>
                  <a:outerShdw blurRad="38100" dist="38100" dir="2700000" algn="tl">
                    <a:srgbClr val="000000"/>
                  </a:outerShdw>
                </a:effectLst>
                <a:latin typeface="Garamond" pitchFamily="18" charset="0"/>
              </a:rPr>
              <a:t>Why we respond</a:t>
            </a:r>
          </a:p>
        </p:txBody>
      </p:sp>
      <p:sp>
        <p:nvSpPr>
          <p:cNvPr id="10243" name="Rectangle 3"/>
          <p:cNvSpPr>
            <a:spLocks noGrp="1" noChangeArrowheads="1"/>
          </p:cNvSpPr>
          <p:nvPr>
            <p:ph type="body" idx="1"/>
          </p:nvPr>
        </p:nvSpPr>
        <p:spPr>
          <a:xfrm>
            <a:off x="1066800" y="1600200"/>
            <a:ext cx="7086600" cy="4343400"/>
          </a:xfrm>
        </p:spPr>
        <p:txBody>
          <a:bodyPr/>
          <a:lstStyle/>
          <a:p>
            <a:pPr eaLnBrk="1" hangingPunct="1">
              <a:buClr>
                <a:srgbClr val="3366FF"/>
              </a:buClr>
              <a:buSzTx/>
            </a:pPr>
            <a:r>
              <a:rPr lang="en-US" altLang="en-US" sz="2800" smtClean="0">
                <a:solidFill>
                  <a:schemeClr val="bg1"/>
                </a:solidFill>
              </a:rPr>
              <a:t>Protect human health &amp; safety</a:t>
            </a:r>
          </a:p>
          <a:p>
            <a:pPr lvl="1" eaLnBrk="1" hangingPunct="1">
              <a:buClr>
                <a:schemeClr val="hlink"/>
              </a:buClr>
              <a:buSzTx/>
            </a:pPr>
            <a:r>
              <a:rPr lang="en-US" altLang="en-US" sz="2400" smtClean="0">
                <a:solidFill>
                  <a:schemeClr val="bg1"/>
                </a:solidFill>
              </a:rPr>
              <a:t>Responders &amp; public</a:t>
            </a:r>
          </a:p>
          <a:p>
            <a:pPr lvl="1" eaLnBrk="1" hangingPunct="1">
              <a:buClr>
                <a:schemeClr val="hlink"/>
              </a:buClr>
              <a:buSzTx/>
            </a:pPr>
            <a:r>
              <a:rPr lang="en-US" altLang="en-US" sz="2400" smtClean="0">
                <a:solidFill>
                  <a:schemeClr val="bg1"/>
                </a:solidFill>
              </a:rPr>
              <a:t>On the vessel, on the water &amp; ashore</a:t>
            </a:r>
          </a:p>
          <a:p>
            <a:pPr eaLnBrk="1" hangingPunct="1">
              <a:buClr>
                <a:srgbClr val="3366FF"/>
              </a:buClr>
              <a:buSzTx/>
            </a:pPr>
            <a:r>
              <a:rPr lang="en-US" altLang="en-US" sz="2800" smtClean="0">
                <a:solidFill>
                  <a:srgbClr val="FFC000"/>
                </a:solidFill>
              </a:rPr>
              <a:t>Minimize </a:t>
            </a:r>
            <a:r>
              <a:rPr lang="en-US" altLang="en-US" sz="2800" u="sng" smtClean="0">
                <a:solidFill>
                  <a:srgbClr val="FFC000"/>
                </a:solidFill>
              </a:rPr>
              <a:t>overall</a:t>
            </a:r>
            <a:r>
              <a:rPr lang="en-US" altLang="en-US" sz="2800" smtClean="0">
                <a:solidFill>
                  <a:srgbClr val="FFC000"/>
                </a:solidFill>
              </a:rPr>
              <a:t> environmental impacts</a:t>
            </a:r>
          </a:p>
          <a:p>
            <a:pPr lvl="1" eaLnBrk="1" hangingPunct="1">
              <a:buClr>
                <a:schemeClr val="hlink"/>
              </a:buClr>
              <a:buSzTx/>
            </a:pPr>
            <a:r>
              <a:rPr lang="en-US" altLang="en-US" sz="2400" smtClean="0">
                <a:solidFill>
                  <a:srgbClr val="FFC000"/>
                </a:solidFill>
              </a:rPr>
              <a:t>Reduce impacts from oil</a:t>
            </a:r>
          </a:p>
          <a:p>
            <a:pPr lvl="1" eaLnBrk="1" hangingPunct="1">
              <a:buClr>
                <a:schemeClr val="hlink"/>
              </a:buClr>
              <a:buSzTx/>
            </a:pPr>
            <a:r>
              <a:rPr lang="en-US" altLang="en-US" sz="2400" smtClean="0">
                <a:solidFill>
                  <a:srgbClr val="FFC000"/>
                </a:solidFill>
              </a:rPr>
              <a:t>Reduce impacts from response activities</a:t>
            </a:r>
          </a:p>
          <a:p>
            <a:pPr lvl="1" eaLnBrk="1" hangingPunct="1">
              <a:buClr>
                <a:schemeClr val="hlink"/>
              </a:buClr>
              <a:buSzTx/>
            </a:pPr>
            <a:r>
              <a:rPr lang="en-US" altLang="en-US" sz="2400" smtClean="0">
                <a:solidFill>
                  <a:srgbClr val="FFC000"/>
                </a:solidFill>
              </a:rPr>
              <a:t>Accelerate recovery</a:t>
            </a:r>
          </a:p>
          <a:p>
            <a:pPr eaLnBrk="1" hangingPunct="1">
              <a:buClr>
                <a:srgbClr val="3366FF"/>
              </a:buClr>
              <a:buSzTx/>
            </a:pPr>
            <a:r>
              <a:rPr lang="en-US" altLang="en-US" sz="2800" smtClean="0">
                <a:solidFill>
                  <a:schemeClr val="bg1"/>
                </a:solidFill>
              </a:rPr>
              <a:t>Minimize economic impacts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Prestige cr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76" name="Rectangle 4"/>
          <p:cNvSpPr>
            <a:spLocks noGrp="1" noChangeArrowheads="1"/>
          </p:cNvSpPr>
          <p:nvPr>
            <p:ph type="title"/>
          </p:nvPr>
        </p:nvSpPr>
        <p:spPr/>
        <p:txBody>
          <a:bodyPr/>
          <a:lstStyle/>
          <a:p>
            <a:pPr eaLnBrk="1" hangingPunct="1">
              <a:defRPr/>
            </a:pPr>
            <a:r>
              <a:rPr lang="en-US" b="1" smtClean="0">
                <a:solidFill>
                  <a:srgbClr val="FFCC00"/>
                </a:solidFill>
                <a:effectLst>
                  <a:outerShdw blurRad="38100" dist="38100" dir="2700000" algn="tl">
                    <a:srgbClr val="000000"/>
                  </a:outerShdw>
                </a:effectLst>
              </a:rPr>
              <a:t>Gross oil removal</a:t>
            </a:r>
          </a:p>
        </p:txBody>
      </p:sp>
      <p:sp>
        <p:nvSpPr>
          <p:cNvPr id="11268" name="Rectangle 6"/>
          <p:cNvSpPr>
            <a:spLocks noGrp="1" noChangeArrowheads="1"/>
          </p:cNvSpPr>
          <p:nvPr>
            <p:ph idx="1"/>
          </p:nvPr>
        </p:nvSpPr>
        <p:spPr/>
        <p:txBody>
          <a:bodyPr/>
          <a:lstStyle/>
          <a:p>
            <a:pPr eaLnBrk="1" hangingPunct="1"/>
            <a:endParaRPr lang="en-US" altLang="en-US" smtClean="0"/>
          </a:p>
        </p:txBody>
      </p:sp>
      <p:sp>
        <p:nvSpPr>
          <p:cNvPr id="310280" name="Text Box 8"/>
          <p:cNvSpPr txBox="1">
            <a:spLocks noChangeArrowheads="1"/>
          </p:cNvSpPr>
          <p:nvPr/>
        </p:nvSpPr>
        <p:spPr bwMode="auto">
          <a:xfrm>
            <a:off x="3657600" y="6096000"/>
            <a:ext cx="5257800" cy="396875"/>
          </a:xfrm>
          <a:prstGeom prst="rect">
            <a:avLst/>
          </a:prstGeom>
          <a:noFill/>
          <a:ln w="9525">
            <a:noFill/>
            <a:miter lim="800000"/>
            <a:headEnd/>
            <a:tailEnd/>
          </a:ln>
          <a:effectLst/>
        </p:spPr>
        <p:txBody>
          <a:bodyPr>
            <a:spAutoFit/>
          </a:bodyPr>
          <a:lstStyle/>
          <a:p>
            <a:pPr algn="r">
              <a:spcBef>
                <a:spcPct val="50000"/>
              </a:spcBef>
              <a:defRPr/>
            </a:pPr>
            <a:r>
              <a:rPr lang="en-US" sz="2000" b="0" i="1">
                <a:solidFill>
                  <a:schemeClr val="bg2"/>
                </a:solidFill>
                <a:effectLst>
                  <a:outerShdw blurRad="38100" dist="38100" dir="2700000" algn="tl">
                    <a:srgbClr val="000000"/>
                  </a:outerShdw>
                </a:effectLst>
                <a:latin typeface="Tahoma" pitchFamily="34" charset="0"/>
              </a:rPr>
              <a:t>T/V Prestige</a:t>
            </a:r>
            <a:r>
              <a:rPr lang="en-US" sz="2000" b="0">
                <a:solidFill>
                  <a:schemeClr val="bg2"/>
                </a:solidFill>
                <a:effectLst>
                  <a:outerShdw blurRad="38100" dist="38100" dir="2700000" algn="tl">
                    <a:srgbClr val="000000"/>
                  </a:outerShdw>
                </a:effectLst>
                <a:latin typeface="Tahoma" pitchFamily="34" charset="0"/>
              </a:rPr>
              <a:t> – Spain, 2002</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071114-g-5682d-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0"/>
            <a:ext cx="4570412"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0748CB75-6F1C-4D34-972E-0AEAEA943F7F}" type="slidenum">
              <a:rPr lang="en-US" sz="2000">
                <a:solidFill>
                  <a:schemeClr val="tx1"/>
                </a:solidFill>
                <a:effectLst>
                  <a:outerShdw blurRad="38100" dist="38100" dir="2700000" algn="tl">
                    <a:srgbClr val="000000"/>
                  </a:outerShdw>
                </a:effectLst>
                <a:latin typeface="Arial" charset="0"/>
              </a:rPr>
              <a:pPr algn="r" eaLnBrk="1" hangingPunct="1">
                <a:defRPr/>
              </a:pPr>
              <a:t>8</a:t>
            </a:fld>
            <a:endParaRPr lang="en-US" sz="2000">
              <a:solidFill>
                <a:schemeClr val="tx1"/>
              </a:solidFill>
              <a:effectLst>
                <a:outerShdw blurRad="38100" dist="38100" dir="2700000" algn="tl">
                  <a:srgbClr val="000000"/>
                </a:outerShdw>
              </a:effectLst>
              <a:latin typeface="Arial" charset="0"/>
            </a:endParaRPr>
          </a:p>
        </p:txBody>
      </p:sp>
      <p:pic>
        <p:nvPicPr>
          <p:cNvPr id="12292" name="Picture 4" descr="BeachCleanup_handcr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3430588"/>
            <a:ext cx="457041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1" name="Text Box 5"/>
          <p:cNvSpPr txBox="1">
            <a:spLocks noChangeArrowheads="1"/>
          </p:cNvSpPr>
          <p:nvPr/>
        </p:nvSpPr>
        <p:spPr bwMode="auto">
          <a:xfrm>
            <a:off x="4887913" y="3505200"/>
            <a:ext cx="3032125" cy="641350"/>
          </a:xfrm>
          <a:prstGeom prst="rect">
            <a:avLst/>
          </a:prstGeom>
          <a:noFill/>
          <a:ln w="9525">
            <a:noFill/>
            <a:miter lim="800000"/>
            <a:headEnd/>
            <a:tailEnd/>
          </a:ln>
          <a:effectLst/>
        </p:spPr>
        <p:txBody>
          <a:bodyPr wrap="none">
            <a:spAutoFit/>
          </a:bodyPr>
          <a:lstStyle/>
          <a:p>
            <a:pPr algn="l">
              <a:defRPr/>
            </a:pPr>
            <a:r>
              <a:rPr lang="en-US">
                <a:effectLst>
                  <a:outerShdw blurRad="38100" dist="38100" dir="2700000" algn="tl">
                    <a:srgbClr val="000000"/>
                  </a:outerShdw>
                </a:effectLst>
              </a:rPr>
              <a:t>Active cleanup</a:t>
            </a:r>
          </a:p>
        </p:txBody>
      </p:sp>
      <p:pic>
        <p:nvPicPr>
          <p:cNvPr id="12294" name="Picture 6" descr="Clea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7413"/>
            <a:ext cx="4570413"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descr="BeachCleanup-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570413"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8"/>
          <p:cNvSpPr>
            <a:spLocks noChangeShapeType="1"/>
          </p:cNvSpPr>
          <p:nvPr/>
        </p:nvSpPr>
        <p:spPr bwMode="auto">
          <a:xfrm>
            <a:off x="0" y="3424238"/>
            <a:ext cx="914400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7" name="Line 9"/>
          <p:cNvSpPr>
            <a:spLocks noChangeShapeType="1"/>
          </p:cNvSpPr>
          <p:nvPr/>
        </p:nvSpPr>
        <p:spPr bwMode="auto">
          <a:xfrm>
            <a:off x="4572000" y="0"/>
            <a:ext cx="0" cy="685800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66" name="Text Box 10"/>
          <p:cNvSpPr txBox="1">
            <a:spLocks noChangeArrowheads="1"/>
          </p:cNvSpPr>
          <p:nvPr/>
        </p:nvSpPr>
        <p:spPr bwMode="auto">
          <a:xfrm>
            <a:off x="3657600" y="6248400"/>
            <a:ext cx="5257800" cy="396875"/>
          </a:xfrm>
          <a:prstGeom prst="rect">
            <a:avLst/>
          </a:prstGeom>
          <a:noFill/>
          <a:ln w="9525">
            <a:noFill/>
            <a:miter lim="800000"/>
            <a:headEnd/>
            <a:tailEnd/>
          </a:ln>
          <a:effectLst/>
        </p:spPr>
        <p:txBody>
          <a:bodyPr>
            <a:spAutoFit/>
          </a:bodyPr>
          <a:lstStyle/>
          <a:p>
            <a:pPr algn="r">
              <a:defRPr/>
            </a:pPr>
            <a:r>
              <a:rPr lang="en-US" sz="2000" b="0" i="1">
                <a:effectLst>
                  <a:outerShdw blurRad="38100" dist="38100" dir="2700000" algn="tl">
                    <a:srgbClr val="000000"/>
                  </a:outerShdw>
                </a:effectLst>
                <a:latin typeface="Tahoma" pitchFamily="34" charset="0"/>
              </a:rPr>
              <a:t>M/V Cosco Busan</a:t>
            </a:r>
            <a:r>
              <a:rPr lang="en-US" sz="2000" b="0">
                <a:effectLst>
                  <a:outerShdw blurRad="38100" dist="38100" dir="2700000" algn="tl">
                    <a:srgbClr val="000000"/>
                  </a:outerShdw>
                </a:effectLst>
                <a:latin typeface="Tahoma" pitchFamily="34" charset="0"/>
              </a:rPr>
              <a:t> – San Francisco, 2007</a:t>
            </a:r>
            <a:endParaRPr lang="en-US" sz="2000">
              <a:effectLst>
                <a:outerShdw blurRad="38100" dist="38100" dir="2700000" algn="tl">
                  <a:srgbClr val="000000"/>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JYN_20071205_07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14" name="Rectangle 2"/>
          <p:cNvSpPr>
            <a:spLocks noGrp="1" noChangeArrowheads="1"/>
          </p:cNvSpPr>
          <p:nvPr>
            <p:ph type="title"/>
          </p:nvPr>
        </p:nvSpPr>
        <p:spPr/>
        <p:txBody>
          <a:bodyPr/>
          <a:lstStyle/>
          <a:p>
            <a:pPr eaLnBrk="1" hangingPunct="1">
              <a:defRPr/>
            </a:pPr>
            <a:r>
              <a:rPr lang="en-US" b="1" smtClean="0">
                <a:solidFill>
                  <a:srgbClr val="FFCC00"/>
                </a:solidFill>
                <a:effectLst>
                  <a:outerShdw blurRad="38100" dist="38100" dir="2700000" algn="tl">
                    <a:srgbClr val="000000"/>
                  </a:outerShdw>
                </a:effectLst>
              </a:rPr>
              <a:t>Passive cleanup</a:t>
            </a:r>
          </a:p>
        </p:txBody>
      </p:sp>
      <p:sp>
        <p:nvSpPr>
          <p:cNvPr id="13316" name="Rectangle 4"/>
          <p:cNvSpPr>
            <a:spLocks noGrp="1" noChangeArrowheads="1"/>
          </p:cNvSpPr>
          <p:nvPr>
            <p:ph idx="1"/>
          </p:nvPr>
        </p:nvSpPr>
        <p:spPr/>
        <p:txBody>
          <a:bodyPr/>
          <a:lstStyle/>
          <a:p>
            <a:pPr eaLnBrk="1" hangingPunct="1"/>
            <a:endParaRPr lang="en-US" altLang="en-US" smtClean="0"/>
          </a:p>
        </p:txBody>
      </p:sp>
      <p:sp>
        <p:nvSpPr>
          <p:cNvPr id="320518" name="Text Box 6"/>
          <p:cNvSpPr txBox="1">
            <a:spLocks noChangeArrowheads="1"/>
          </p:cNvSpPr>
          <p:nvPr/>
        </p:nvSpPr>
        <p:spPr bwMode="auto">
          <a:xfrm>
            <a:off x="3657600" y="6248400"/>
            <a:ext cx="5257800" cy="396875"/>
          </a:xfrm>
          <a:prstGeom prst="rect">
            <a:avLst/>
          </a:prstGeom>
          <a:noFill/>
          <a:ln w="9525">
            <a:noFill/>
            <a:miter lim="800000"/>
            <a:headEnd/>
            <a:tailEnd/>
          </a:ln>
          <a:effectLst/>
        </p:spPr>
        <p:txBody>
          <a:bodyPr>
            <a:spAutoFit/>
          </a:bodyPr>
          <a:lstStyle/>
          <a:p>
            <a:pPr algn="r">
              <a:defRPr/>
            </a:pPr>
            <a:r>
              <a:rPr lang="en-US" sz="2000" b="0" i="1">
                <a:effectLst>
                  <a:outerShdw blurRad="38100" dist="38100" dir="2700000" algn="tl">
                    <a:srgbClr val="000000"/>
                  </a:outerShdw>
                </a:effectLst>
                <a:latin typeface="Tahoma" pitchFamily="34" charset="0"/>
              </a:rPr>
              <a:t>M/V Cosco Busan</a:t>
            </a:r>
            <a:r>
              <a:rPr lang="en-US" sz="2000" b="0">
                <a:effectLst>
                  <a:outerShdw blurRad="38100" dist="38100" dir="2700000" algn="tl">
                    <a:srgbClr val="000000"/>
                  </a:outerShdw>
                </a:effectLst>
                <a:latin typeface="Tahoma" pitchFamily="34" charset="0"/>
              </a:rPr>
              <a:t> – San Francisco, 2007</a:t>
            </a:r>
            <a:endParaRPr lang="en-US" sz="2000">
              <a:effectLst>
                <a:outerShdw blurRad="38100" dist="38100" dir="2700000" algn="tl">
                  <a:srgbClr val="000000"/>
                </a:outerShdw>
              </a:effectLst>
              <a:latin typeface="Tahoma"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os1">
  <a:themeElements>
    <a:clrScheme name="eros1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fontScheme name="eros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CC00"/>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CC00"/>
            </a:solidFill>
            <a:effectLst/>
            <a:latin typeface="Garamond" pitchFamily="18" charset="0"/>
          </a:defRPr>
        </a:defPPr>
      </a:lstStyle>
    </a:lnDef>
  </a:objectDefaults>
  <a:extraClrSchemeLst>
    <a:extraClrScheme>
      <a:clrScheme name="eros1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eros1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eros1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eros1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eros1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eros1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eros1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
      <a:clrScheme name="eros1 8">
        <a:dk1>
          <a:srgbClr val="4D4D4D"/>
        </a:dk1>
        <a:lt1>
          <a:srgbClr val="FFFFFF"/>
        </a:lt1>
        <a:dk2>
          <a:srgbClr val="0033CC"/>
        </a:dk2>
        <a:lt2>
          <a:srgbClr val="CCECFF"/>
        </a:lt2>
        <a:accent1>
          <a:srgbClr val="339966"/>
        </a:accent1>
        <a:accent2>
          <a:srgbClr val="3366FF"/>
        </a:accent2>
        <a:accent3>
          <a:srgbClr val="AAADE2"/>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eros1 9">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eros1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ros2">
  <a:themeElements>
    <a:clrScheme name="1_eros2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fontScheme name="1_eros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CC00"/>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FFCC00"/>
            </a:solidFill>
            <a:effectLst/>
            <a:latin typeface="Garamond" pitchFamily="18" charset="0"/>
          </a:defRPr>
        </a:defPPr>
      </a:lstStyle>
    </a:lnDef>
  </a:objectDefaults>
  <a:extraClrSchemeLst>
    <a:extraClrScheme>
      <a:clrScheme name="1_eros2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eros2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eros2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eros2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eros2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eros2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eros2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
      <a:clrScheme name="1_eros2 8">
        <a:dk1>
          <a:srgbClr val="4D4D4D"/>
        </a:dk1>
        <a:lt1>
          <a:srgbClr val="FFFFFF"/>
        </a:lt1>
        <a:dk2>
          <a:srgbClr val="0033CC"/>
        </a:dk2>
        <a:lt2>
          <a:srgbClr val="CCECFF"/>
        </a:lt2>
        <a:accent1>
          <a:srgbClr val="339966"/>
        </a:accent1>
        <a:accent2>
          <a:srgbClr val="3366FF"/>
        </a:accent2>
        <a:accent3>
          <a:srgbClr val="AAADE2"/>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eros2 9">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eros2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eros2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themeOverride>
</file>

<file path=ppt/theme/themeOverride10.xml><?xml version="1.0" encoding="utf-8"?>
<a:themeOverride xmlns:a="http://schemas.openxmlformats.org/drawingml/2006/main">
  <a:clrScheme name="1_eros2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themeOverride>
</file>

<file path=ppt/theme/themeOverride2.xml><?xml version="1.0" encoding="utf-8"?>
<a:themeOverride xmlns:a="http://schemas.openxmlformats.org/drawingml/2006/main">
  <a:clrScheme name="1_eros2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themeOverride>
</file>

<file path=ppt/theme/themeOverride3.xml><?xml version="1.0" encoding="utf-8"?>
<a:themeOverride xmlns:a="http://schemas.openxmlformats.org/drawingml/2006/main">
  <a:clrScheme name="1_eros2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themeOverride>
</file>

<file path=ppt/theme/themeOverride4.xml><?xml version="1.0" encoding="utf-8"?>
<a:themeOverride xmlns:a="http://schemas.openxmlformats.org/drawingml/2006/main">
  <a:clrScheme name="1_eros2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themeOverride>
</file>

<file path=ppt/theme/themeOverride5.xml><?xml version="1.0" encoding="utf-8"?>
<a:themeOverride xmlns:a="http://schemas.openxmlformats.org/drawingml/2006/main">
  <a:clrScheme name="1_eros2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themeOverride>
</file>

<file path=ppt/theme/themeOverride6.xml><?xml version="1.0" encoding="utf-8"?>
<a:themeOverride xmlns:a="http://schemas.openxmlformats.org/drawingml/2006/main">
  <a:clrScheme name="1_eros2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themeOverride>
</file>

<file path=ppt/theme/themeOverride7.xml><?xml version="1.0" encoding="utf-8"?>
<a:themeOverride xmlns:a="http://schemas.openxmlformats.org/drawingml/2006/main">
  <a:clrScheme name="1_eros2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themeOverride>
</file>

<file path=ppt/theme/themeOverride8.xml><?xml version="1.0" encoding="utf-8"?>
<a:themeOverride xmlns:a="http://schemas.openxmlformats.org/drawingml/2006/main">
  <a:clrScheme name="1_eros2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themeOverride>
</file>

<file path=ppt/theme/themeOverride9.xml><?xml version="1.0" encoding="utf-8"?>
<a:themeOverride xmlns:a="http://schemas.openxmlformats.org/drawingml/2006/main">
  <a:clrScheme name="1_eros2 10">
    <a:dk1>
      <a:srgbClr val="4D4D4D"/>
    </a:dk1>
    <a:lt1>
      <a:srgbClr val="FFFFFF"/>
    </a:lt1>
    <a:dk2>
      <a:srgbClr val="000099"/>
    </a:dk2>
    <a:lt2>
      <a:srgbClr val="CCECFF"/>
    </a:lt2>
    <a:accent1>
      <a:srgbClr val="339966"/>
    </a:accent1>
    <a:accent2>
      <a:srgbClr val="3366FF"/>
    </a:accent2>
    <a:accent3>
      <a:srgbClr val="AAAACA"/>
    </a:accent3>
    <a:accent4>
      <a:srgbClr val="DADADA"/>
    </a:accent4>
    <a:accent5>
      <a:srgbClr val="ADCAB8"/>
    </a:accent5>
    <a:accent6>
      <a:srgbClr val="2D5CE7"/>
    </a:accent6>
    <a:hlink>
      <a:srgbClr val="33CCFF"/>
    </a:hlink>
    <a:folHlink>
      <a:srgbClr val="003399"/>
    </a:folHlink>
  </a:clrScheme>
</a:themeOverride>
</file>

<file path=docProps/app.xml><?xml version="1.0" encoding="utf-8"?>
<Properties xmlns="http://schemas.openxmlformats.org/officeDocument/2006/extended-properties" xmlns:vt="http://schemas.openxmlformats.org/officeDocument/2006/docPropsVTypes">
  <Template/>
  <TotalTime>13969</TotalTime>
  <Words>2483</Words>
  <Application>Microsoft Office PowerPoint</Application>
  <PresentationFormat>On-screen Show (4:3)</PresentationFormat>
  <Paragraphs>409</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eros1</vt:lpstr>
      <vt:lpstr>1_eros2</vt:lpstr>
      <vt:lpstr>How Clean is “Clean”?  Environmental Trade-offs &amp; Cleanup Endpoints</vt:lpstr>
      <vt:lpstr>Overview</vt:lpstr>
      <vt:lpstr>What do we do when this happens…</vt:lpstr>
      <vt:lpstr>…and the oil gets away?</vt:lpstr>
      <vt:lpstr>Why we respond</vt:lpstr>
      <vt:lpstr>Why we respond</vt:lpstr>
      <vt:lpstr>Gross oil removal</vt:lpstr>
      <vt:lpstr>PowerPoint Presentation</vt:lpstr>
      <vt:lpstr>Passive cleanup</vt:lpstr>
      <vt:lpstr>How do we minimize  overall environmental impacts?</vt:lpstr>
      <vt:lpstr>Recovery curve diagram</vt:lpstr>
      <vt:lpstr>Considering trade-offs</vt:lpstr>
      <vt:lpstr>Considering trade-offs</vt:lpstr>
      <vt:lpstr>Is this a greater threat than oil?</vt:lpstr>
      <vt:lpstr>Or this?</vt:lpstr>
      <vt:lpstr>Beaches</vt:lpstr>
      <vt:lpstr>Wetlands &amp; Marshes</vt:lpstr>
      <vt:lpstr>Is this clean enough?</vt:lpstr>
      <vt:lpstr>What if more cleaning results in this?</vt:lpstr>
      <vt:lpstr>Natural recovery</vt:lpstr>
      <vt:lpstr>Three simple questions</vt:lpstr>
      <vt:lpstr>Cleanup endpoints</vt:lpstr>
      <vt:lpstr> Endpoint considerations</vt:lpstr>
      <vt:lpstr>Who’s involved?</vt:lpstr>
      <vt:lpstr>Helpful references</vt:lpstr>
      <vt:lpstr>Some examples</vt:lpstr>
      <vt:lpstr>PowerPoint Presentation</vt:lpstr>
      <vt:lpstr>The sign-off process</vt:lpstr>
      <vt:lpstr>SOFT form</vt:lpstr>
      <vt:lpstr>SOFT form</vt:lpstr>
      <vt:lpstr>Summary</vt:lpstr>
      <vt:lpstr>Questions?</vt:lpstr>
    </vt:vector>
  </TitlesOfParts>
  <Company>NOAA HAZMAT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CASSC</dc:creator>
  <cp:lastModifiedBy>NOSTEMP</cp:lastModifiedBy>
  <cp:revision>171</cp:revision>
  <cp:lastPrinted>2001-05-11T17:48:18Z</cp:lastPrinted>
  <dcterms:created xsi:type="dcterms:W3CDTF">2001-05-03T22:04:42Z</dcterms:created>
  <dcterms:modified xsi:type="dcterms:W3CDTF">2014-02-25T03:44:38Z</dcterms:modified>
</cp:coreProperties>
</file>