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4" r:id="rId3"/>
  </p:sldMasterIdLst>
  <p:notesMasterIdLst>
    <p:notesMasterId r:id="rId39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73" r:id="rId16"/>
    <p:sldId id="268" r:id="rId17"/>
    <p:sldId id="269" r:id="rId18"/>
    <p:sldId id="270" r:id="rId19"/>
    <p:sldId id="285" r:id="rId20"/>
    <p:sldId id="272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6" r:id="rId33"/>
    <p:sldId id="287" r:id="rId34"/>
    <p:sldId id="288" r:id="rId35"/>
    <p:sldId id="289" r:id="rId36"/>
    <p:sldId id="291" r:id="rId37"/>
    <p:sldId id="290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64901" autoAdjust="0"/>
  </p:normalViewPr>
  <p:slideViewPr>
    <p:cSldViewPr>
      <p:cViewPr>
        <p:scale>
          <a:sx n="50" d="100"/>
          <a:sy n="50" d="100"/>
        </p:scale>
        <p:origin x="-161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3EAB47-B76F-4F3F-91EC-67D214D5F746}" type="datetimeFigureOut">
              <a:rPr lang="en-US" smtClean="0"/>
              <a:t>2/21/2014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ABCF06-B09F-4D1C-91A6-C76CA7EA0E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6028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8D026D-C2E4-46A1-BB27-FEE729BE742C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45321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09" indent="-285734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2937" indent="-228587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112" indent="-228587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287" indent="-228587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461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635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8810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5985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8C6575AE-622A-429D-B402-F209723E07D3}" type="slidenum">
              <a:rPr lang="en-US" smtClean="0">
                <a:latin typeface="Arial" charset="0"/>
              </a:rPr>
              <a:pPr/>
              <a:t>10</a:t>
            </a:fld>
            <a:endParaRPr lang="en-US" smtClean="0">
              <a:latin typeface="Arial" charset="0"/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charset="0"/>
              </a:defRPr>
            </a:lvl1pPr>
            <a:lvl2pPr marL="742909" indent="-285734">
              <a:defRPr>
                <a:solidFill>
                  <a:schemeClr val="tx1"/>
                </a:solidFill>
                <a:latin typeface="Tahoma" charset="0"/>
              </a:defRPr>
            </a:lvl2pPr>
            <a:lvl3pPr marL="1142937" indent="-228587">
              <a:defRPr>
                <a:solidFill>
                  <a:schemeClr val="tx1"/>
                </a:solidFill>
                <a:latin typeface="Tahoma" charset="0"/>
              </a:defRPr>
            </a:lvl3pPr>
            <a:lvl4pPr marL="1600112" indent="-228587">
              <a:defRPr>
                <a:solidFill>
                  <a:schemeClr val="tx1"/>
                </a:solidFill>
                <a:latin typeface="Tahoma" charset="0"/>
              </a:defRPr>
            </a:lvl4pPr>
            <a:lvl5pPr marL="2057287" indent="-228587">
              <a:defRPr>
                <a:solidFill>
                  <a:schemeClr val="tx1"/>
                </a:solidFill>
                <a:latin typeface="Tahoma" charset="0"/>
              </a:defRPr>
            </a:lvl5pPr>
            <a:lvl6pPr marL="2514461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2971635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28810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885985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fld id="{C6B2F3AB-36D5-488C-87EC-3241332B1108}" type="slidenum">
              <a:rPr lang="en-US">
                <a:solidFill>
                  <a:prstClr val="black"/>
                </a:solidFill>
                <a:latin typeface="Arial" charset="0"/>
              </a:rPr>
              <a:pPr/>
              <a:t>11</a:t>
            </a:fld>
            <a:endParaRPr lang="en-US">
              <a:solidFill>
                <a:prstClr val="black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defTabSz="914350"/>
            <a:endParaRPr lang="en-US" dirty="0" smtClean="0"/>
          </a:p>
          <a:p>
            <a:pPr defTabSz="914350"/>
            <a:endParaRPr lang="en-US" dirty="0" smtClean="0"/>
          </a:p>
          <a:p>
            <a:pPr defTabSz="914350"/>
            <a:endParaRPr lang="en-US" dirty="0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charset="0"/>
              </a:defRPr>
            </a:lvl1pPr>
            <a:lvl2pPr marL="742909" indent="-285734">
              <a:defRPr>
                <a:solidFill>
                  <a:schemeClr val="tx1"/>
                </a:solidFill>
                <a:latin typeface="Tahoma" charset="0"/>
              </a:defRPr>
            </a:lvl2pPr>
            <a:lvl3pPr marL="1142937" indent="-228587">
              <a:defRPr>
                <a:solidFill>
                  <a:schemeClr val="tx1"/>
                </a:solidFill>
                <a:latin typeface="Tahoma" charset="0"/>
              </a:defRPr>
            </a:lvl3pPr>
            <a:lvl4pPr marL="1600112" indent="-228587">
              <a:defRPr>
                <a:solidFill>
                  <a:schemeClr val="tx1"/>
                </a:solidFill>
                <a:latin typeface="Tahoma" charset="0"/>
              </a:defRPr>
            </a:lvl4pPr>
            <a:lvl5pPr marL="2057287" indent="-228587">
              <a:defRPr>
                <a:solidFill>
                  <a:schemeClr val="tx1"/>
                </a:solidFill>
                <a:latin typeface="Tahoma" charset="0"/>
              </a:defRPr>
            </a:lvl5pPr>
            <a:lvl6pPr marL="2514461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2971635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28810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885985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fld id="{4BC472ED-75CB-4E47-A72A-BECD97A1A6E5}" type="slidenum">
              <a:rPr lang="en-US">
                <a:solidFill>
                  <a:prstClr val="black"/>
                </a:solidFill>
                <a:latin typeface="Arial" charset="0"/>
              </a:rPr>
              <a:pPr/>
              <a:t>12</a:t>
            </a:fld>
            <a:endParaRPr lang="en-US">
              <a:solidFill>
                <a:prstClr val="black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charset="0"/>
              </a:defRPr>
            </a:lvl1pPr>
            <a:lvl2pPr marL="742909" indent="-285734">
              <a:defRPr>
                <a:solidFill>
                  <a:schemeClr val="tx1"/>
                </a:solidFill>
                <a:latin typeface="Tahoma" charset="0"/>
              </a:defRPr>
            </a:lvl2pPr>
            <a:lvl3pPr marL="1142937" indent="-228587">
              <a:defRPr>
                <a:solidFill>
                  <a:schemeClr val="tx1"/>
                </a:solidFill>
                <a:latin typeface="Tahoma" charset="0"/>
              </a:defRPr>
            </a:lvl3pPr>
            <a:lvl4pPr marL="1600112" indent="-228587">
              <a:defRPr>
                <a:solidFill>
                  <a:schemeClr val="tx1"/>
                </a:solidFill>
                <a:latin typeface="Tahoma" charset="0"/>
              </a:defRPr>
            </a:lvl4pPr>
            <a:lvl5pPr marL="2057287" indent="-228587">
              <a:defRPr>
                <a:solidFill>
                  <a:schemeClr val="tx1"/>
                </a:solidFill>
                <a:latin typeface="Tahoma" charset="0"/>
              </a:defRPr>
            </a:lvl5pPr>
            <a:lvl6pPr marL="2514461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2971635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28810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885985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fld id="{1CE92351-2ED8-4E4B-BEC4-5E270892D574}" type="slidenum">
              <a:rPr lang="en-US">
                <a:solidFill>
                  <a:prstClr val="black"/>
                </a:solidFill>
                <a:latin typeface="Arial" charset="0"/>
              </a:rPr>
              <a:pPr/>
              <a:t>13</a:t>
            </a:fld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74A4A62-8B4D-4DDC-A9E0-E5DE0BDA8A29}" type="slidenum">
              <a:rPr lang="en-US"/>
              <a:pPr/>
              <a:t>14</a:t>
            </a:fld>
            <a:endParaRPr lang="en-US"/>
          </a:p>
        </p:txBody>
      </p:sp>
      <p:sp>
        <p:nvSpPr>
          <p:cNvPr id="139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4770" indent="-224770">
              <a:buFontTx/>
              <a:buChar char="•"/>
            </a:pPr>
            <a:endParaRPr lang="en-US" sz="1000" dirty="0"/>
          </a:p>
          <a:p>
            <a:pPr marL="224770" indent="-224770">
              <a:buFontTx/>
              <a:buChar char="•"/>
            </a:pPr>
            <a:endParaRPr lang="en-US" sz="1000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B0A1AF2-5DD8-4BE4-B43A-07FC7A8D58CA}" type="slidenum">
              <a:rPr lang="en-US"/>
              <a:pPr/>
              <a:t>15</a:t>
            </a:fld>
            <a:endParaRPr lang="en-US"/>
          </a:p>
        </p:txBody>
      </p:sp>
      <p:sp>
        <p:nvSpPr>
          <p:cNvPr id="120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68825" cy="3427413"/>
          </a:xfrm>
          <a:ln/>
        </p:spPr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C5178F9-FF83-4654-BBC8-F0007162010A}" type="slidenum">
              <a:rPr lang="en-US"/>
              <a:pPr/>
              <a:t>16</a:t>
            </a:fld>
            <a:endParaRPr lang="en-US"/>
          </a:p>
        </p:txBody>
      </p:sp>
      <p:sp>
        <p:nvSpPr>
          <p:cNvPr id="122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96348" y="4272197"/>
            <a:ext cx="5486400" cy="4114800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charset="0"/>
              </a:defRPr>
            </a:lvl1pPr>
            <a:lvl2pPr marL="742909" indent="-285734">
              <a:defRPr>
                <a:solidFill>
                  <a:schemeClr val="tx1"/>
                </a:solidFill>
                <a:latin typeface="Tahoma" charset="0"/>
              </a:defRPr>
            </a:lvl2pPr>
            <a:lvl3pPr marL="1142937" indent="-228587">
              <a:defRPr>
                <a:solidFill>
                  <a:schemeClr val="tx1"/>
                </a:solidFill>
                <a:latin typeface="Tahoma" charset="0"/>
              </a:defRPr>
            </a:lvl3pPr>
            <a:lvl4pPr marL="1600112" indent="-228587">
              <a:defRPr>
                <a:solidFill>
                  <a:schemeClr val="tx1"/>
                </a:solidFill>
                <a:latin typeface="Tahoma" charset="0"/>
              </a:defRPr>
            </a:lvl4pPr>
            <a:lvl5pPr marL="2057287" indent="-228587">
              <a:defRPr>
                <a:solidFill>
                  <a:schemeClr val="tx1"/>
                </a:solidFill>
                <a:latin typeface="Tahoma" charset="0"/>
              </a:defRPr>
            </a:lvl5pPr>
            <a:lvl6pPr marL="2514461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2971635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28810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885985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fld id="{C4061C81-4618-425F-B0CC-09070E280B57}" type="slidenum">
              <a:rPr lang="en-US" smtClean="0">
                <a:latin typeface="Arial" charset="0"/>
              </a:rPr>
              <a:pPr/>
              <a:t>17</a:t>
            </a:fld>
            <a:endParaRPr lang="en-US" smtClean="0">
              <a:latin typeface="Arial" charset="0"/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09" indent="-285734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2937" indent="-228587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112" indent="-228587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287" indent="-228587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461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635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8810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5985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BDB8A9E4-12EE-4F76-B9C7-41BA874E630C}" type="slidenum">
              <a:rPr lang="en-US" smtClean="0">
                <a:latin typeface="Arial" charset="0"/>
              </a:rPr>
              <a:pPr/>
              <a:t>18</a:t>
            </a:fld>
            <a:endParaRPr lang="en-US" smtClean="0">
              <a:latin typeface="Arial" charset="0"/>
            </a:endParaRPr>
          </a:p>
        </p:txBody>
      </p:sp>
      <p:sp>
        <p:nvSpPr>
          <p:cNvPr id="58371" name="Rectangle 7"/>
          <p:cNvSpPr txBox="1">
            <a:spLocks noGrp="1" noChangeArrowheads="1"/>
          </p:cNvSpPr>
          <p:nvPr/>
        </p:nvSpPr>
        <p:spPr bwMode="auto">
          <a:xfrm>
            <a:off x="3884614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 anchor="b"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/>
            <a:fld id="{61DAF493-CB0D-44D7-A898-76921A22AAD4}" type="slidenum">
              <a:rPr lang="en-US" sz="1200">
                <a:latin typeface="Arial" charset="0"/>
              </a:rPr>
              <a:pPr algn="r" eaLnBrk="1" hangingPunct="1"/>
              <a:t>18</a:t>
            </a:fld>
            <a:endParaRPr lang="en-US" sz="1200">
              <a:latin typeface="Arial" charset="0"/>
            </a:endParaRPr>
          </a:p>
        </p:txBody>
      </p:sp>
      <p:sp>
        <p:nvSpPr>
          <p:cNvPr id="5837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5182BB3-2023-451F-9951-B0CA569A21F6}" type="slidenum">
              <a:rPr lang="en-US"/>
              <a:pPr/>
              <a:t>19</a:t>
            </a:fld>
            <a:endParaRPr lang="en-US"/>
          </a:p>
        </p:txBody>
      </p:sp>
      <p:sp>
        <p:nvSpPr>
          <p:cNvPr id="237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7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 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8D026D-C2E4-46A1-BB27-FEE729BE742C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717542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8D026D-C2E4-46A1-BB27-FEE729BE742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1585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charset="0"/>
              </a:defRPr>
            </a:lvl1pPr>
            <a:lvl2pPr marL="742909" indent="-285734">
              <a:defRPr>
                <a:solidFill>
                  <a:schemeClr val="tx1"/>
                </a:solidFill>
                <a:latin typeface="Tahoma" charset="0"/>
              </a:defRPr>
            </a:lvl2pPr>
            <a:lvl3pPr marL="1142937" indent="-228587">
              <a:defRPr>
                <a:solidFill>
                  <a:schemeClr val="tx1"/>
                </a:solidFill>
                <a:latin typeface="Tahoma" charset="0"/>
              </a:defRPr>
            </a:lvl3pPr>
            <a:lvl4pPr marL="1600112" indent="-228587">
              <a:defRPr>
                <a:solidFill>
                  <a:schemeClr val="tx1"/>
                </a:solidFill>
                <a:latin typeface="Tahoma" charset="0"/>
              </a:defRPr>
            </a:lvl4pPr>
            <a:lvl5pPr marL="2057287" indent="-228587">
              <a:defRPr>
                <a:solidFill>
                  <a:schemeClr val="tx1"/>
                </a:solidFill>
                <a:latin typeface="Tahoma" charset="0"/>
              </a:defRPr>
            </a:lvl5pPr>
            <a:lvl6pPr marL="2514461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2971635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28810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885985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fld id="{B348B5B3-C186-4CB3-86F0-5F95C484A642}" type="slidenum">
              <a:rPr lang="en-US" smtClean="0">
                <a:latin typeface="Arial" charset="0"/>
              </a:rPr>
              <a:pPr/>
              <a:t>21</a:t>
            </a:fld>
            <a:endParaRPr lang="en-US" smtClean="0">
              <a:latin typeface="Arial" charset="0"/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charset="0"/>
              </a:defRPr>
            </a:lvl1pPr>
            <a:lvl2pPr marL="742909" indent="-285734">
              <a:defRPr>
                <a:solidFill>
                  <a:schemeClr val="tx1"/>
                </a:solidFill>
                <a:latin typeface="Tahoma" charset="0"/>
              </a:defRPr>
            </a:lvl2pPr>
            <a:lvl3pPr marL="1142937" indent="-228587">
              <a:defRPr>
                <a:solidFill>
                  <a:schemeClr val="tx1"/>
                </a:solidFill>
                <a:latin typeface="Tahoma" charset="0"/>
              </a:defRPr>
            </a:lvl3pPr>
            <a:lvl4pPr marL="1600112" indent="-228587">
              <a:defRPr>
                <a:solidFill>
                  <a:schemeClr val="tx1"/>
                </a:solidFill>
                <a:latin typeface="Tahoma" charset="0"/>
              </a:defRPr>
            </a:lvl4pPr>
            <a:lvl5pPr marL="2057287" indent="-228587">
              <a:defRPr>
                <a:solidFill>
                  <a:schemeClr val="tx1"/>
                </a:solidFill>
                <a:latin typeface="Tahoma" charset="0"/>
              </a:defRPr>
            </a:lvl5pPr>
            <a:lvl6pPr marL="2514461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2971635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28810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885985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fld id="{FA853980-1EF8-4744-A688-51685D741971}" type="slidenum">
              <a:rPr lang="en-US" smtClean="0">
                <a:latin typeface="Arial" charset="0"/>
              </a:rPr>
              <a:pPr/>
              <a:t>22</a:t>
            </a:fld>
            <a:endParaRPr lang="en-US" smtClean="0">
              <a:latin typeface="Arial" charset="0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77FF74B-3393-40D0-A9DA-E2E21334ACBD}" type="slidenum">
              <a:rPr lang="en-US"/>
              <a:pPr/>
              <a:t>23</a:t>
            </a:fld>
            <a:endParaRPr lang="en-US"/>
          </a:p>
        </p:txBody>
      </p:sp>
      <p:sp>
        <p:nvSpPr>
          <p:cNvPr id="181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1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4770" indent="-224770">
              <a:buFontTx/>
              <a:buAutoNum type="arabicPeriod"/>
            </a:pPr>
            <a:endParaRPr 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 smtClean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charset="0"/>
              </a:defRPr>
            </a:lvl1pPr>
            <a:lvl2pPr marL="742909" indent="-285734">
              <a:defRPr>
                <a:solidFill>
                  <a:schemeClr val="tx1"/>
                </a:solidFill>
                <a:latin typeface="Tahoma" charset="0"/>
              </a:defRPr>
            </a:lvl2pPr>
            <a:lvl3pPr marL="1142937" indent="-228587">
              <a:defRPr>
                <a:solidFill>
                  <a:schemeClr val="tx1"/>
                </a:solidFill>
                <a:latin typeface="Tahoma" charset="0"/>
              </a:defRPr>
            </a:lvl3pPr>
            <a:lvl4pPr marL="1600112" indent="-228587">
              <a:defRPr>
                <a:solidFill>
                  <a:schemeClr val="tx1"/>
                </a:solidFill>
                <a:latin typeface="Tahoma" charset="0"/>
              </a:defRPr>
            </a:lvl4pPr>
            <a:lvl5pPr marL="2057287" indent="-228587">
              <a:defRPr>
                <a:solidFill>
                  <a:schemeClr val="tx1"/>
                </a:solidFill>
                <a:latin typeface="Tahoma" charset="0"/>
              </a:defRPr>
            </a:lvl5pPr>
            <a:lvl6pPr marL="2514461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2971635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28810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885985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fld id="{21F59BDA-2011-4046-BD55-CEA6AD54D5EA}" type="slidenum">
              <a:rPr lang="en-US" smtClean="0">
                <a:latin typeface="Arial" charset="0"/>
              </a:rPr>
              <a:pPr/>
              <a:t>24</a:t>
            </a:fld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charset="0"/>
              </a:defRPr>
            </a:lvl1pPr>
            <a:lvl2pPr marL="742909" indent="-285734">
              <a:defRPr>
                <a:solidFill>
                  <a:schemeClr val="tx1"/>
                </a:solidFill>
                <a:latin typeface="Tahoma" charset="0"/>
              </a:defRPr>
            </a:lvl2pPr>
            <a:lvl3pPr marL="1142937" indent="-228587">
              <a:defRPr>
                <a:solidFill>
                  <a:schemeClr val="tx1"/>
                </a:solidFill>
                <a:latin typeface="Tahoma" charset="0"/>
              </a:defRPr>
            </a:lvl3pPr>
            <a:lvl4pPr marL="1600112" indent="-228587">
              <a:defRPr>
                <a:solidFill>
                  <a:schemeClr val="tx1"/>
                </a:solidFill>
                <a:latin typeface="Tahoma" charset="0"/>
              </a:defRPr>
            </a:lvl4pPr>
            <a:lvl5pPr marL="2057287" indent="-228587">
              <a:defRPr>
                <a:solidFill>
                  <a:schemeClr val="tx1"/>
                </a:solidFill>
                <a:latin typeface="Tahoma" charset="0"/>
              </a:defRPr>
            </a:lvl5pPr>
            <a:lvl6pPr marL="2514461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2971635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28810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885985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fld id="{FCF21601-973A-43A6-9A82-2F5DC4F8A521}" type="slidenum">
              <a:rPr lang="en-US" smtClean="0">
                <a:latin typeface="Arial" charset="0"/>
              </a:rPr>
              <a:pPr/>
              <a:t>25</a:t>
            </a:fld>
            <a:endParaRPr lang="en-US" smtClean="0">
              <a:latin typeface="Arial" charset="0"/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1AC66B8-50E1-4F5B-AB89-2E019CEE3BDB}" type="slidenum">
              <a:rPr lang="en-US"/>
              <a:pPr/>
              <a:t>26</a:t>
            </a:fld>
            <a:endParaRPr lang="en-US"/>
          </a:p>
        </p:txBody>
      </p:sp>
      <p:sp>
        <p:nvSpPr>
          <p:cNvPr id="244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4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en-US" dirty="0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8D026D-C2E4-46A1-BB27-FEE729BE742C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4274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charset="0"/>
              </a:defRPr>
            </a:lvl1pPr>
            <a:lvl2pPr marL="742909" indent="-285734">
              <a:defRPr>
                <a:solidFill>
                  <a:schemeClr val="tx1"/>
                </a:solidFill>
                <a:latin typeface="Tahoma" charset="0"/>
              </a:defRPr>
            </a:lvl2pPr>
            <a:lvl3pPr marL="1142937" indent="-228587">
              <a:defRPr>
                <a:solidFill>
                  <a:schemeClr val="tx1"/>
                </a:solidFill>
                <a:latin typeface="Tahoma" charset="0"/>
              </a:defRPr>
            </a:lvl3pPr>
            <a:lvl4pPr marL="1600112" indent="-228587">
              <a:defRPr>
                <a:solidFill>
                  <a:schemeClr val="tx1"/>
                </a:solidFill>
                <a:latin typeface="Tahoma" charset="0"/>
              </a:defRPr>
            </a:lvl4pPr>
            <a:lvl5pPr marL="2057287" indent="-228587">
              <a:defRPr>
                <a:solidFill>
                  <a:schemeClr val="tx1"/>
                </a:solidFill>
                <a:latin typeface="Tahoma" charset="0"/>
              </a:defRPr>
            </a:lvl5pPr>
            <a:lvl6pPr marL="2514461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2971635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28810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885985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fld id="{F035ACC1-9D6A-4473-9667-4736A9486B20}" type="slidenum">
              <a:rPr lang="en-US" smtClean="0">
                <a:latin typeface="Arial" charset="0"/>
              </a:rPr>
              <a:pPr/>
              <a:t>28</a:t>
            </a:fld>
            <a:endParaRPr lang="en-US" smtClean="0">
              <a:latin typeface="Arial" charset="0"/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45FD9CA-F2DB-4A0C-9C8D-C7778AD09A08}" type="slidenum">
              <a:rPr lang="en-US"/>
              <a:pPr/>
              <a:t>29</a:t>
            </a:fld>
            <a:endParaRPr lang="en-US"/>
          </a:p>
        </p:txBody>
      </p:sp>
      <p:sp>
        <p:nvSpPr>
          <p:cNvPr id="241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1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8D026D-C2E4-46A1-BB27-FEE729BE742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93471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09" indent="-285734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2937" indent="-228587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112" indent="-228587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287" indent="-228587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461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635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8810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5985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2E7D5965-86DD-4816-BABA-0E64B85DD455}" type="slidenum">
              <a:rPr lang="en-US" smtClean="0">
                <a:latin typeface="Arial" charset="0"/>
              </a:rPr>
              <a:pPr/>
              <a:t>30</a:t>
            </a:fld>
            <a:endParaRPr lang="en-US" smtClean="0">
              <a:latin typeface="Arial" charset="0"/>
            </a:endParaRPr>
          </a:p>
        </p:txBody>
      </p:sp>
      <p:sp>
        <p:nvSpPr>
          <p:cNvPr id="59395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 anchor="b"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/>
            <a:fld id="{72A731D5-5E38-4B3F-8908-DD99146B5A49}" type="slidenum">
              <a:rPr lang="en-US" sz="1200">
                <a:latin typeface="Arial" charset="0"/>
              </a:rPr>
              <a:pPr algn="r" eaLnBrk="1" hangingPunct="1"/>
              <a:t>30</a:t>
            </a:fld>
            <a:endParaRPr lang="en-US" sz="1200">
              <a:latin typeface="Arial" charset="0"/>
            </a:endParaRPr>
          </a:p>
        </p:txBody>
      </p:sp>
      <p:sp>
        <p:nvSpPr>
          <p:cNvPr id="5939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09" indent="-285734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2937" indent="-228587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112" indent="-228587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287" indent="-228587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461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635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8810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5985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DE6F3852-F6E3-4858-8ED5-8F7F09DC48B7}" type="slidenum">
              <a:rPr lang="en-US" smtClean="0">
                <a:latin typeface="Arial" charset="0"/>
              </a:rPr>
              <a:pPr/>
              <a:t>31</a:t>
            </a:fld>
            <a:endParaRPr lang="en-US" smtClean="0">
              <a:latin typeface="Arial" charset="0"/>
            </a:endParaRPr>
          </a:p>
        </p:txBody>
      </p:sp>
      <p:sp>
        <p:nvSpPr>
          <p:cNvPr id="60419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 anchor="b"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/>
            <a:fld id="{332EA925-F37F-44F9-95D7-2B9FB2F2BE8D}" type="slidenum">
              <a:rPr lang="en-US" sz="1200">
                <a:latin typeface="Arial" charset="0"/>
              </a:rPr>
              <a:pPr algn="r" eaLnBrk="1" hangingPunct="1"/>
              <a:t>31</a:t>
            </a:fld>
            <a:endParaRPr lang="en-US" sz="1200">
              <a:latin typeface="Arial" charset="0"/>
            </a:endParaRPr>
          </a:p>
        </p:txBody>
      </p:sp>
      <p:sp>
        <p:nvSpPr>
          <p:cNvPr id="6042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09" indent="-285734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2937" indent="-228587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112" indent="-228587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287" indent="-228587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461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635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8810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5985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C4FFCDAE-775C-4B8D-B536-7EC5DBD9E769}" type="slidenum">
              <a:rPr lang="en-US" smtClean="0">
                <a:latin typeface="Arial" charset="0"/>
              </a:rPr>
              <a:pPr/>
              <a:t>32</a:t>
            </a:fld>
            <a:endParaRPr lang="en-US" smtClean="0">
              <a:latin typeface="Arial" charset="0"/>
            </a:endParaRPr>
          </a:p>
        </p:txBody>
      </p:sp>
      <p:sp>
        <p:nvSpPr>
          <p:cNvPr id="6144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 anchor="b"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/>
            <a:fld id="{56CF0C5B-5D8F-49B4-9DCC-04B792441D91}" type="slidenum">
              <a:rPr lang="en-US" sz="1200">
                <a:latin typeface="Arial" charset="0"/>
              </a:rPr>
              <a:pPr algn="r" eaLnBrk="1" hangingPunct="1"/>
              <a:t>32</a:t>
            </a:fld>
            <a:endParaRPr lang="en-US" sz="1200">
              <a:latin typeface="Arial" charset="0"/>
            </a:endParaRPr>
          </a:p>
        </p:txBody>
      </p:sp>
      <p:sp>
        <p:nvSpPr>
          <p:cNvPr id="614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09" indent="-285734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2937" indent="-228587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112" indent="-228587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287" indent="-228587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461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635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8810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5985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9D6C5794-F6F4-45DF-8DFC-B0E5D3D0E158}" type="slidenum">
              <a:rPr lang="en-US" smtClean="0">
                <a:latin typeface="Arial" charset="0"/>
              </a:rPr>
              <a:pPr/>
              <a:t>33</a:t>
            </a:fld>
            <a:endParaRPr lang="en-US" smtClean="0">
              <a:latin typeface="Arial" charset="0"/>
            </a:endParaRPr>
          </a:p>
        </p:txBody>
      </p:sp>
      <p:sp>
        <p:nvSpPr>
          <p:cNvPr id="62467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 anchor="b"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/>
            <a:fld id="{011B9640-A2A4-41EC-ADF3-83F12CEFE458}" type="slidenum">
              <a:rPr lang="en-US" sz="1200">
                <a:latin typeface="Arial" charset="0"/>
              </a:rPr>
              <a:pPr algn="r" eaLnBrk="1" hangingPunct="1"/>
              <a:t>33</a:t>
            </a:fld>
            <a:endParaRPr lang="en-US" sz="1200">
              <a:latin typeface="Arial" charset="0"/>
            </a:endParaRPr>
          </a:p>
        </p:txBody>
      </p:sp>
      <p:sp>
        <p:nvSpPr>
          <p:cNvPr id="6246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09" indent="-285734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2937" indent="-228587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112" indent="-228587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287" indent="-228587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461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635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8810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5985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F0E6F3FC-0DA8-4F6E-A322-2A225B892A89}" type="slidenum">
              <a:rPr lang="en-US" smtClean="0">
                <a:latin typeface="Arial" charset="0"/>
              </a:rPr>
              <a:pPr/>
              <a:t>34</a:t>
            </a:fld>
            <a:endParaRPr lang="en-US" smtClean="0">
              <a:latin typeface="Arial" charset="0"/>
            </a:endParaRPr>
          </a:p>
        </p:txBody>
      </p:sp>
      <p:sp>
        <p:nvSpPr>
          <p:cNvPr id="6349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 anchor="b"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/>
            <a:fld id="{A6331396-46CA-4A0C-AC58-CBFAC0F31EAE}" type="slidenum">
              <a:rPr lang="en-US" sz="1200">
                <a:latin typeface="Arial" charset="0"/>
              </a:rPr>
              <a:pPr algn="r" eaLnBrk="1" hangingPunct="1"/>
              <a:t>34</a:t>
            </a:fld>
            <a:endParaRPr lang="en-US" sz="1200">
              <a:latin typeface="Arial" charset="0"/>
            </a:endParaRPr>
          </a:p>
        </p:txBody>
      </p:sp>
      <p:sp>
        <p:nvSpPr>
          <p:cNvPr id="6349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baseline="0" dirty="0" smtClean="0"/>
          </a:p>
          <a:p>
            <a:endParaRPr lang="en-US" baseline="0" dirty="0" smtClean="0"/>
          </a:p>
          <a:p>
            <a:endParaRPr lang="en-US" baseline="0" dirty="0" smtClean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charset="0"/>
              </a:defRPr>
            </a:lvl1pPr>
            <a:lvl2pPr marL="742909" indent="-285734">
              <a:defRPr>
                <a:solidFill>
                  <a:schemeClr val="tx1"/>
                </a:solidFill>
                <a:latin typeface="Tahoma" charset="0"/>
              </a:defRPr>
            </a:lvl2pPr>
            <a:lvl3pPr marL="1142937" indent="-228587">
              <a:defRPr>
                <a:solidFill>
                  <a:schemeClr val="tx1"/>
                </a:solidFill>
                <a:latin typeface="Tahoma" charset="0"/>
              </a:defRPr>
            </a:lvl3pPr>
            <a:lvl4pPr marL="1600112" indent="-228587">
              <a:defRPr>
                <a:solidFill>
                  <a:schemeClr val="tx1"/>
                </a:solidFill>
                <a:latin typeface="Tahoma" charset="0"/>
              </a:defRPr>
            </a:lvl4pPr>
            <a:lvl5pPr marL="2057287" indent="-228587">
              <a:defRPr>
                <a:solidFill>
                  <a:schemeClr val="tx1"/>
                </a:solidFill>
                <a:latin typeface="Tahoma" charset="0"/>
              </a:defRPr>
            </a:lvl5pPr>
            <a:lvl6pPr marL="2514461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2971635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28810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885985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fld id="{AF2C141B-58CD-49D9-B47C-2180919181B7}" type="slidenum">
              <a:rPr lang="en-US" smtClean="0">
                <a:latin typeface="Arial" charset="0"/>
              </a:rPr>
              <a:pPr/>
              <a:t>35</a:t>
            </a:fld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350">
              <a:defRPr/>
            </a:pPr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8D026D-C2E4-46A1-BB27-FEE729BE742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7383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97301">
              <a:buFontTx/>
              <a:buNone/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8D026D-C2E4-46A1-BB27-FEE729BE742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7090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8D026D-C2E4-46A1-BB27-FEE729BE742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7474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09" indent="-285734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2937" indent="-228587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112" indent="-228587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287" indent="-228587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461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635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8810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5985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17B0096A-E54F-4654-A7E6-6B1225129AD0}" type="slidenum">
              <a:rPr lang="en-US" smtClean="0">
                <a:latin typeface="Arial" charset="0"/>
              </a:rPr>
              <a:pPr/>
              <a:t>7</a:t>
            </a:fld>
            <a:endParaRPr lang="en-US" smtClean="0">
              <a:latin typeface="Arial" charset="0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09" indent="-285734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2937" indent="-228587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112" indent="-228587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287" indent="-228587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461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635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8810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5985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87142A4E-F8D8-4734-AF1B-4B0D2E4FF0D4}" type="slidenum">
              <a:rPr lang="en-US" smtClean="0">
                <a:latin typeface="Arial" charset="0"/>
              </a:rPr>
              <a:pPr/>
              <a:t>8</a:t>
            </a:fld>
            <a:endParaRPr lang="en-US" smtClean="0">
              <a:latin typeface="Arial" charset="0"/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09" indent="-285734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2937" indent="-228587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112" indent="-228587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287" indent="-228587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461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635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8810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5985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F1113357-E22E-4204-910A-3363BF56B0E4}" type="slidenum">
              <a:rPr lang="en-US" smtClean="0">
                <a:latin typeface="Arial" charset="0"/>
              </a:rPr>
              <a:pPr/>
              <a:t>9</a:t>
            </a:fld>
            <a:endParaRPr lang="en-US" smtClean="0">
              <a:latin typeface="Arial" charset="0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>
              <a:defRPr/>
            </a:pPr>
            <a:endParaRPr lang="en-US" baseline="0" dirty="0" smtClean="0"/>
          </a:p>
          <a:p>
            <a:pPr>
              <a:defRPr/>
            </a:pPr>
            <a:endParaRPr lang="en-US" baseline="0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CBCD2-1B9A-4C85-B3EA-61CBB77C9103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2/21/2014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16EC1-9626-4EFE-8DC3-982A218A4E8A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23516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CBCD2-1B9A-4C85-B3EA-61CBB77C9103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2/21/2014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16EC1-9626-4EFE-8DC3-982A218A4E8A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2696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CBCD2-1B9A-4C85-B3EA-61CBB77C9103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2/21/2014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16EC1-9626-4EFE-8DC3-982A218A4E8A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47846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CBCD2-1B9A-4C85-B3EA-61CBB77C9103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2/21/2014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16EC1-9626-4EFE-8DC3-982A218A4E8A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62791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CBCD2-1B9A-4C85-B3EA-61CBB77C9103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2/21/2014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16EC1-9626-4EFE-8DC3-982A218A4E8A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77716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CBCD2-1B9A-4C85-B3EA-61CBB77C9103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2/21/2014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16EC1-9626-4EFE-8DC3-982A218A4E8A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29914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CBCD2-1B9A-4C85-B3EA-61CBB77C9103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2/21/2014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16EC1-9626-4EFE-8DC3-982A218A4E8A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45757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CBCD2-1B9A-4C85-B3EA-61CBB77C9103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2/21/2014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16EC1-9626-4EFE-8DC3-982A218A4E8A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49595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CBCD2-1B9A-4C85-B3EA-61CBB77C9103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2/21/2014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16EC1-9626-4EFE-8DC3-982A218A4E8A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39968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CBCD2-1B9A-4C85-B3EA-61CBB77C9103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2/21/2014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16EC1-9626-4EFE-8DC3-982A218A4E8A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61409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CBCD2-1B9A-4C85-B3EA-61CBB77C9103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2/21/2014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16EC1-9626-4EFE-8DC3-982A218A4E8A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948891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4075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625" y="1600200"/>
            <a:ext cx="4194175" cy="44989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194175" cy="2173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25888"/>
            <a:ext cx="4194175" cy="21732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73A73A-2280-45BA-ADCE-EF5E72E98024}" type="slidenum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45753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301625" y="228600"/>
            <a:ext cx="8540750" cy="5870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6326B5-CB04-4D7D-9A4B-893FE13DA142}" type="slidenum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264380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CBCD2-1B9A-4C85-B3EA-61CBB77C9103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2/21/2014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16EC1-9626-4EFE-8DC3-982A218A4E8A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812041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CBCD2-1B9A-4C85-B3EA-61CBB77C9103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2/21/2014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16EC1-9626-4EFE-8DC3-982A218A4E8A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341803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CBCD2-1B9A-4C85-B3EA-61CBB77C9103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2/21/2014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16EC1-9626-4EFE-8DC3-982A218A4E8A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086695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CBCD2-1B9A-4C85-B3EA-61CBB77C9103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2/21/2014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16EC1-9626-4EFE-8DC3-982A218A4E8A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307085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CBCD2-1B9A-4C85-B3EA-61CBB77C9103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2/21/2014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16EC1-9626-4EFE-8DC3-982A218A4E8A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26638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CBCD2-1B9A-4C85-B3EA-61CBB77C9103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2/21/2014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16EC1-9626-4EFE-8DC3-982A218A4E8A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421248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CBCD2-1B9A-4C85-B3EA-61CBB77C9103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2/21/2014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16EC1-9626-4EFE-8DC3-982A218A4E8A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550888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CBCD2-1B9A-4C85-B3EA-61CBB77C9103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2/21/2014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16EC1-9626-4EFE-8DC3-982A218A4E8A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971461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CBCD2-1B9A-4C85-B3EA-61CBB77C9103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2/21/2014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16EC1-9626-4EFE-8DC3-982A218A4E8A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071313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CBCD2-1B9A-4C85-B3EA-61CBB77C9103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2/21/2014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16EC1-9626-4EFE-8DC3-982A218A4E8A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457816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CBCD2-1B9A-4C85-B3EA-61CBB77C9103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2/21/2014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16EC1-9626-4EFE-8DC3-982A218A4E8A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86456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4075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625" y="1600200"/>
            <a:ext cx="4194175" cy="44989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194175" cy="2173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25888"/>
            <a:ext cx="4194175" cy="21732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73A73A-2280-45BA-ADCE-EF5E72E98024}" type="slidenum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844567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301625" y="228600"/>
            <a:ext cx="8540750" cy="5870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6326B5-CB04-4D7D-9A4B-893FE13DA142}" type="slidenum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206387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93371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4075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1625" y="1600200"/>
            <a:ext cx="4194175" cy="44989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194175" cy="44989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865500-C28B-4A3D-87FD-7BF0C07D6F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1362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7CBCD2-1B9A-4C85-B3EA-61CBB77C9103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2/21/2014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A16EC1-9626-4EFE-8DC3-982A218A4E8A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951190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7CBCD2-1B9A-4C85-B3EA-61CBB77C9103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2/21/2014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A16EC1-9626-4EFE-8DC3-982A218A4E8A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082668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  <p:sldLayoutId id="2147483689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//upload.wikimedia.org/wikipedia/commons/6/66/Western_grebe_on_nest.jpg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1.xml"/><Relationship Id="rId6" Type="http://schemas.microsoft.com/office/2007/relationships/hdphoto" Target="../media/hdphoto1.wdp"/><Relationship Id="rId5" Type="http://schemas.openxmlformats.org/officeDocument/2006/relationships/image" Target="../media/image18.jpe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19.png"/><Relationship Id="rId3" Type="http://schemas.openxmlformats.org/officeDocument/2006/relationships/image" Target="../media/image23.png"/><Relationship Id="rId7" Type="http://schemas.openxmlformats.org/officeDocument/2006/relationships/image" Target="../media/image22.png"/><Relationship Id="rId12" Type="http://schemas.openxmlformats.org/officeDocument/2006/relationships/image" Target="../media/image33.png"/><Relationship Id="rId2" Type="http://schemas.openxmlformats.org/officeDocument/2006/relationships/notesSlide" Target="../notesSlides/notesSlide16.xml"/><Relationship Id="rId16" Type="http://schemas.openxmlformats.org/officeDocument/2006/relationships/image" Target="../media/image34.png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21.png"/><Relationship Id="rId11" Type="http://schemas.openxmlformats.org/officeDocument/2006/relationships/image" Target="../media/image32.png"/><Relationship Id="rId5" Type="http://schemas.openxmlformats.org/officeDocument/2006/relationships/image" Target="../media/image29.png"/><Relationship Id="rId15" Type="http://schemas.openxmlformats.org/officeDocument/2006/relationships/image" Target="../media/image2.png"/><Relationship Id="rId10" Type="http://schemas.openxmlformats.org/officeDocument/2006/relationships/image" Target="../media/image31.jpeg"/><Relationship Id="rId4" Type="http://schemas.openxmlformats.org/officeDocument/2006/relationships/image" Target="../media/image25.png"/><Relationship Id="rId9" Type="http://schemas.openxmlformats.org/officeDocument/2006/relationships/image" Target="../media/image30.png"/><Relationship Id="rId1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38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6.png"/><Relationship Id="rId4" Type="http://schemas.openxmlformats.org/officeDocument/2006/relationships/oleObject" Target="../embeddings/oleObject1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3.png"/><Relationship Id="rId4" Type="http://schemas.openxmlformats.org/officeDocument/2006/relationships/image" Target="../media/image4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3.png"/><Relationship Id="rId4" Type="http://schemas.openxmlformats.org/officeDocument/2006/relationships/image" Target="../media/image44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49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31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50.emf"/><Relationship Id="rId4" Type="http://schemas.openxmlformats.org/officeDocument/2006/relationships/oleObject" Target="../embeddings/oleObject2.bin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5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hyperlink" Target="//upload.wikimedia.org/wikipedia/commons/8/85/Western_Grebe_at_the_Cabrillo_Salt_Marsh.jpg" TargetMode="External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9.jpeg"/><Relationship Id="rId5" Type="http://schemas.openxmlformats.org/officeDocument/2006/relationships/hyperlink" Target="//upload.wikimedia.org/wikipedia/commons/1/19/Red-throated_Loon_RWD2.jpg" TargetMode="Externa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1.xml"/><Relationship Id="rId6" Type="http://schemas.openxmlformats.org/officeDocument/2006/relationships/hyperlink" Target="//upload.wikimedia.org/wikipedia/commons/d/d9/Common_Murre_RWD2.jpg" TargetMode="External"/><Relationship Id="rId5" Type="http://schemas.openxmlformats.org/officeDocument/2006/relationships/image" Target="../media/image12.jpeg"/><Relationship Id="rId4" Type="http://schemas.openxmlformats.org/officeDocument/2006/relationships/hyperlink" Target="//upload.wikimedia.org/wikipedia/commons/c/ca/Common_murres_on_Colony_Rock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"/>
            <a:ext cx="8229600" cy="13716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accent6"/>
                </a:solidFill>
              </a:rPr>
              <a:t>WILDLIFE BRANCH OPERATIONS: </a:t>
            </a:r>
            <a:br>
              <a:rPr lang="en-US" sz="3600" dirty="0" smtClean="0">
                <a:solidFill>
                  <a:schemeClr val="accent6"/>
                </a:solidFill>
              </a:rPr>
            </a:br>
            <a:r>
              <a:rPr lang="en-US" sz="3200" dirty="0" smtClean="0">
                <a:solidFill>
                  <a:schemeClr val="accent6"/>
                </a:solidFill>
              </a:rPr>
              <a:t>Response to Oiled Wildlife in California</a:t>
            </a:r>
            <a:endParaRPr lang="en-US" sz="3200" dirty="0">
              <a:solidFill>
                <a:schemeClr val="accent6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8309" y="5334000"/>
            <a:ext cx="7516663" cy="1219200"/>
          </a:xfrm>
        </p:spPr>
        <p:txBody>
          <a:bodyPr>
            <a:noAutofit/>
          </a:bodyPr>
          <a:lstStyle/>
          <a:p>
            <a:r>
              <a:rPr lang="en-US" sz="2400" dirty="0" smtClean="0">
                <a:solidFill>
                  <a:schemeClr val="accent6"/>
                </a:solidFill>
              </a:rPr>
              <a:t>Holly Gellerman - Office of Spill Prevention and Response</a:t>
            </a:r>
          </a:p>
          <a:p>
            <a:r>
              <a:rPr lang="en-US" sz="2400" dirty="0" smtClean="0">
                <a:solidFill>
                  <a:schemeClr val="accent6"/>
                </a:solidFill>
              </a:rPr>
              <a:t>California Department of Fish and Wildlife</a:t>
            </a:r>
            <a:endParaRPr lang="en-US" sz="2400" dirty="0">
              <a:solidFill>
                <a:schemeClr val="accent6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580163"/>
            <a:ext cx="4412219" cy="3321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 descr="C:\Users\hgellerman\Desktop\CDFW-Insignia-146x19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887" y="1929110"/>
            <a:ext cx="1210514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9" descr="New-OWCN-Logo.gif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38926" y="1828800"/>
            <a:ext cx="1672093" cy="1395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0127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3" name="Text Box 3"/>
          <p:cNvSpPr txBox="1">
            <a:spLocks noChangeArrowheads="1"/>
          </p:cNvSpPr>
          <p:nvPr/>
        </p:nvSpPr>
        <p:spPr bwMode="auto">
          <a:xfrm>
            <a:off x="2193580" y="103188"/>
            <a:ext cx="487748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000" dirty="0">
                <a:solidFill>
                  <a:schemeClr val="accent6"/>
                </a:solidFill>
              </a:rPr>
              <a:t>Western/Clark’s Grebe</a:t>
            </a:r>
          </a:p>
        </p:txBody>
      </p:sp>
      <p:pic>
        <p:nvPicPr>
          <p:cNvPr id="8195" name="Picture 4" descr="File:Western grebe on nest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200400"/>
            <a:ext cx="2540000" cy="353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5" descr="C:\Documents and Settings\lhenkel\Desktop\wegr map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9768" y="828612"/>
            <a:ext cx="4008438" cy="437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7"/>
          <p:cNvSpPr txBox="1">
            <a:spLocks noRot="1" noChangeArrowheads="1"/>
          </p:cNvSpPr>
          <p:nvPr/>
        </p:nvSpPr>
        <p:spPr>
          <a:xfrm>
            <a:off x="838200" y="1196975"/>
            <a:ext cx="3733800" cy="4572000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>
              <a:buFont typeface="Arial" charset="0"/>
              <a:buNone/>
              <a:defRPr/>
            </a:pPr>
            <a:endParaRPr lang="en-US" sz="2000" dirty="0" smtClean="0"/>
          </a:p>
        </p:txBody>
      </p:sp>
      <p:pic>
        <p:nvPicPr>
          <p:cNvPr id="8198" name="Picture 3" descr="CLGR_unk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82" b="9554"/>
          <a:stretch>
            <a:fillRect/>
          </a:stretch>
        </p:blipFill>
        <p:spPr bwMode="auto">
          <a:xfrm>
            <a:off x="2871384" y="3950395"/>
            <a:ext cx="2987675" cy="255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5587" y="811074"/>
            <a:ext cx="489902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Build floating nests on lakes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4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/>
              <a:t>~500,000 in N.A.; ~10,000 in </a:t>
            </a:r>
            <a:r>
              <a:rPr lang="en-US" sz="2400" dirty="0" smtClean="0"/>
              <a:t>CA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4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/>
              <a:t>In winter, common in </a:t>
            </a:r>
            <a:r>
              <a:rPr lang="en-US" sz="2400" dirty="0" err="1"/>
              <a:t>nearshore</a:t>
            </a:r>
            <a:r>
              <a:rPr lang="en-US" sz="2400" dirty="0"/>
              <a:t> ocean/bays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1830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1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28600"/>
            <a:ext cx="8540750" cy="9906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>
                <a:solidFill>
                  <a:schemeClr val="accent6"/>
                </a:solidFill>
                <a:latin typeface="Calibri" pitchFamily="34" charset="0"/>
              </a:rPr>
              <a:t>Wildlife Branch</a:t>
            </a:r>
          </a:p>
        </p:txBody>
      </p:sp>
      <p:sp>
        <p:nvSpPr>
          <p:cNvPr id="15363" name="Rectangle 22"/>
          <p:cNvSpPr>
            <a:spLocks noGrp="1" noChangeArrowheads="1"/>
          </p:cNvSpPr>
          <p:nvPr>
            <p:ph type="body" idx="4294967295"/>
          </p:nvPr>
        </p:nvSpPr>
        <p:spPr>
          <a:xfrm>
            <a:off x="352425" y="1270634"/>
            <a:ext cx="5791200" cy="16764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2400" dirty="0" smtClean="0"/>
              <a:t>In Operations Section</a:t>
            </a:r>
          </a:p>
          <a:p>
            <a:pPr eaLnBrk="1" hangingPunct="1">
              <a:defRPr/>
            </a:pPr>
            <a:r>
              <a:rPr lang="en-US" sz="2400" dirty="0" smtClean="0"/>
              <a:t>Close coordination with Planning Section</a:t>
            </a:r>
          </a:p>
        </p:txBody>
      </p:sp>
      <p:grpSp>
        <p:nvGrpSpPr>
          <p:cNvPr id="14340" name="Group 23"/>
          <p:cNvGrpSpPr>
            <a:grpSpLocks/>
          </p:cNvGrpSpPr>
          <p:nvPr/>
        </p:nvGrpSpPr>
        <p:grpSpPr bwMode="auto">
          <a:xfrm>
            <a:off x="936171" y="3156176"/>
            <a:ext cx="7448550" cy="2362200"/>
            <a:chOff x="588" y="2304"/>
            <a:chExt cx="4692" cy="1488"/>
          </a:xfrm>
        </p:grpSpPr>
        <p:sp>
          <p:nvSpPr>
            <p:cNvPr id="14347" name="Line 4"/>
            <p:cNvSpPr>
              <a:spLocks noChangeShapeType="1"/>
            </p:cNvSpPr>
            <p:nvPr/>
          </p:nvSpPr>
          <p:spPr bwMode="auto">
            <a:xfrm>
              <a:off x="4716" y="3012"/>
              <a:ext cx="0" cy="24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14348" name="Line 5"/>
            <p:cNvSpPr>
              <a:spLocks noChangeShapeType="1"/>
            </p:cNvSpPr>
            <p:nvPr/>
          </p:nvSpPr>
          <p:spPr bwMode="auto">
            <a:xfrm>
              <a:off x="3468" y="3024"/>
              <a:ext cx="0" cy="24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14349" name="Line 6"/>
            <p:cNvSpPr>
              <a:spLocks noChangeShapeType="1"/>
            </p:cNvSpPr>
            <p:nvPr/>
          </p:nvSpPr>
          <p:spPr bwMode="auto">
            <a:xfrm>
              <a:off x="2892" y="2784"/>
              <a:ext cx="0" cy="24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14350" name="Line 7"/>
            <p:cNvSpPr>
              <a:spLocks noChangeShapeType="1"/>
            </p:cNvSpPr>
            <p:nvPr/>
          </p:nvSpPr>
          <p:spPr bwMode="auto">
            <a:xfrm>
              <a:off x="2316" y="3024"/>
              <a:ext cx="0" cy="24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14351" name="Line 8"/>
            <p:cNvSpPr>
              <a:spLocks noChangeShapeType="1"/>
            </p:cNvSpPr>
            <p:nvPr/>
          </p:nvSpPr>
          <p:spPr bwMode="auto">
            <a:xfrm>
              <a:off x="1068" y="3012"/>
              <a:ext cx="0" cy="24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14352" name="AutoShape 9"/>
            <p:cNvSpPr>
              <a:spLocks noChangeArrowheads="1"/>
            </p:cNvSpPr>
            <p:nvPr/>
          </p:nvSpPr>
          <p:spPr bwMode="auto">
            <a:xfrm>
              <a:off x="2988" y="3216"/>
              <a:ext cx="1008" cy="52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  <a:latin typeface="Arial" charset="0"/>
                <a:ea typeface="ＭＳ Ｐゴシック" pitchFamily="-111" charset="-128"/>
              </a:endParaRPr>
            </a:p>
          </p:txBody>
        </p:sp>
        <p:sp>
          <p:nvSpPr>
            <p:cNvPr id="14353" name="Text Box 10"/>
            <p:cNvSpPr txBox="1">
              <a:spLocks noChangeArrowheads="1"/>
            </p:cNvSpPr>
            <p:nvPr/>
          </p:nvSpPr>
          <p:spPr bwMode="auto">
            <a:xfrm>
              <a:off x="3102" y="3282"/>
              <a:ext cx="768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b="1" dirty="0" smtClean="0">
                  <a:solidFill>
                    <a:srgbClr val="FFFFFF"/>
                  </a:solidFill>
                  <a:latin typeface="Calibri" pitchFamily="34" charset="0"/>
                  <a:ea typeface="ＭＳ Ｐゴシック" pitchFamily="-111" charset="-128"/>
                </a:rPr>
                <a:t>Logistics Section</a:t>
              </a:r>
            </a:p>
          </p:txBody>
        </p:sp>
        <p:sp>
          <p:nvSpPr>
            <p:cNvPr id="14354" name="AutoShape 11"/>
            <p:cNvSpPr>
              <a:spLocks noChangeArrowheads="1"/>
            </p:cNvSpPr>
            <p:nvPr/>
          </p:nvSpPr>
          <p:spPr bwMode="auto">
            <a:xfrm>
              <a:off x="4188" y="3216"/>
              <a:ext cx="1036" cy="52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  <a:latin typeface="Arial" charset="0"/>
                <a:ea typeface="ＭＳ Ｐゴシック" pitchFamily="-111" charset="-128"/>
              </a:endParaRPr>
            </a:p>
          </p:txBody>
        </p:sp>
        <p:sp>
          <p:nvSpPr>
            <p:cNvPr id="14355" name="Text Box 12"/>
            <p:cNvSpPr txBox="1">
              <a:spLocks noChangeArrowheads="1"/>
            </p:cNvSpPr>
            <p:nvPr/>
          </p:nvSpPr>
          <p:spPr bwMode="auto">
            <a:xfrm>
              <a:off x="4166" y="3210"/>
              <a:ext cx="1114" cy="5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b="1" dirty="0" smtClean="0">
                  <a:solidFill>
                    <a:srgbClr val="FFFFFF"/>
                  </a:solidFill>
                  <a:latin typeface="Calibri" pitchFamily="34" charset="0"/>
                  <a:ea typeface="ＭＳ Ｐゴシック" pitchFamily="-111" charset="-128"/>
                </a:rPr>
                <a:t>Finance/ Administration Section</a:t>
              </a:r>
            </a:p>
          </p:txBody>
        </p:sp>
        <p:sp>
          <p:nvSpPr>
            <p:cNvPr id="14356" name="AutoShape 13"/>
            <p:cNvSpPr>
              <a:spLocks noChangeArrowheads="1"/>
            </p:cNvSpPr>
            <p:nvPr/>
          </p:nvSpPr>
          <p:spPr bwMode="auto">
            <a:xfrm>
              <a:off x="588" y="3216"/>
              <a:ext cx="1008" cy="52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  <a:latin typeface="Arial" charset="0"/>
                <a:ea typeface="ＭＳ Ｐゴシック" pitchFamily="-111" charset="-128"/>
              </a:endParaRPr>
            </a:p>
          </p:txBody>
        </p:sp>
        <p:sp>
          <p:nvSpPr>
            <p:cNvPr id="14357" name="Text Box 14"/>
            <p:cNvSpPr txBox="1">
              <a:spLocks noChangeArrowheads="1"/>
            </p:cNvSpPr>
            <p:nvPr/>
          </p:nvSpPr>
          <p:spPr bwMode="auto">
            <a:xfrm>
              <a:off x="672" y="3282"/>
              <a:ext cx="834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b="1" dirty="0" smtClean="0">
                  <a:solidFill>
                    <a:srgbClr val="FFFFFF"/>
                  </a:solidFill>
                  <a:latin typeface="Calibri" pitchFamily="34" charset="0"/>
                  <a:ea typeface="ＭＳ Ｐゴシック" pitchFamily="-111" charset="-128"/>
                </a:rPr>
                <a:t>Operations Section</a:t>
              </a:r>
            </a:p>
          </p:txBody>
        </p:sp>
        <p:sp>
          <p:nvSpPr>
            <p:cNvPr id="14358" name="AutoShape 15"/>
            <p:cNvSpPr>
              <a:spLocks noChangeArrowheads="1"/>
            </p:cNvSpPr>
            <p:nvPr/>
          </p:nvSpPr>
          <p:spPr bwMode="auto">
            <a:xfrm>
              <a:off x="1788" y="3216"/>
              <a:ext cx="1008" cy="52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  <a:latin typeface="Arial" charset="0"/>
                <a:ea typeface="ＭＳ Ｐゴシック" pitchFamily="-111" charset="-128"/>
              </a:endParaRPr>
            </a:p>
          </p:txBody>
        </p:sp>
        <p:sp>
          <p:nvSpPr>
            <p:cNvPr id="14359" name="Text Box 16"/>
            <p:cNvSpPr txBox="1">
              <a:spLocks noChangeArrowheads="1"/>
            </p:cNvSpPr>
            <p:nvPr/>
          </p:nvSpPr>
          <p:spPr bwMode="auto">
            <a:xfrm>
              <a:off x="1902" y="3282"/>
              <a:ext cx="768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b="1" dirty="0" smtClean="0">
                  <a:solidFill>
                    <a:srgbClr val="FFFFFF"/>
                  </a:solidFill>
                  <a:latin typeface="Calibri" pitchFamily="34" charset="0"/>
                  <a:ea typeface="ＭＳ Ｐゴシック" pitchFamily="-111" charset="-128"/>
                </a:rPr>
                <a:t>Planning Section</a:t>
              </a:r>
            </a:p>
          </p:txBody>
        </p:sp>
        <p:sp>
          <p:nvSpPr>
            <p:cNvPr id="14360" name="AutoShape 17"/>
            <p:cNvSpPr>
              <a:spLocks noChangeArrowheads="1"/>
            </p:cNvSpPr>
            <p:nvPr/>
          </p:nvSpPr>
          <p:spPr bwMode="auto">
            <a:xfrm>
              <a:off x="2388" y="2304"/>
              <a:ext cx="1008" cy="528"/>
            </a:xfrm>
            <a:prstGeom prst="roundRect">
              <a:avLst>
                <a:gd name="adj" fmla="val 16667"/>
              </a:avLst>
            </a:prstGeom>
            <a:solidFill>
              <a:srgbClr val="003399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  <a:latin typeface="Arial" charset="0"/>
                <a:ea typeface="ＭＳ Ｐゴシック" pitchFamily="-111" charset="-128"/>
              </a:endParaRPr>
            </a:p>
          </p:txBody>
        </p:sp>
        <p:sp>
          <p:nvSpPr>
            <p:cNvPr id="14361" name="Text Box 18"/>
            <p:cNvSpPr txBox="1">
              <a:spLocks noChangeArrowheads="1"/>
            </p:cNvSpPr>
            <p:nvPr/>
          </p:nvSpPr>
          <p:spPr bwMode="auto">
            <a:xfrm>
              <a:off x="2472" y="2370"/>
              <a:ext cx="850" cy="407"/>
            </a:xfrm>
            <a:prstGeom prst="rect">
              <a:avLst/>
            </a:prstGeom>
            <a:solidFill>
              <a:srgbClr val="00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b="1" dirty="0" smtClean="0">
                  <a:solidFill>
                    <a:srgbClr val="FFFFCC"/>
                  </a:solidFill>
                  <a:latin typeface="Calibri" pitchFamily="34" charset="0"/>
                  <a:ea typeface="ＭＳ Ｐゴシック" pitchFamily="-111" charset="-128"/>
                </a:rPr>
                <a:t>Unified Command</a:t>
              </a:r>
            </a:p>
          </p:txBody>
        </p:sp>
        <p:sp>
          <p:nvSpPr>
            <p:cNvPr id="14362" name="Line 19"/>
            <p:cNvSpPr>
              <a:spLocks noChangeShapeType="1"/>
            </p:cNvSpPr>
            <p:nvPr/>
          </p:nvSpPr>
          <p:spPr bwMode="auto">
            <a:xfrm>
              <a:off x="1068" y="3024"/>
              <a:ext cx="364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</p:grpSp>
      <p:grpSp>
        <p:nvGrpSpPr>
          <p:cNvPr id="14341" name="Group 39"/>
          <p:cNvGrpSpPr>
            <a:grpSpLocks/>
          </p:cNvGrpSpPr>
          <p:nvPr/>
        </p:nvGrpSpPr>
        <p:grpSpPr bwMode="auto">
          <a:xfrm>
            <a:off x="914400" y="5453062"/>
            <a:ext cx="1600200" cy="1133475"/>
            <a:chOff x="384" y="3222"/>
            <a:chExt cx="1008" cy="714"/>
          </a:xfrm>
        </p:grpSpPr>
        <p:sp>
          <p:nvSpPr>
            <p:cNvPr id="14343" name="Line 8"/>
            <p:cNvSpPr>
              <a:spLocks noChangeShapeType="1"/>
            </p:cNvSpPr>
            <p:nvPr/>
          </p:nvSpPr>
          <p:spPr bwMode="auto">
            <a:xfrm>
              <a:off x="864" y="3222"/>
              <a:ext cx="0" cy="22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grpSp>
          <p:nvGrpSpPr>
            <p:cNvPr id="14344" name="Group 38"/>
            <p:cNvGrpSpPr>
              <a:grpSpLocks/>
            </p:cNvGrpSpPr>
            <p:nvPr/>
          </p:nvGrpSpPr>
          <p:grpSpPr bwMode="auto">
            <a:xfrm>
              <a:off x="384" y="3408"/>
              <a:ext cx="1008" cy="528"/>
              <a:chOff x="384" y="3408"/>
              <a:chExt cx="1008" cy="528"/>
            </a:xfrm>
          </p:grpSpPr>
          <p:sp>
            <p:nvSpPr>
              <p:cNvPr id="14345" name="AutoShape 13"/>
              <p:cNvSpPr>
                <a:spLocks noChangeArrowheads="1"/>
              </p:cNvSpPr>
              <p:nvPr/>
            </p:nvSpPr>
            <p:spPr bwMode="auto">
              <a:xfrm>
                <a:off x="384" y="3408"/>
                <a:ext cx="1008" cy="528"/>
              </a:xfrm>
              <a:prstGeom prst="roundRect">
                <a:avLst>
                  <a:gd name="adj" fmla="val 16667"/>
                </a:avLst>
              </a:prstGeom>
              <a:solidFill>
                <a:srgbClr val="BFD749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FFFFFF"/>
                  </a:solidFill>
                  <a:latin typeface="Arial" charset="0"/>
                  <a:ea typeface="ＭＳ Ｐゴシック" pitchFamily="-111" charset="-128"/>
                </a:endParaRPr>
              </a:p>
            </p:txBody>
          </p:sp>
          <p:sp>
            <p:nvSpPr>
              <p:cNvPr id="14346" name="Text Box 14"/>
              <p:cNvSpPr txBox="1">
                <a:spLocks noChangeArrowheads="1"/>
              </p:cNvSpPr>
              <p:nvPr/>
            </p:nvSpPr>
            <p:spPr bwMode="auto">
              <a:xfrm>
                <a:off x="461" y="3468"/>
                <a:ext cx="834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b="1" dirty="0" smtClean="0">
                    <a:solidFill>
                      <a:srgbClr val="5B5D6B"/>
                    </a:solidFill>
                    <a:latin typeface="Calibri" pitchFamily="34" charset="0"/>
                    <a:ea typeface="ＭＳ Ｐゴシック" pitchFamily="-111" charset="-128"/>
                  </a:rPr>
                  <a:t>Wildlife Branch</a:t>
                </a:r>
              </a:p>
            </p:txBody>
          </p:sp>
        </p:grpSp>
      </p:grpSp>
      <p:sp>
        <p:nvSpPr>
          <p:cNvPr id="84008" name="Text Box 40"/>
          <p:cNvSpPr txBox="1">
            <a:spLocks noChangeArrowheads="1"/>
          </p:cNvSpPr>
          <p:nvPr/>
        </p:nvSpPr>
        <p:spPr bwMode="auto">
          <a:xfrm>
            <a:off x="1270496" y="2108834"/>
            <a:ext cx="5587503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sz="2400" dirty="0">
                <a:solidFill>
                  <a:srgbClr val="FFFFFF"/>
                </a:solidFill>
              </a:rPr>
              <a:t> Resources at Risk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sz="2400" dirty="0">
                <a:solidFill>
                  <a:srgbClr val="FFFFFF"/>
                </a:solidFill>
              </a:rPr>
              <a:t> Minimization of collateral damage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51036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1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28600"/>
            <a:ext cx="854075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>
                <a:solidFill>
                  <a:schemeClr val="accent6"/>
                </a:solidFill>
              </a:rPr>
              <a:t>Wildlife Branch</a:t>
            </a:r>
          </a:p>
        </p:txBody>
      </p:sp>
      <p:sp>
        <p:nvSpPr>
          <p:cNvPr id="15363" name="Rectangle 22"/>
          <p:cNvSpPr>
            <a:spLocks noGrp="1" noChangeArrowheads="1"/>
          </p:cNvSpPr>
          <p:nvPr>
            <p:ph type="body" idx="4294967295"/>
          </p:nvPr>
        </p:nvSpPr>
        <p:spPr>
          <a:xfrm>
            <a:off x="477078" y="1476375"/>
            <a:ext cx="8438322" cy="2185987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2800" dirty="0" smtClean="0"/>
              <a:t>In California, five Groups</a:t>
            </a:r>
          </a:p>
          <a:p>
            <a:pPr eaLnBrk="1" hangingPunct="1">
              <a:defRPr/>
            </a:pPr>
            <a:r>
              <a:rPr lang="en-US" sz="2800" dirty="0" smtClean="0"/>
              <a:t>Expanded beyond the federal Wildlife Branch structure</a:t>
            </a:r>
          </a:p>
        </p:txBody>
      </p:sp>
      <p:grpSp>
        <p:nvGrpSpPr>
          <p:cNvPr id="16388" name="Group 28"/>
          <p:cNvGrpSpPr>
            <a:grpSpLocks/>
          </p:cNvGrpSpPr>
          <p:nvPr/>
        </p:nvGrpSpPr>
        <p:grpSpPr bwMode="auto">
          <a:xfrm>
            <a:off x="174040" y="3177854"/>
            <a:ext cx="8665160" cy="2620786"/>
            <a:chOff x="468" y="1344"/>
            <a:chExt cx="5644" cy="1672"/>
          </a:xfrm>
        </p:grpSpPr>
        <p:sp>
          <p:nvSpPr>
            <p:cNvPr id="16389" name="Line 8"/>
            <p:cNvSpPr>
              <a:spLocks noChangeShapeType="1"/>
            </p:cNvSpPr>
            <p:nvPr/>
          </p:nvSpPr>
          <p:spPr bwMode="auto">
            <a:xfrm>
              <a:off x="1074" y="2196"/>
              <a:ext cx="0" cy="24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grpSp>
          <p:nvGrpSpPr>
            <p:cNvPr id="16390" name="Group 27"/>
            <p:cNvGrpSpPr>
              <a:grpSpLocks/>
            </p:cNvGrpSpPr>
            <p:nvPr/>
          </p:nvGrpSpPr>
          <p:grpSpPr bwMode="auto">
            <a:xfrm>
              <a:off x="468" y="1344"/>
              <a:ext cx="5644" cy="1672"/>
              <a:chOff x="468" y="1344"/>
              <a:chExt cx="5644" cy="1672"/>
            </a:xfrm>
          </p:grpSpPr>
          <p:sp>
            <p:nvSpPr>
              <p:cNvPr id="16391" name="Line 4"/>
              <p:cNvSpPr>
                <a:spLocks noChangeShapeType="1"/>
              </p:cNvSpPr>
              <p:nvPr/>
            </p:nvSpPr>
            <p:spPr bwMode="auto">
              <a:xfrm>
                <a:off x="4716" y="2196"/>
                <a:ext cx="0" cy="24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6392" name="Line 5"/>
              <p:cNvSpPr>
                <a:spLocks noChangeShapeType="1"/>
              </p:cNvSpPr>
              <p:nvPr/>
            </p:nvSpPr>
            <p:spPr bwMode="auto">
              <a:xfrm>
                <a:off x="3468" y="2208"/>
                <a:ext cx="0" cy="24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6393" name="Line 6"/>
              <p:cNvSpPr>
                <a:spLocks noChangeShapeType="1"/>
              </p:cNvSpPr>
              <p:nvPr/>
            </p:nvSpPr>
            <p:spPr bwMode="auto">
              <a:xfrm>
                <a:off x="3172" y="1956"/>
                <a:ext cx="0" cy="24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6394" name="Line 7"/>
              <p:cNvSpPr>
                <a:spLocks noChangeShapeType="1"/>
              </p:cNvSpPr>
              <p:nvPr/>
            </p:nvSpPr>
            <p:spPr bwMode="auto">
              <a:xfrm>
                <a:off x="2316" y="2208"/>
                <a:ext cx="0" cy="24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6395" name="AutoShape 9"/>
              <p:cNvSpPr>
                <a:spLocks noChangeArrowheads="1"/>
              </p:cNvSpPr>
              <p:nvPr/>
            </p:nvSpPr>
            <p:spPr bwMode="auto">
              <a:xfrm>
                <a:off x="2756" y="2427"/>
                <a:ext cx="1008" cy="507"/>
              </a:xfrm>
              <a:prstGeom prst="roundRect">
                <a:avLst>
                  <a:gd name="adj" fmla="val 16667"/>
                </a:avLst>
              </a:prstGeom>
              <a:solidFill>
                <a:schemeClr val="accent6">
                  <a:lumMod val="60000"/>
                  <a:lumOff val="40000"/>
                </a:schemeClr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FFFFFF"/>
                  </a:solidFill>
                  <a:latin typeface="Arial" charset="0"/>
                  <a:ea typeface="ＭＳ Ｐゴシック" pitchFamily="-111" charset="-128"/>
                </a:endParaRPr>
              </a:p>
            </p:txBody>
          </p:sp>
          <p:sp>
            <p:nvSpPr>
              <p:cNvPr id="16396" name="Text Box 10"/>
              <p:cNvSpPr txBox="1">
                <a:spLocks noChangeArrowheads="1"/>
              </p:cNvSpPr>
              <p:nvPr/>
            </p:nvSpPr>
            <p:spPr bwMode="auto">
              <a:xfrm>
                <a:off x="2813" y="2466"/>
                <a:ext cx="865" cy="4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b="1" dirty="0" smtClean="0">
                    <a:solidFill>
                      <a:srgbClr val="5B5D6B"/>
                    </a:solidFill>
                    <a:latin typeface="Calibri" pitchFamily="34" charset="0"/>
                    <a:ea typeface="ＭＳ Ｐゴシック" pitchFamily="-111" charset="-128"/>
                  </a:rPr>
                  <a:t>Recovery Group</a:t>
                </a:r>
              </a:p>
            </p:txBody>
          </p:sp>
          <p:sp>
            <p:nvSpPr>
              <p:cNvPr id="16397" name="AutoShape 11"/>
              <p:cNvSpPr>
                <a:spLocks noChangeArrowheads="1"/>
              </p:cNvSpPr>
              <p:nvPr/>
            </p:nvSpPr>
            <p:spPr bwMode="auto">
              <a:xfrm>
                <a:off x="3942" y="2421"/>
                <a:ext cx="1099" cy="507"/>
              </a:xfrm>
              <a:prstGeom prst="roundRect">
                <a:avLst>
                  <a:gd name="adj" fmla="val 16667"/>
                </a:avLst>
              </a:prstGeom>
              <a:solidFill>
                <a:schemeClr val="accent6">
                  <a:lumMod val="60000"/>
                  <a:lumOff val="40000"/>
                </a:schemeClr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b="1" dirty="0" smtClean="0">
                    <a:solidFill>
                      <a:schemeClr val="bg1">
                        <a:lumMod val="65000"/>
                        <a:lumOff val="35000"/>
                      </a:schemeClr>
                    </a:solidFill>
                    <a:latin typeface="Calibri" pitchFamily="34" charset="0"/>
                    <a:ea typeface="ＭＳ Ｐゴシック" pitchFamily="-111" charset="-128"/>
                  </a:rPr>
                  <a:t>Field </a:t>
                </a:r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b="1" dirty="0" smtClean="0">
                    <a:solidFill>
                      <a:schemeClr val="bg1">
                        <a:lumMod val="65000"/>
                        <a:lumOff val="35000"/>
                      </a:schemeClr>
                    </a:solidFill>
                    <a:latin typeface="Calibri" pitchFamily="34" charset="0"/>
                    <a:ea typeface="ＭＳ Ｐゴシック" pitchFamily="-111" charset="-128"/>
                  </a:rPr>
                  <a:t>Stabilization</a:t>
                </a:r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b="1" dirty="0" smtClean="0">
                    <a:solidFill>
                      <a:schemeClr val="bg1">
                        <a:lumMod val="65000"/>
                        <a:lumOff val="35000"/>
                      </a:schemeClr>
                    </a:solidFill>
                    <a:latin typeface="Calibri" pitchFamily="34" charset="0"/>
                    <a:ea typeface="ＭＳ Ｐゴシック" pitchFamily="-111" charset="-128"/>
                  </a:rPr>
                  <a:t>Group</a:t>
                </a:r>
              </a:p>
            </p:txBody>
          </p:sp>
          <p:sp>
            <p:nvSpPr>
              <p:cNvPr id="16398" name="Text Box 12"/>
              <p:cNvSpPr txBox="1">
                <a:spLocks noChangeArrowheads="1"/>
              </p:cNvSpPr>
              <p:nvPr/>
            </p:nvSpPr>
            <p:spPr bwMode="auto">
              <a:xfrm>
                <a:off x="5268" y="2421"/>
                <a:ext cx="844" cy="4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sz="1400" b="1" dirty="0" smtClean="0">
                    <a:solidFill>
                      <a:srgbClr val="5B5D6B"/>
                    </a:solidFill>
                    <a:latin typeface="Century Gothic" pitchFamily="34" charset="0"/>
                    <a:ea typeface="ＭＳ Ｐゴシック" pitchFamily="-111" charset="-128"/>
                  </a:rPr>
                  <a:t>Care &amp; Processing Group</a:t>
                </a:r>
              </a:p>
            </p:txBody>
          </p:sp>
          <p:sp>
            <p:nvSpPr>
              <p:cNvPr id="16399" name="AutoShape 13"/>
              <p:cNvSpPr>
                <a:spLocks noChangeArrowheads="1"/>
              </p:cNvSpPr>
              <p:nvPr/>
            </p:nvSpPr>
            <p:spPr bwMode="auto">
              <a:xfrm>
                <a:off x="468" y="2421"/>
                <a:ext cx="1212" cy="507"/>
              </a:xfrm>
              <a:prstGeom prst="roundRect">
                <a:avLst>
                  <a:gd name="adj" fmla="val 16667"/>
                </a:avLst>
              </a:prstGeom>
              <a:solidFill>
                <a:schemeClr val="accent6">
                  <a:lumMod val="60000"/>
                  <a:lumOff val="40000"/>
                </a:schemeClr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FFFFFF"/>
                  </a:solidFill>
                  <a:latin typeface="Arial" charset="0"/>
                  <a:ea typeface="ＭＳ Ｐゴシック" pitchFamily="-111" charset="-128"/>
                </a:endParaRPr>
              </a:p>
            </p:txBody>
          </p:sp>
          <p:sp>
            <p:nvSpPr>
              <p:cNvPr id="16400" name="Text Box 14"/>
              <p:cNvSpPr txBox="1">
                <a:spLocks noChangeArrowheads="1"/>
              </p:cNvSpPr>
              <p:nvPr/>
            </p:nvSpPr>
            <p:spPr bwMode="auto">
              <a:xfrm>
                <a:off x="518" y="2484"/>
                <a:ext cx="1162" cy="4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b="1" dirty="0" smtClean="0">
                    <a:solidFill>
                      <a:srgbClr val="5B5D6B"/>
                    </a:solidFill>
                    <a:latin typeface="Calibri" pitchFamily="34" charset="0"/>
                    <a:ea typeface="ＭＳ Ｐゴシック" pitchFamily="-111" charset="-128"/>
                  </a:rPr>
                  <a:t>Reconnaissance Group</a:t>
                </a:r>
              </a:p>
            </p:txBody>
          </p:sp>
          <p:sp>
            <p:nvSpPr>
              <p:cNvPr id="16401" name="AutoShape 15"/>
              <p:cNvSpPr>
                <a:spLocks noChangeArrowheads="1"/>
              </p:cNvSpPr>
              <p:nvPr/>
            </p:nvSpPr>
            <p:spPr bwMode="auto">
              <a:xfrm>
                <a:off x="1848" y="2427"/>
                <a:ext cx="736" cy="507"/>
              </a:xfrm>
              <a:prstGeom prst="roundRect">
                <a:avLst>
                  <a:gd name="adj" fmla="val 16667"/>
                </a:avLst>
              </a:prstGeom>
              <a:solidFill>
                <a:schemeClr val="accent6">
                  <a:lumMod val="60000"/>
                  <a:lumOff val="40000"/>
                </a:schemeClr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FFFFFF"/>
                  </a:solidFill>
                  <a:latin typeface="Arial" charset="0"/>
                  <a:ea typeface="ＭＳ Ｐゴシック" pitchFamily="-111" charset="-128"/>
                </a:endParaRPr>
              </a:p>
            </p:txBody>
          </p:sp>
          <p:sp>
            <p:nvSpPr>
              <p:cNvPr id="16402" name="Text Box 16"/>
              <p:cNvSpPr txBox="1">
                <a:spLocks noChangeArrowheads="1"/>
              </p:cNvSpPr>
              <p:nvPr/>
            </p:nvSpPr>
            <p:spPr bwMode="auto">
              <a:xfrm>
                <a:off x="1902" y="2466"/>
                <a:ext cx="601" cy="5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b="1" dirty="0" smtClean="0">
                    <a:solidFill>
                      <a:srgbClr val="5B5D6B"/>
                    </a:solidFill>
                    <a:latin typeface="Calibri" pitchFamily="34" charset="0"/>
                    <a:ea typeface="ＭＳ Ｐゴシック" pitchFamily="-111" charset="-128"/>
                  </a:rPr>
                  <a:t>Hazing   Group</a:t>
                </a:r>
                <a:r>
                  <a:rPr lang="en-US" sz="1400" b="1" dirty="0" smtClean="0">
                    <a:solidFill>
                      <a:srgbClr val="5B5D6B"/>
                    </a:solidFill>
                    <a:latin typeface="Century Gothic" pitchFamily="34" charset="0"/>
                    <a:ea typeface="ＭＳ Ｐゴシック" pitchFamily="-111" charset="-128"/>
                  </a:rPr>
                  <a:t>	</a:t>
                </a:r>
              </a:p>
            </p:txBody>
          </p:sp>
          <p:sp>
            <p:nvSpPr>
              <p:cNvPr id="16403" name="AutoShape 17"/>
              <p:cNvSpPr>
                <a:spLocks noChangeArrowheads="1"/>
              </p:cNvSpPr>
              <p:nvPr/>
            </p:nvSpPr>
            <p:spPr bwMode="auto">
              <a:xfrm>
                <a:off x="2670" y="1488"/>
                <a:ext cx="1008" cy="528"/>
              </a:xfrm>
              <a:prstGeom prst="roundRect">
                <a:avLst>
                  <a:gd name="adj" fmla="val 16667"/>
                </a:avLst>
              </a:prstGeom>
              <a:solidFill>
                <a:srgbClr val="BFD749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FFFFFF"/>
                  </a:solidFill>
                  <a:latin typeface="Arial" charset="0"/>
                  <a:ea typeface="ＭＳ Ｐゴシック" pitchFamily="-111" charset="-128"/>
                </a:endParaRPr>
              </a:p>
            </p:txBody>
          </p:sp>
          <p:sp>
            <p:nvSpPr>
              <p:cNvPr id="16404" name="Text Box 18"/>
              <p:cNvSpPr txBox="1">
                <a:spLocks noChangeArrowheads="1"/>
              </p:cNvSpPr>
              <p:nvPr/>
            </p:nvSpPr>
            <p:spPr bwMode="auto">
              <a:xfrm>
                <a:off x="2749" y="1556"/>
                <a:ext cx="850" cy="412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b="1" dirty="0" smtClean="0">
                    <a:solidFill>
                      <a:schemeClr val="bg1">
                        <a:lumMod val="65000"/>
                        <a:lumOff val="35000"/>
                      </a:schemeClr>
                    </a:solidFill>
                    <a:latin typeface="Calibri" pitchFamily="34" charset="0"/>
                    <a:ea typeface="ＭＳ Ｐゴシック" pitchFamily="-111" charset="-128"/>
                  </a:rPr>
                  <a:t>Wildlife Branch</a:t>
                </a:r>
              </a:p>
            </p:txBody>
          </p:sp>
          <p:sp>
            <p:nvSpPr>
              <p:cNvPr id="16405" name="Line 19"/>
              <p:cNvSpPr>
                <a:spLocks noChangeShapeType="1"/>
              </p:cNvSpPr>
              <p:nvPr/>
            </p:nvSpPr>
            <p:spPr bwMode="auto">
              <a:xfrm>
                <a:off x="1068" y="2208"/>
                <a:ext cx="4583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6406" name="Line 6"/>
              <p:cNvSpPr>
                <a:spLocks noChangeShapeType="1"/>
              </p:cNvSpPr>
              <p:nvPr/>
            </p:nvSpPr>
            <p:spPr bwMode="auto">
              <a:xfrm>
                <a:off x="3174" y="1344"/>
                <a:ext cx="0" cy="14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1" name="Text Box 16"/>
              <p:cNvSpPr txBox="1">
                <a:spLocks noChangeArrowheads="1"/>
              </p:cNvSpPr>
              <p:nvPr/>
            </p:nvSpPr>
            <p:spPr bwMode="auto">
              <a:xfrm>
                <a:off x="5268" y="2513"/>
                <a:ext cx="768" cy="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sz="1400" b="1" dirty="0" smtClean="0">
                    <a:solidFill>
                      <a:srgbClr val="5B5D6B"/>
                    </a:solidFill>
                    <a:latin typeface="Century Gothic" pitchFamily="34" charset="0"/>
                    <a:ea typeface="ＭＳ Ｐゴシック" pitchFamily="-111" charset="-128"/>
                  </a:rPr>
                  <a:t>Hazing Group	</a:t>
                </a:r>
              </a:p>
            </p:txBody>
          </p:sp>
        </p:grpSp>
      </p:grpSp>
      <p:sp>
        <p:nvSpPr>
          <p:cNvPr id="28" name="Rounded Rectangle 27"/>
          <p:cNvSpPr/>
          <p:nvPr/>
        </p:nvSpPr>
        <p:spPr>
          <a:xfrm>
            <a:off x="7391400" y="4840925"/>
            <a:ext cx="1447800" cy="7947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Calibri" pitchFamily="34" charset="0"/>
              </a:rPr>
              <a:t>Care &amp; Processing Group</a:t>
            </a:r>
            <a:endParaRPr lang="en-US" b="1" dirty="0">
              <a:solidFill>
                <a:schemeClr val="bg1">
                  <a:lumMod val="65000"/>
                  <a:lumOff val="35000"/>
                </a:schemeClr>
              </a:solidFill>
              <a:latin typeface="Calibri" pitchFamily="34" charset="0"/>
            </a:endParaRPr>
          </a:p>
        </p:txBody>
      </p:sp>
      <p:sp>
        <p:nvSpPr>
          <p:cNvPr id="32" name="Line 4"/>
          <p:cNvSpPr>
            <a:spLocks noChangeShapeType="1"/>
          </p:cNvSpPr>
          <p:nvPr/>
        </p:nvSpPr>
        <p:spPr bwMode="auto">
          <a:xfrm>
            <a:off x="8109857" y="4505504"/>
            <a:ext cx="0" cy="30250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</a:endParaRPr>
          </a:p>
        </p:txBody>
      </p:sp>
      <p:pic>
        <p:nvPicPr>
          <p:cNvPr id="26" name="Picture 9" descr="New-OWCN-Logo.g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79901" y="5717434"/>
            <a:ext cx="1254925" cy="1047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" descr="C:\Users\hgellerman\Desktop\CDFW-Insignia-146x19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796" y="5812049"/>
            <a:ext cx="706019" cy="933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62442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1889125" y="202247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138243" name="Text Box 3"/>
          <p:cNvSpPr txBox="1">
            <a:spLocks noChangeArrowheads="1"/>
          </p:cNvSpPr>
          <p:nvPr/>
        </p:nvSpPr>
        <p:spPr bwMode="auto">
          <a:xfrm>
            <a:off x="2167458" y="304800"/>
            <a:ext cx="4921797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 dirty="0">
                <a:solidFill>
                  <a:schemeClr val="accent6"/>
                </a:solidFill>
                <a:latin typeface="+mj-lt"/>
              </a:rPr>
              <a:t>Safety Requirements</a:t>
            </a:r>
          </a:p>
        </p:txBody>
      </p:sp>
      <p:sp>
        <p:nvSpPr>
          <p:cNvPr id="48132" name="Rectangle 3"/>
          <p:cNvSpPr>
            <a:spLocks noChangeArrowheads="1"/>
          </p:cNvSpPr>
          <p:nvPr/>
        </p:nvSpPr>
        <p:spPr bwMode="auto">
          <a:xfrm>
            <a:off x="457200" y="1371600"/>
            <a:ext cx="854075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lvl="1" fontAlgn="base">
              <a:spcBef>
                <a:spcPct val="20000"/>
              </a:spcBef>
              <a:spcAft>
                <a:spcPct val="0"/>
              </a:spcAft>
              <a:buClr>
                <a:srgbClr val="6FA9B7"/>
              </a:buClr>
              <a:defRPr/>
            </a:pPr>
            <a:endParaRPr lang="en-US" sz="2400" dirty="0">
              <a:solidFill>
                <a:srgbClr val="FFFFFF"/>
              </a:solidFill>
            </a:endParaRPr>
          </a:p>
          <a:p>
            <a:pPr marL="34290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A3C145"/>
              </a:buClr>
              <a:buSzPct val="80000"/>
              <a:buFont typeface="Arial" charset="0"/>
              <a:buChar char="►"/>
              <a:defRPr/>
            </a:pPr>
            <a:r>
              <a:rPr lang="en-US" sz="2400" dirty="0">
                <a:solidFill>
                  <a:srgbClr val="FFFFFF"/>
                </a:solidFill>
              </a:rPr>
              <a:t>24-hr HAZWOPER plus OWCN training</a:t>
            </a:r>
          </a:p>
          <a:p>
            <a:pPr marL="742950" lvl="1" indent="-28575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6FA9B7"/>
              </a:buClr>
              <a:buFont typeface="Wingdings" pitchFamily="2" charset="2"/>
              <a:buChar char="§"/>
              <a:defRPr/>
            </a:pPr>
            <a:r>
              <a:rPr lang="en-US" sz="2000" dirty="0">
                <a:solidFill>
                  <a:srgbClr val="FFFFFF"/>
                </a:solidFill>
              </a:rPr>
              <a:t>Conduct wildlife recovery </a:t>
            </a:r>
            <a:r>
              <a:rPr lang="en-US" sz="2000" dirty="0" smtClean="0">
                <a:solidFill>
                  <a:srgbClr val="FFFFFF"/>
                </a:solidFill>
              </a:rPr>
              <a:t> under </a:t>
            </a:r>
            <a:r>
              <a:rPr lang="en-US" sz="2000" dirty="0">
                <a:solidFill>
                  <a:srgbClr val="FFFFFF"/>
                </a:solidFill>
              </a:rPr>
              <a:t>the direction of the Group Supervisor, after site characterization</a:t>
            </a:r>
          </a:p>
          <a:p>
            <a:pPr marL="742950" lvl="1" indent="-285750" fontAlgn="base">
              <a:spcBef>
                <a:spcPct val="20000"/>
              </a:spcBef>
              <a:spcAft>
                <a:spcPct val="0"/>
              </a:spcAft>
              <a:buClr>
                <a:srgbClr val="6FA9B7"/>
              </a:buClr>
              <a:buFont typeface="Wingdings" pitchFamily="2" charset="2"/>
              <a:buChar char="§"/>
              <a:defRPr/>
            </a:pPr>
            <a:endParaRPr lang="en-US" sz="2400" dirty="0">
              <a:solidFill>
                <a:srgbClr val="FFFFFF"/>
              </a:solidFill>
            </a:endParaRPr>
          </a:p>
          <a:p>
            <a:pPr marL="34290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A3C145"/>
              </a:buClr>
              <a:buSzPct val="80000"/>
              <a:buFont typeface="Arial" charset="0"/>
              <a:buChar char="►"/>
              <a:defRPr/>
            </a:pPr>
            <a:r>
              <a:rPr lang="en-US" sz="2400" dirty="0">
                <a:solidFill>
                  <a:srgbClr val="FFFFFF"/>
                </a:solidFill>
              </a:rPr>
              <a:t>4-hr </a:t>
            </a:r>
            <a:r>
              <a:rPr lang="en-US" sz="2400" dirty="0" smtClean="0">
                <a:solidFill>
                  <a:srgbClr val="FFFFFF"/>
                </a:solidFill>
              </a:rPr>
              <a:t>“</a:t>
            </a:r>
            <a:r>
              <a:rPr lang="en-US" sz="2400" dirty="0" err="1" smtClean="0">
                <a:solidFill>
                  <a:srgbClr val="FFFFFF"/>
                </a:solidFill>
              </a:rPr>
              <a:t>Hazcom</a:t>
            </a:r>
            <a:r>
              <a:rPr lang="en-US" sz="2400" dirty="0">
                <a:solidFill>
                  <a:srgbClr val="FFFFFF"/>
                </a:solidFill>
              </a:rPr>
              <a:t>” training plus OWCN training</a:t>
            </a:r>
          </a:p>
          <a:p>
            <a:pPr marL="742950" lvl="1" indent="-28575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6FA9B7"/>
              </a:buClr>
              <a:buFont typeface="Wingdings" pitchFamily="2" charset="2"/>
              <a:buChar char="§"/>
              <a:defRPr/>
            </a:pPr>
            <a:r>
              <a:rPr lang="en-US" sz="2000" dirty="0">
                <a:solidFill>
                  <a:srgbClr val="FFFFFF"/>
                </a:solidFill>
              </a:rPr>
              <a:t>Can assist in hot zones, but cannot capture wildlife</a:t>
            </a:r>
          </a:p>
          <a:p>
            <a:pPr marL="742950" lvl="1" indent="-28575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6FA9B7"/>
              </a:buClr>
              <a:buFont typeface="Wingdings" pitchFamily="2" charset="2"/>
              <a:buChar char="§"/>
              <a:defRPr/>
            </a:pPr>
            <a:r>
              <a:rPr lang="en-US" sz="2000" dirty="0" err="1">
                <a:solidFill>
                  <a:srgbClr val="FFFFFF"/>
                </a:solidFill>
              </a:rPr>
              <a:t>Hazcom</a:t>
            </a:r>
            <a:r>
              <a:rPr lang="en-US" sz="2000" dirty="0">
                <a:solidFill>
                  <a:srgbClr val="FFFFFF"/>
                </a:solidFill>
              </a:rPr>
              <a:t> can only be used in emergency once</a:t>
            </a:r>
          </a:p>
          <a:p>
            <a:pPr marL="742950" lvl="1" indent="-285750" fontAlgn="base">
              <a:spcBef>
                <a:spcPct val="20000"/>
              </a:spcBef>
              <a:spcAft>
                <a:spcPct val="0"/>
              </a:spcAft>
              <a:buClr>
                <a:srgbClr val="6FA9B7"/>
              </a:buClr>
              <a:buFont typeface="Wingdings" pitchFamily="2" charset="2"/>
              <a:buChar char="§"/>
              <a:defRPr/>
            </a:pPr>
            <a:endParaRPr lang="en-US" sz="2400" dirty="0">
              <a:solidFill>
                <a:srgbClr val="FFFFFF"/>
              </a:solidFill>
            </a:endParaRPr>
          </a:p>
          <a:p>
            <a:pPr marL="34290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A3C145"/>
              </a:buClr>
              <a:buSzPct val="80000"/>
              <a:buFont typeface="Arial" charset="0"/>
              <a:buChar char="►"/>
              <a:defRPr/>
            </a:pPr>
            <a:r>
              <a:rPr lang="en-US" sz="2400" dirty="0">
                <a:solidFill>
                  <a:srgbClr val="FFFFFF"/>
                </a:solidFill>
              </a:rPr>
              <a:t>No </a:t>
            </a:r>
            <a:r>
              <a:rPr lang="en-US" sz="2400" dirty="0" err="1">
                <a:solidFill>
                  <a:srgbClr val="FFFFFF"/>
                </a:solidFill>
              </a:rPr>
              <a:t>Hazwoper</a:t>
            </a:r>
            <a:r>
              <a:rPr lang="en-US" sz="2400" dirty="0">
                <a:solidFill>
                  <a:srgbClr val="FFFFFF"/>
                </a:solidFill>
              </a:rPr>
              <a:t> or </a:t>
            </a:r>
            <a:r>
              <a:rPr lang="en-US" sz="2400" dirty="0" err="1" smtClean="0">
                <a:solidFill>
                  <a:srgbClr val="FFFFFF"/>
                </a:solidFill>
              </a:rPr>
              <a:t>Hazcom</a:t>
            </a:r>
            <a:endParaRPr lang="en-US" sz="2400" dirty="0">
              <a:solidFill>
                <a:srgbClr val="FFFFFF"/>
              </a:solidFill>
            </a:endParaRPr>
          </a:p>
          <a:p>
            <a:pPr marL="742950" lvl="1" indent="-28575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6FA9B7"/>
              </a:buClr>
              <a:buFont typeface="Wingdings" pitchFamily="2" charset="2"/>
              <a:buChar char="§"/>
              <a:defRPr/>
            </a:pPr>
            <a:r>
              <a:rPr lang="en-US" sz="2000" dirty="0">
                <a:solidFill>
                  <a:srgbClr val="FFFFFF"/>
                </a:solidFill>
              </a:rPr>
              <a:t>Can assist outside of hot zones</a:t>
            </a:r>
          </a:p>
        </p:txBody>
      </p:sp>
    </p:spTree>
    <p:extLst>
      <p:ext uri="{BB962C8B-B14F-4D97-AF65-F5344CB8AC3E}">
        <p14:creationId xmlns:p14="http://schemas.microsoft.com/office/powerpoint/2010/main" val="2741780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244" name="Picture 4" descr="DCP_1816"/>
          <p:cNvPicPr>
            <a:picLocks noChangeAspect="1" noChangeArrowheads="1"/>
          </p:cNvPicPr>
          <p:nvPr/>
        </p:nvPicPr>
        <p:blipFill>
          <a:blip r:embed="rId3">
            <a:lum bright="6000" contrast="3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64" t="16438"/>
          <a:stretch>
            <a:fillRect/>
          </a:stretch>
        </p:blipFill>
        <p:spPr bwMode="auto">
          <a:xfrm>
            <a:off x="457200" y="406331"/>
            <a:ext cx="8077200" cy="6051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8245" name="Text Box 5"/>
          <p:cNvSpPr txBox="1">
            <a:spLocks noChangeArrowheads="1"/>
          </p:cNvSpPr>
          <p:nvPr/>
        </p:nvSpPr>
        <p:spPr bwMode="auto">
          <a:xfrm>
            <a:off x="3852860" y="685188"/>
            <a:ext cx="529113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36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Wildlife Branch Director</a:t>
            </a:r>
          </a:p>
        </p:txBody>
      </p:sp>
      <p:sp>
        <p:nvSpPr>
          <p:cNvPr id="138246" name="Text Box 6"/>
          <p:cNvSpPr txBox="1">
            <a:spLocks noChangeArrowheads="1"/>
          </p:cNvSpPr>
          <p:nvPr/>
        </p:nvSpPr>
        <p:spPr bwMode="auto">
          <a:xfrm>
            <a:off x="4772022" y="1353105"/>
            <a:ext cx="437197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3838" indent="-223838"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9438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Char char="•"/>
            </a:pPr>
            <a:r>
              <a:rPr lang="en-US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Safety, Supervision and Coordination</a:t>
            </a:r>
          </a:p>
        </p:txBody>
      </p:sp>
      <p:pic>
        <p:nvPicPr>
          <p:cNvPr id="5" name="Picture 3" descr="C:\Users\hgellerman\Desktop\CDFW-Insignia-146x19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8827" y="4953000"/>
            <a:ext cx="1033069" cy="1365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G:\Library\OSPR UNITS\Support\ID folder\Scientific\Hgellerman2.jpg"/>
          <p:cNvPicPr/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40000"/>
                    </a14:imgEffect>
                    <a14:imgEffect>
                      <a14:brightnessContrast bright="30000" contrast="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790" y="406331"/>
            <a:ext cx="1719263" cy="20491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51834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49" name="Text Box 41"/>
          <p:cNvSpPr txBox="1">
            <a:spLocks noChangeArrowheads="1"/>
          </p:cNvSpPr>
          <p:nvPr/>
        </p:nvSpPr>
        <p:spPr bwMode="auto">
          <a:xfrm>
            <a:off x="0" y="388789"/>
            <a:ext cx="935275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3600" dirty="0">
                <a:solidFill>
                  <a:srgbClr val="FFC000"/>
                </a:solidFill>
                <a:latin typeface="+mj-lt"/>
              </a:rPr>
              <a:t>Natural Resource Trustees </a:t>
            </a:r>
            <a:r>
              <a:rPr lang="en-US" sz="3600" dirty="0" smtClean="0">
                <a:solidFill>
                  <a:srgbClr val="FFC000"/>
                </a:solidFill>
                <a:latin typeface="+mj-lt"/>
              </a:rPr>
              <a:t>with Diverse Missions</a:t>
            </a:r>
            <a:endParaRPr lang="en-US" sz="3600" dirty="0">
              <a:solidFill>
                <a:srgbClr val="FFC000"/>
              </a:solidFill>
              <a:latin typeface="+mj-lt"/>
            </a:endParaRPr>
          </a:p>
        </p:txBody>
      </p:sp>
      <p:grpSp>
        <p:nvGrpSpPr>
          <p:cNvPr id="119864" name="Group 56"/>
          <p:cNvGrpSpPr>
            <a:grpSpLocks/>
          </p:cNvGrpSpPr>
          <p:nvPr/>
        </p:nvGrpSpPr>
        <p:grpSpPr bwMode="auto">
          <a:xfrm>
            <a:off x="338138" y="1389063"/>
            <a:ext cx="3925887" cy="1206500"/>
            <a:chOff x="213" y="765"/>
            <a:chExt cx="2473" cy="760"/>
          </a:xfrm>
        </p:grpSpPr>
        <p:pic>
          <p:nvPicPr>
            <p:cNvPr id="119836" name="Picture 2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" y="803"/>
              <a:ext cx="674" cy="7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9851" name="Text Box 43"/>
            <p:cNvSpPr txBox="1">
              <a:spLocks noChangeArrowheads="1"/>
            </p:cNvSpPr>
            <p:nvPr/>
          </p:nvSpPr>
          <p:spPr bwMode="auto">
            <a:xfrm>
              <a:off x="892" y="765"/>
              <a:ext cx="1794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latin typeface="Calibri" pitchFamily="34" charset="0"/>
                </a:rPr>
                <a:t>To protect the public, the environment, and U.S. economic interests</a:t>
              </a:r>
              <a:r>
                <a:rPr lang="en-US" sz="1600" dirty="0" smtClean="0">
                  <a:latin typeface="Calibri" pitchFamily="34" charset="0"/>
                </a:rPr>
                <a:t>…</a:t>
              </a:r>
              <a:endParaRPr lang="en-US" sz="1600" dirty="0">
                <a:latin typeface="Calibri" pitchFamily="34" charset="0"/>
              </a:endParaRPr>
            </a:p>
          </p:txBody>
        </p:sp>
      </p:grpSp>
      <p:sp>
        <p:nvSpPr>
          <p:cNvPr id="119852" name="Text Box 44"/>
          <p:cNvSpPr txBox="1">
            <a:spLocks noChangeArrowheads="1"/>
          </p:cNvSpPr>
          <p:nvPr/>
        </p:nvSpPr>
        <p:spPr bwMode="auto">
          <a:xfrm>
            <a:off x="5762626" y="1410060"/>
            <a:ext cx="2883129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Calibri" pitchFamily="34" charset="0"/>
              </a:rPr>
              <a:t>To manage California's diverse fish, wildlife, plant resources</a:t>
            </a:r>
            <a:r>
              <a:rPr lang="en-US" sz="1600" dirty="0" smtClean="0">
                <a:latin typeface="Calibri" pitchFamily="34" charset="0"/>
              </a:rPr>
              <a:t>…</a:t>
            </a:r>
            <a:endParaRPr lang="en-US" sz="1600" dirty="0">
              <a:latin typeface="Calibri" pitchFamily="34" charset="0"/>
            </a:endParaRPr>
          </a:p>
        </p:txBody>
      </p:sp>
      <p:grpSp>
        <p:nvGrpSpPr>
          <p:cNvPr id="119863" name="Group 55"/>
          <p:cNvGrpSpPr>
            <a:grpSpLocks/>
          </p:cNvGrpSpPr>
          <p:nvPr/>
        </p:nvGrpSpPr>
        <p:grpSpPr bwMode="auto">
          <a:xfrm>
            <a:off x="344488" y="2805113"/>
            <a:ext cx="3543301" cy="1101725"/>
            <a:chOff x="255" y="1973"/>
            <a:chExt cx="2232" cy="694"/>
          </a:xfrm>
        </p:grpSpPr>
        <p:pic>
          <p:nvPicPr>
            <p:cNvPr id="119813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96" y="1973"/>
              <a:ext cx="591" cy="6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9854" name="Text Box 46"/>
            <p:cNvSpPr txBox="1">
              <a:spLocks noChangeArrowheads="1"/>
            </p:cNvSpPr>
            <p:nvPr/>
          </p:nvSpPr>
          <p:spPr bwMode="auto">
            <a:xfrm>
              <a:off x="255" y="1973"/>
              <a:ext cx="1785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latin typeface="Calibri" pitchFamily="34" charset="0"/>
                </a:rPr>
                <a:t>To conserve, protect, and enhance fish and wildlife and their habitats</a:t>
              </a:r>
              <a:r>
                <a:rPr lang="en-US" sz="1600" dirty="0" smtClean="0">
                  <a:latin typeface="Calibri" pitchFamily="34" charset="0"/>
                </a:rPr>
                <a:t>…</a:t>
              </a:r>
              <a:endParaRPr lang="en-US" sz="1600" dirty="0">
                <a:latin typeface="Calibri" pitchFamily="34" charset="0"/>
              </a:endParaRPr>
            </a:p>
          </p:txBody>
        </p:sp>
      </p:grpSp>
      <p:grpSp>
        <p:nvGrpSpPr>
          <p:cNvPr id="119890" name="Group 82"/>
          <p:cNvGrpSpPr>
            <a:grpSpLocks/>
          </p:cNvGrpSpPr>
          <p:nvPr/>
        </p:nvGrpSpPr>
        <p:grpSpPr bwMode="auto">
          <a:xfrm>
            <a:off x="5581649" y="2451214"/>
            <a:ext cx="3354389" cy="914400"/>
            <a:chOff x="3932" y="2215"/>
            <a:chExt cx="2113" cy="576"/>
          </a:xfrm>
        </p:grpSpPr>
        <p:pic>
          <p:nvPicPr>
            <p:cNvPr id="119870" name="Picture 6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75" y="2215"/>
              <a:ext cx="570" cy="5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9876" name="Text Box 68"/>
            <p:cNvSpPr txBox="1">
              <a:spLocks noChangeArrowheads="1"/>
            </p:cNvSpPr>
            <p:nvPr/>
          </p:nvSpPr>
          <p:spPr bwMode="auto">
            <a:xfrm>
              <a:off x="3932" y="2254"/>
              <a:ext cx="1828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latin typeface="Calibri" pitchFamily="34" charset="0"/>
                </a:rPr>
                <a:t>To provide for the health, inspiration and </a:t>
              </a:r>
              <a:r>
                <a:rPr lang="en-US" sz="1600" dirty="0" smtClean="0">
                  <a:latin typeface="Calibri" pitchFamily="34" charset="0"/>
                </a:rPr>
                <a:t>education…</a:t>
              </a:r>
              <a:endParaRPr lang="en-US" sz="1600" dirty="0">
                <a:latin typeface="Calibri" pitchFamily="34" charset="0"/>
              </a:endParaRPr>
            </a:p>
          </p:txBody>
        </p:sp>
      </p:grpSp>
      <p:grpSp>
        <p:nvGrpSpPr>
          <p:cNvPr id="119883" name="Group 75"/>
          <p:cNvGrpSpPr>
            <a:grpSpLocks/>
          </p:cNvGrpSpPr>
          <p:nvPr/>
        </p:nvGrpSpPr>
        <p:grpSpPr bwMode="auto">
          <a:xfrm>
            <a:off x="331788" y="4149725"/>
            <a:ext cx="3687762" cy="952500"/>
            <a:chOff x="1501" y="2954"/>
            <a:chExt cx="2323" cy="600"/>
          </a:xfrm>
        </p:grpSpPr>
        <p:pic>
          <p:nvPicPr>
            <p:cNvPr id="119869" name="Picture 61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01" y="2954"/>
              <a:ext cx="600" cy="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9878" name="Text Box 70"/>
            <p:cNvSpPr txBox="1">
              <a:spLocks noChangeArrowheads="1"/>
            </p:cNvSpPr>
            <p:nvPr/>
          </p:nvSpPr>
          <p:spPr bwMode="auto">
            <a:xfrm>
              <a:off x="2091" y="2954"/>
              <a:ext cx="1733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latin typeface="Calibri" pitchFamily="34" charset="0"/>
                </a:rPr>
                <a:t>To understand and predict changes in the Earth’s environment</a:t>
              </a:r>
              <a:r>
                <a:rPr lang="en-US" sz="1600" dirty="0" smtClean="0">
                  <a:latin typeface="Calibri" pitchFamily="34" charset="0"/>
                </a:rPr>
                <a:t>… </a:t>
              </a:r>
              <a:endParaRPr lang="en-US" sz="1600" dirty="0">
                <a:latin typeface="Calibri" pitchFamily="34" charset="0"/>
              </a:endParaRPr>
            </a:p>
          </p:txBody>
        </p:sp>
      </p:grpSp>
      <p:grpSp>
        <p:nvGrpSpPr>
          <p:cNvPr id="119892" name="Group 84"/>
          <p:cNvGrpSpPr>
            <a:grpSpLocks/>
          </p:cNvGrpSpPr>
          <p:nvPr/>
        </p:nvGrpSpPr>
        <p:grpSpPr bwMode="auto">
          <a:xfrm>
            <a:off x="5991226" y="4670428"/>
            <a:ext cx="2916238" cy="935038"/>
            <a:chOff x="3923" y="3131"/>
            <a:chExt cx="1837" cy="589"/>
          </a:xfrm>
        </p:grpSpPr>
        <p:pic>
          <p:nvPicPr>
            <p:cNvPr id="119872" name="Picture 64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84" y="3144"/>
              <a:ext cx="576" cy="5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9879" name="Text Box 71"/>
            <p:cNvSpPr txBox="1">
              <a:spLocks noChangeArrowheads="1"/>
            </p:cNvSpPr>
            <p:nvPr/>
          </p:nvSpPr>
          <p:spPr bwMode="auto">
            <a:xfrm>
              <a:off x="3923" y="3131"/>
              <a:ext cx="1642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latin typeface="Calibri" pitchFamily="34" charset="0"/>
                </a:rPr>
                <a:t>To teach, research </a:t>
              </a:r>
              <a:r>
                <a:rPr lang="en-US" sz="1600" dirty="0" smtClean="0">
                  <a:latin typeface="Calibri" pitchFamily="34" charset="0"/>
                </a:rPr>
                <a:t>and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 smtClean="0">
                  <a:latin typeface="Calibri" pitchFamily="34" charset="0"/>
                </a:rPr>
                <a:t>public service…</a:t>
              </a:r>
              <a:endParaRPr lang="en-US" sz="1600" dirty="0">
                <a:latin typeface="Calibri" pitchFamily="34" charset="0"/>
              </a:endParaRPr>
            </a:p>
          </p:txBody>
        </p:sp>
      </p:grpSp>
      <p:grpSp>
        <p:nvGrpSpPr>
          <p:cNvPr id="119894" name="Group 86"/>
          <p:cNvGrpSpPr>
            <a:grpSpLocks/>
          </p:cNvGrpSpPr>
          <p:nvPr/>
        </p:nvGrpSpPr>
        <p:grpSpPr bwMode="auto">
          <a:xfrm>
            <a:off x="296863" y="5553076"/>
            <a:ext cx="3530600" cy="911225"/>
            <a:chOff x="107" y="3307"/>
            <a:chExt cx="2224" cy="574"/>
          </a:xfrm>
        </p:grpSpPr>
        <p:pic>
          <p:nvPicPr>
            <p:cNvPr id="119873" name="Picture 65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38" y="3307"/>
              <a:ext cx="593" cy="5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9880" name="Text Box 72"/>
            <p:cNvSpPr txBox="1">
              <a:spLocks noChangeArrowheads="1"/>
            </p:cNvSpPr>
            <p:nvPr/>
          </p:nvSpPr>
          <p:spPr bwMode="auto">
            <a:xfrm>
              <a:off x="107" y="3307"/>
              <a:ext cx="1642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latin typeface="Calibri" pitchFamily="34" charset="0"/>
                </a:rPr>
                <a:t>To defend our nation against all foreign and domestic enemies</a:t>
              </a:r>
              <a:r>
                <a:rPr lang="en-US" sz="1600" dirty="0" smtClean="0">
                  <a:latin typeface="Calibri" pitchFamily="34" charset="0"/>
                </a:rPr>
                <a:t>…</a:t>
              </a:r>
              <a:endParaRPr lang="en-US" sz="1600" dirty="0">
                <a:latin typeface="Calibri" pitchFamily="34" charset="0"/>
              </a:endParaRPr>
            </a:p>
          </p:txBody>
        </p:sp>
      </p:grpSp>
      <p:grpSp>
        <p:nvGrpSpPr>
          <p:cNvPr id="119893" name="Group 85"/>
          <p:cNvGrpSpPr>
            <a:grpSpLocks/>
          </p:cNvGrpSpPr>
          <p:nvPr/>
        </p:nvGrpSpPr>
        <p:grpSpPr bwMode="auto">
          <a:xfrm>
            <a:off x="4884738" y="5732463"/>
            <a:ext cx="3563937" cy="912812"/>
            <a:chOff x="1954" y="3546"/>
            <a:chExt cx="2245" cy="575"/>
          </a:xfrm>
        </p:grpSpPr>
        <p:pic>
          <p:nvPicPr>
            <p:cNvPr id="119871" name="Picture 63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54" y="3546"/>
              <a:ext cx="599" cy="5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9881" name="Text Box 73"/>
            <p:cNvSpPr txBox="1">
              <a:spLocks noChangeArrowheads="1"/>
            </p:cNvSpPr>
            <p:nvPr/>
          </p:nvSpPr>
          <p:spPr bwMode="auto">
            <a:xfrm>
              <a:off x="2557" y="3546"/>
              <a:ext cx="1642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latin typeface="Calibri" pitchFamily="34" charset="0"/>
                </a:rPr>
                <a:t>To manage the water resources of California in cooperation</a:t>
              </a:r>
              <a:r>
                <a:rPr lang="en-US" sz="1600" dirty="0" smtClean="0">
                  <a:latin typeface="Calibri" pitchFamily="34" charset="0"/>
                </a:rPr>
                <a:t>…</a:t>
              </a:r>
              <a:endParaRPr lang="en-US" sz="1600" dirty="0">
                <a:latin typeface="Calibri" pitchFamily="34" charset="0"/>
              </a:endParaRPr>
            </a:p>
          </p:txBody>
        </p:sp>
      </p:grpSp>
      <p:grpSp>
        <p:nvGrpSpPr>
          <p:cNvPr id="119884" name="Group 76"/>
          <p:cNvGrpSpPr>
            <a:grpSpLocks/>
          </p:cNvGrpSpPr>
          <p:nvPr/>
        </p:nvGrpSpPr>
        <p:grpSpPr bwMode="auto">
          <a:xfrm>
            <a:off x="4884738" y="3492274"/>
            <a:ext cx="3563938" cy="1028700"/>
            <a:chOff x="2379" y="2838"/>
            <a:chExt cx="2245" cy="648"/>
          </a:xfrm>
        </p:grpSpPr>
        <p:pic>
          <p:nvPicPr>
            <p:cNvPr id="119868" name="Picture 60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79" y="2838"/>
              <a:ext cx="551" cy="6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9882" name="Text Box 74"/>
            <p:cNvSpPr txBox="1">
              <a:spLocks noChangeArrowheads="1"/>
            </p:cNvSpPr>
            <p:nvPr/>
          </p:nvSpPr>
          <p:spPr bwMode="auto">
            <a:xfrm>
              <a:off x="2932" y="2838"/>
              <a:ext cx="1692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latin typeface="Calibri" pitchFamily="34" charset="0"/>
                </a:rPr>
                <a:t>To preserve unimpaired the natural and cultural resources</a:t>
              </a:r>
              <a:r>
                <a:rPr lang="en-US" sz="1600" dirty="0" smtClean="0">
                  <a:latin typeface="Calibri" pitchFamily="34" charset="0"/>
                </a:rPr>
                <a:t>…</a:t>
              </a:r>
              <a:endParaRPr lang="en-US" sz="1600" dirty="0">
                <a:latin typeface="Calibri" pitchFamily="34" charset="0"/>
              </a:endParaRPr>
            </a:p>
          </p:txBody>
        </p:sp>
      </p:grpSp>
      <p:pic>
        <p:nvPicPr>
          <p:cNvPr id="119895" name="Picture 87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7475" y="4689249"/>
            <a:ext cx="520700" cy="54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9896" name="Picture 88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1002" y="4476977"/>
            <a:ext cx="558800" cy="555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C:\Users\hgellerman\Pictures\CDFW-Insignia-146x193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9802" y="1389063"/>
            <a:ext cx="1009649" cy="1334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6954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89" name="Text Box 33"/>
          <p:cNvSpPr txBox="1">
            <a:spLocks noChangeArrowheads="1"/>
          </p:cNvSpPr>
          <p:nvPr/>
        </p:nvSpPr>
        <p:spPr bwMode="auto">
          <a:xfrm>
            <a:off x="754308" y="285135"/>
            <a:ext cx="788442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200" dirty="0" smtClean="0">
                <a:solidFill>
                  <a:schemeClr val="accent6"/>
                </a:solidFill>
                <a:latin typeface="+mj-lt"/>
              </a:rPr>
              <a:t>                                 One Team</a:t>
            </a:r>
            <a:endParaRPr lang="en-US" sz="3200" dirty="0">
              <a:solidFill>
                <a:schemeClr val="accent6"/>
              </a:solidFill>
              <a:latin typeface="+mj-lt"/>
            </a:endParaRPr>
          </a:p>
        </p:txBody>
      </p:sp>
      <p:grpSp>
        <p:nvGrpSpPr>
          <p:cNvPr id="121938" name="Group 82"/>
          <p:cNvGrpSpPr>
            <a:grpSpLocks/>
          </p:cNvGrpSpPr>
          <p:nvPr/>
        </p:nvGrpSpPr>
        <p:grpSpPr bwMode="auto">
          <a:xfrm>
            <a:off x="1381024" y="1204016"/>
            <a:ext cx="7791450" cy="5397097"/>
            <a:chOff x="1155" y="972"/>
            <a:chExt cx="4908" cy="3220"/>
          </a:xfrm>
        </p:grpSpPr>
        <p:sp>
          <p:nvSpPr>
            <p:cNvPr id="121891" name="Text Box 35"/>
            <p:cNvSpPr txBox="1">
              <a:spLocks noChangeArrowheads="1"/>
            </p:cNvSpPr>
            <p:nvPr/>
          </p:nvSpPr>
          <p:spPr bwMode="auto">
            <a:xfrm>
              <a:off x="2561" y="3920"/>
              <a:ext cx="1656" cy="2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2000" dirty="0">
                  <a:latin typeface="Calibri" pitchFamily="34" charset="0"/>
                </a:rPr>
                <a:t>One Common Goal</a:t>
              </a:r>
            </a:p>
          </p:txBody>
        </p:sp>
        <p:sp>
          <p:nvSpPr>
            <p:cNvPr id="121893" name="Text Box 37"/>
            <p:cNvSpPr txBox="1">
              <a:spLocks noChangeArrowheads="1"/>
            </p:cNvSpPr>
            <p:nvPr/>
          </p:nvSpPr>
          <p:spPr bwMode="auto">
            <a:xfrm>
              <a:off x="2629" y="972"/>
              <a:ext cx="1820" cy="4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sz="2000" dirty="0" smtClean="0">
                  <a:latin typeface="Calibri" pitchFamily="34" charset="0"/>
                </a:rPr>
                <a:t>      One </a:t>
              </a:r>
              <a:r>
                <a:rPr lang="en-US" sz="2000" dirty="0">
                  <a:latin typeface="Calibri" pitchFamily="34" charset="0"/>
                </a:rPr>
                <a:t>Incident</a:t>
              </a:r>
            </a:p>
            <a:p>
              <a:r>
                <a:rPr lang="en-US" sz="2000" dirty="0">
                  <a:latin typeface="Calibri" pitchFamily="34" charset="0"/>
                </a:rPr>
                <a:t>Command Structure</a:t>
              </a:r>
            </a:p>
          </p:txBody>
        </p:sp>
        <p:sp>
          <p:nvSpPr>
            <p:cNvPr id="121894" name="Text Box 38"/>
            <p:cNvSpPr txBox="1">
              <a:spLocks noChangeArrowheads="1"/>
            </p:cNvSpPr>
            <p:nvPr/>
          </p:nvSpPr>
          <p:spPr bwMode="auto">
            <a:xfrm>
              <a:off x="4789" y="2474"/>
              <a:ext cx="1274" cy="2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2000" dirty="0">
                  <a:latin typeface="Calibri" pitchFamily="34" charset="0"/>
                </a:rPr>
                <a:t>One Unit</a:t>
              </a:r>
            </a:p>
          </p:txBody>
        </p:sp>
        <p:sp>
          <p:nvSpPr>
            <p:cNvPr id="121895" name="Text Box 39"/>
            <p:cNvSpPr txBox="1">
              <a:spLocks noChangeArrowheads="1"/>
            </p:cNvSpPr>
            <p:nvPr/>
          </p:nvSpPr>
          <p:spPr bwMode="auto">
            <a:xfrm>
              <a:off x="1155" y="2484"/>
              <a:ext cx="1028" cy="5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2000" dirty="0">
                  <a:latin typeface="Calibri" pitchFamily="34" charset="0"/>
                </a:rPr>
                <a:t>One </a:t>
              </a:r>
            </a:p>
            <a:p>
              <a:pPr algn="l">
                <a:spcBef>
                  <a:spcPct val="50000"/>
                </a:spcBef>
              </a:pPr>
              <a:r>
                <a:rPr lang="en-US" sz="2000" dirty="0">
                  <a:latin typeface="Calibri" pitchFamily="34" charset="0"/>
                </a:rPr>
                <a:t>Mission</a:t>
              </a:r>
            </a:p>
          </p:txBody>
        </p:sp>
        <p:sp>
          <p:nvSpPr>
            <p:cNvPr id="121897" name="Rectangle 41"/>
            <p:cNvSpPr>
              <a:spLocks noChangeArrowheads="1"/>
            </p:cNvSpPr>
            <p:nvPr/>
          </p:nvSpPr>
          <p:spPr bwMode="auto">
            <a:xfrm>
              <a:off x="1899" y="1467"/>
              <a:ext cx="2689" cy="2349"/>
            </a:xfrm>
            <a:prstGeom prst="rect">
              <a:avLst/>
            </a:prstGeom>
            <a:solidFill>
              <a:srgbClr val="FFE2C5"/>
            </a:solidFill>
            <a:ln w="762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900" name="AutoShape 44"/>
            <p:cNvSpPr>
              <a:spLocks noChangeArrowheads="1"/>
            </p:cNvSpPr>
            <p:nvPr/>
          </p:nvSpPr>
          <p:spPr bwMode="auto">
            <a:xfrm>
              <a:off x="4278" y="1053"/>
              <a:ext cx="756" cy="752"/>
            </a:xfrm>
            <a:custGeom>
              <a:avLst/>
              <a:gdLst>
                <a:gd name="G0" fmla="+- 0 0 0"/>
                <a:gd name="G1" fmla="+- -6003982 0 0"/>
                <a:gd name="G2" fmla="+- 0 0 -6003982"/>
                <a:gd name="G3" fmla="+- 10800 0 0"/>
                <a:gd name="G4" fmla="+- 0 0 0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5400 0 0"/>
                <a:gd name="G9" fmla="+- 0 0 -6003982"/>
                <a:gd name="G10" fmla="+- 5400 0 2700"/>
                <a:gd name="G11" fmla="cos G10 0"/>
                <a:gd name="G12" fmla="sin G10 0"/>
                <a:gd name="G13" fmla="cos 13500 0"/>
                <a:gd name="G14" fmla="sin 13500 0"/>
                <a:gd name="G15" fmla="+- G11 10800 0"/>
                <a:gd name="G16" fmla="+- G12 10800 0"/>
                <a:gd name="G17" fmla="+- G13 10800 0"/>
                <a:gd name="G18" fmla="+- G14 10800 0"/>
                <a:gd name="G19" fmla="*/ 5400 1 2"/>
                <a:gd name="G20" fmla="+- G19 5400 0"/>
                <a:gd name="G21" fmla="cos G20 0"/>
                <a:gd name="G22" fmla="sin G20 0"/>
                <a:gd name="G23" fmla="+- G21 10800 0"/>
                <a:gd name="G24" fmla="+- G12 G23 G22"/>
                <a:gd name="G25" fmla="+- G22 G23 G11"/>
                <a:gd name="G26" fmla="cos 10800 0"/>
                <a:gd name="G27" fmla="sin 10800 0"/>
                <a:gd name="G28" fmla="cos 5400 0"/>
                <a:gd name="G29" fmla="sin 5400 0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6003982"/>
                <a:gd name="G36" fmla="sin G34 -6003982"/>
                <a:gd name="G37" fmla="+/ -6003982 0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5400 G39"/>
                <a:gd name="G43" fmla="sin 5400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18328 w 21600"/>
                <a:gd name="T5" fmla="*/ 3056 h 21600"/>
                <a:gd name="T6" fmla="*/ 10571 w 21600"/>
                <a:gd name="T7" fmla="*/ 2703 h 21600"/>
                <a:gd name="T8" fmla="*/ 14564 w 21600"/>
                <a:gd name="T9" fmla="*/ 6928 h 21600"/>
                <a:gd name="T10" fmla="*/ 24300 w 21600"/>
                <a:gd name="T11" fmla="*/ 10800 h 21600"/>
                <a:gd name="T12" fmla="*/ 18900 w 21600"/>
                <a:gd name="T13" fmla="*/ 16200 h 21600"/>
                <a:gd name="T14" fmla="*/ 13500 w 21600"/>
                <a:gd name="T15" fmla="*/ 10800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6200" y="10800"/>
                  </a:moveTo>
                  <a:cubicBezTo>
                    <a:pt x="16200" y="7817"/>
                    <a:pt x="13782" y="5400"/>
                    <a:pt x="10800" y="5400"/>
                  </a:cubicBezTo>
                  <a:cubicBezTo>
                    <a:pt x="10749" y="5399"/>
                    <a:pt x="10698" y="5400"/>
                    <a:pt x="10647" y="5402"/>
                  </a:cubicBezTo>
                  <a:lnTo>
                    <a:pt x="10495" y="4"/>
                  </a:lnTo>
                  <a:cubicBezTo>
                    <a:pt x="10597" y="1"/>
                    <a:pt x="10698" y="-1"/>
                    <a:pt x="10800" y="0"/>
                  </a:cubicBezTo>
                  <a:cubicBezTo>
                    <a:pt x="16764" y="0"/>
                    <a:pt x="21599" y="4835"/>
                    <a:pt x="21600" y="10799"/>
                  </a:cubicBezTo>
                  <a:lnTo>
                    <a:pt x="21600" y="10800"/>
                  </a:lnTo>
                  <a:lnTo>
                    <a:pt x="24300" y="10800"/>
                  </a:lnTo>
                  <a:lnTo>
                    <a:pt x="18900" y="16200"/>
                  </a:lnTo>
                  <a:lnTo>
                    <a:pt x="13500" y="10800"/>
                  </a:lnTo>
                  <a:lnTo>
                    <a:pt x="16200" y="1080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901" name="AutoShape 45"/>
            <p:cNvSpPr>
              <a:spLocks noChangeArrowheads="1"/>
            </p:cNvSpPr>
            <p:nvPr/>
          </p:nvSpPr>
          <p:spPr bwMode="auto">
            <a:xfrm rot="16200000">
              <a:off x="1504" y="1051"/>
              <a:ext cx="752" cy="756"/>
            </a:xfrm>
            <a:custGeom>
              <a:avLst/>
              <a:gdLst>
                <a:gd name="G0" fmla="+- 0 0 0"/>
                <a:gd name="G1" fmla="+- -6003982 0 0"/>
                <a:gd name="G2" fmla="+- 0 0 -6003982"/>
                <a:gd name="G3" fmla="+- 10800 0 0"/>
                <a:gd name="G4" fmla="+- 0 0 0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5400 0 0"/>
                <a:gd name="G9" fmla="+- 0 0 -6003982"/>
                <a:gd name="G10" fmla="+- 5400 0 2700"/>
                <a:gd name="G11" fmla="cos G10 0"/>
                <a:gd name="G12" fmla="sin G10 0"/>
                <a:gd name="G13" fmla="cos 13500 0"/>
                <a:gd name="G14" fmla="sin 13500 0"/>
                <a:gd name="G15" fmla="+- G11 10800 0"/>
                <a:gd name="G16" fmla="+- G12 10800 0"/>
                <a:gd name="G17" fmla="+- G13 10800 0"/>
                <a:gd name="G18" fmla="+- G14 10800 0"/>
                <a:gd name="G19" fmla="*/ 5400 1 2"/>
                <a:gd name="G20" fmla="+- G19 5400 0"/>
                <a:gd name="G21" fmla="cos G20 0"/>
                <a:gd name="G22" fmla="sin G20 0"/>
                <a:gd name="G23" fmla="+- G21 10800 0"/>
                <a:gd name="G24" fmla="+- G12 G23 G22"/>
                <a:gd name="G25" fmla="+- G22 G23 G11"/>
                <a:gd name="G26" fmla="cos 10800 0"/>
                <a:gd name="G27" fmla="sin 10800 0"/>
                <a:gd name="G28" fmla="cos 5400 0"/>
                <a:gd name="G29" fmla="sin 5400 0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6003982"/>
                <a:gd name="G36" fmla="sin G34 -6003982"/>
                <a:gd name="G37" fmla="+/ -6003982 0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5400 G39"/>
                <a:gd name="G43" fmla="sin 5400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18328 w 21600"/>
                <a:gd name="T5" fmla="*/ 3056 h 21600"/>
                <a:gd name="T6" fmla="*/ 10571 w 21600"/>
                <a:gd name="T7" fmla="*/ 2703 h 21600"/>
                <a:gd name="T8" fmla="*/ 14564 w 21600"/>
                <a:gd name="T9" fmla="*/ 6928 h 21600"/>
                <a:gd name="T10" fmla="*/ 24300 w 21600"/>
                <a:gd name="T11" fmla="*/ 10800 h 21600"/>
                <a:gd name="T12" fmla="*/ 18900 w 21600"/>
                <a:gd name="T13" fmla="*/ 16200 h 21600"/>
                <a:gd name="T14" fmla="*/ 13500 w 21600"/>
                <a:gd name="T15" fmla="*/ 10800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6200" y="10800"/>
                  </a:moveTo>
                  <a:cubicBezTo>
                    <a:pt x="16200" y="7817"/>
                    <a:pt x="13782" y="5400"/>
                    <a:pt x="10800" y="5400"/>
                  </a:cubicBezTo>
                  <a:cubicBezTo>
                    <a:pt x="10749" y="5399"/>
                    <a:pt x="10698" y="5400"/>
                    <a:pt x="10647" y="5402"/>
                  </a:cubicBezTo>
                  <a:lnTo>
                    <a:pt x="10495" y="4"/>
                  </a:lnTo>
                  <a:cubicBezTo>
                    <a:pt x="10597" y="1"/>
                    <a:pt x="10698" y="-1"/>
                    <a:pt x="10800" y="0"/>
                  </a:cubicBezTo>
                  <a:cubicBezTo>
                    <a:pt x="16764" y="0"/>
                    <a:pt x="21599" y="4835"/>
                    <a:pt x="21600" y="10799"/>
                  </a:cubicBezTo>
                  <a:lnTo>
                    <a:pt x="21600" y="10800"/>
                  </a:lnTo>
                  <a:lnTo>
                    <a:pt x="24300" y="10800"/>
                  </a:lnTo>
                  <a:lnTo>
                    <a:pt x="18900" y="16200"/>
                  </a:lnTo>
                  <a:lnTo>
                    <a:pt x="13500" y="10800"/>
                  </a:lnTo>
                  <a:lnTo>
                    <a:pt x="16200" y="1080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902" name="AutoShape 46"/>
            <p:cNvSpPr>
              <a:spLocks noChangeArrowheads="1"/>
            </p:cNvSpPr>
            <p:nvPr/>
          </p:nvSpPr>
          <p:spPr bwMode="auto">
            <a:xfrm rot="5400000">
              <a:off x="4219" y="3438"/>
              <a:ext cx="752" cy="756"/>
            </a:xfrm>
            <a:custGeom>
              <a:avLst/>
              <a:gdLst>
                <a:gd name="G0" fmla="+- 0 0 0"/>
                <a:gd name="G1" fmla="+- -6003982 0 0"/>
                <a:gd name="G2" fmla="+- 0 0 -6003982"/>
                <a:gd name="G3" fmla="+- 10800 0 0"/>
                <a:gd name="G4" fmla="+- 0 0 0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5400 0 0"/>
                <a:gd name="G9" fmla="+- 0 0 -6003982"/>
                <a:gd name="G10" fmla="+- 5400 0 2700"/>
                <a:gd name="G11" fmla="cos G10 0"/>
                <a:gd name="G12" fmla="sin G10 0"/>
                <a:gd name="G13" fmla="cos 13500 0"/>
                <a:gd name="G14" fmla="sin 13500 0"/>
                <a:gd name="G15" fmla="+- G11 10800 0"/>
                <a:gd name="G16" fmla="+- G12 10800 0"/>
                <a:gd name="G17" fmla="+- G13 10800 0"/>
                <a:gd name="G18" fmla="+- G14 10800 0"/>
                <a:gd name="G19" fmla="*/ 5400 1 2"/>
                <a:gd name="G20" fmla="+- G19 5400 0"/>
                <a:gd name="G21" fmla="cos G20 0"/>
                <a:gd name="G22" fmla="sin G20 0"/>
                <a:gd name="G23" fmla="+- G21 10800 0"/>
                <a:gd name="G24" fmla="+- G12 G23 G22"/>
                <a:gd name="G25" fmla="+- G22 G23 G11"/>
                <a:gd name="G26" fmla="cos 10800 0"/>
                <a:gd name="G27" fmla="sin 10800 0"/>
                <a:gd name="G28" fmla="cos 5400 0"/>
                <a:gd name="G29" fmla="sin 5400 0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6003982"/>
                <a:gd name="G36" fmla="sin G34 -6003982"/>
                <a:gd name="G37" fmla="+/ -6003982 0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5400 G39"/>
                <a:gd name="G43" fmla="sin 5400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18328 w 21600"/>
                <a:gd name="T5" fmla="*/ 3056 h 21600"/>
                <a:gd name="T6" fmla="*/ 10571 w 21600"/>
                <a:gd name="T7" fmla="*/ 2703 h 21600"/>
                <a:gd name="T8" fmla="*/ 14564 w 21600"/>
                <a:gd name="T9" fmla="*/ 6928 h 21600"/>
                <a:gd name="T10" fmla="*/ 24300 w 21600"/>
                <a:gd name="T11" fmla="*/ 10800 h 21600"/>
                <a:gd name="T12" fmla="*/ 18900 w 21600"/>
                <a:gd name="T13" fmla="*/ 16200 h 21600"/>
                <a:gd name="T14" fmla="*/ 13500 w 21600"/>
                <a:gd name="T15" fmla="*/ 10800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6200" y="10800"/>
                  </a:moveTo>
                  <a:cubicBezTo>
                    <a:pt x="16200" y="7817"/>
                    <a:pt x="13782" y="5400"/>
                    <a:pt x="10800" y="5400"/>
                  </a:cubicBezTo>
                  <a:cubicBezTo>
                    <a:pt x="10749" y="5399"/>
                    <a:pt x="10698" y="5400"/>
                    <a:pt x="10647" y="5402"/>
                  </a:cubicBezTo>
                  <a:lnTo>
                    <a:pt x="10495" y="4"/>
                  </a:lnTo>
                  <a:cubicBezTo>
                    <a:pt x="10597" y="1"/>
                    <a:pt x="10698" y="-1"/>
                    <a:pt x="10800" y="0"/>
                  </a:cubicBezTo>
                  <a:cubicBezTo>
                    <a:pt x="16764" y="0"/>
                    <a:pt x="21599" y="4835"/>
                    <a:pt x="21600" y="10799"/>
                  </a:cubicBezTo>
                  <a:lnTo>
                    <a:pt x="21600" y="10800"/>
                  </a:lnTo>
                  <a:lnTo>
                    <a:pt x="24300" y="10800"/>
                  </a:lnTo>
                  <a:lnTo>
                    <a:pt x="18900" y="16200"/>
                  </a:lnTo>
                  <a:lnTo>
                    <a:pt x="13500" y="10800"/>
                  </a:lnTo>
                  <a:lnTo>
                    <a:pt x="16200" y="1080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903" name="AutoShape 47"/>
            <p:cNvSpPr>
              <a:spLocks noChangeArrowheads="1"/>
            </p:cNvSpPr>
            <p:nvPr/>
          </p:nvSpPr>
          <p:spPr bwMode="auto">
            <a:xfrm rot="10800000">
              <a:off x="1466" y="3440"/>
              <a:ext cx="756" cy="752"/>
            </a:xfrm>
            <a:custGeom>
              <a:avLst/>
              <a:gdLst>
                <a:gd name="G0" fmla="+- 0 0 0"/>
                <a:gd name="G1" fmla="+- -6003982 0 0"/>
                <a:gd name="G2" fmla="+- 0 0 -6003982"/>
                <a:gd name="G3" fmla="+- 10800 0 0"/>
                <a:gd name="G4" fmla="+- 0 0 0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5400 0 0"/>
                <a:gd name="G9" fmla="+- 0 0 -6003982"/>
                <a:gd name="G10" fmla="+- 5400 0 2700"/>
                <a:gd name="G11" fmla="cos G10 0"/>
                <a:gd name="G12" fmla="sin G10 0"/>
                <a:gd name="G13" fmla="cos 13500 0"/>
                <a:gd name="G14" fmla="sin 13500 0"/>
                <a:gd name="G15" fmla="+- G11 10800 0"/>
                <a:gd name="G16" fmla="+- G12 10800 0"/>
                <a:gd name="G17" fmla="+- G13 10800 0"/>
                <a:gd name="G18" fmla="+- G14 10800 0"/>
                <a:gd name="G19" fmla="*/ 5400 1 2"/>
                <a:gd name="G20" fmla="+- G19 5400 0"/>
                <a:gd name="G21" fmla="cos G20 0"/>
                <a:gd name="G22" fmla="sin G20 0"/>
                <a:gd name="G23" fmla="+- G21 10800 0"/>
                <a:gd name="G24" fmla="+- G12 G23 G22"/>
                <a:gd name="G25" fmla="+- G22 G23 G11"/>
                <a:gd name="G26" fmla="cos 10800 0"/>
                <a:gd name="G27" fmla="sin 10800 0"/>
                <a:gd name="G28" fmla="cos 5400 0"/>
                <a:gd name="G29" fmla="sin 5400 0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6003982"/>
                <a:gd name="G36" fmla="sin G34 -6003982"/>
                <a:gd name="G37" fmla="+/ -6003982 0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5400 G39"/>
                <a:gd name="G43" fmla="sin 5400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18328 w 21600"/>
                <a:gd name="T5" fmla="*/ 3056 h 21600"/>
                <a:gd name="T6" fmla="*/ 10571 w 21600"/>
                <a:gd name="T7" fmla="*/ 2703 h 21600"/>
                <a:gd name="T8" fmla="*/ 14564 w 21600"/>
                <a:gd name="T9" fmla="*/ 6928 h 21600"/>
                <a:gd name="T10" fmla="*/ 24300 w 21600"/>
                <a:gd name="T11" fmla="*/ 10800 h 21600"/>
                <a:gd name="T12" fmla="*/ 18900 w 21600"/>
                <a:gd name="T13" fmla="*/ 16200 h 21600"/>
                <a:gd name="T14" fmla="*/ 13500 w 21600"/>
                <a:gd name="T15" fmla="*/ 10800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6200" y="10800"/>
                  </a:moveTo>
                  <a:cubicBezTo>
                    <a:pt x="16200" y="7817"/>
                    <a:pt x="13782" y="5400"/>
                    <a:pt x="10800" y="5400"/>
                  </a:cubicBezTo>
                  <a:cubicBezTo>
                    <a:pt x="10749" y="5399"/>
                    <a:pt x="10698" y="5400"/>
                    <a:pt x="10647" y="5402"/>
                  </a:cubicBezTo>
                  <a:lnTo>
                    <a:pt x="10495" y="4"/>
                  </a:lnTo>
                  <a:cubicBezTo>
                    <a:pt x="10597" y="1"/>
                    <a:pt x="10698" y="-1"/>
                    <a:pt x="10800" y="0"/>
                  </a:cubicBezTo>
                  <a:cubicBezTo>
                    <a:pt x="16764" y="0"/>
                    <a:pt x="21599" y="4835"/>
                    <a:pt x="21600" y="10799"/>
                  </a:cubicBezTo>
                  <a:lnTo>
                    <a:pt x="21600" y="10800"/>
                  </a:lnTo>
                  <a:lnTo>
                    <a:pt x="24300" y="10800"/>
                  </a:lnTo>
                  <a:lnTo>
                    <a:pt x="18900" y="16200"/>
                  </a:lnTo>
                  <a:lnTo>
                    <a:pt x="13500" y="10800"/>
                  </a:lnTo>
                  <a:lnTo>
                    <a:pt x="16200" y="1080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21932" name="Group 76"/>
            <p:cNvGrpSpPr>
              <a:grpSpLocks/>
            </p:cNvGrpSpPr>
            <p:nvPr/>
          </p:nvGrpSpPr>
          <p:grpSpPr bwMode="auto">
            <a:xfrm>
              <a:off x="2056" y="3403"/>
              <a:ext cx="2411" cy="339"/>
              <a:chOff x="2192" y="3568"/>
              <a:chExt cx="2163" cy="346"/>
            </a:xfrm>
          </p:grpSpPr>
          <p:pic>
            <p:nvPicPr>
              <p:cNvPr id="121916" name="Picture 60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10" y="3568"/>
                <a:ext cx="345" cy="34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21918" name="Picture 6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54" y="3568"/>
                <a:ext cx="360" cy="34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21922" name="Picture 66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72" t="24355" r="86775" b="7162"/>
              <a:stretch>
                <a:fillRect/>
              </a:stretch>
            </p:blipFill>
            <p:spPr bwMode="auto">
              <a:xfrm>
                <a:off x="2192" y="3570"/>
                <a:ext cx="363" cy="3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121929" name="Group 73"/>
            <p:cNvGrpSpPr>
              <a:grpSpLocks/>
            </p:cNvGrpSpPr>
            <p:nvPr/>
          </p:nvGrpSpPr>
          <p:grpSpPr bwMode="auto">
            <a:xfrm>
              <a:off x="2392" y="2544"/>
              <a:ext cx="1771" cy="366"/>
              <a:chOff x="2485" y="2658"/>
              <a:chExt cx="1590" cy="374"/>
            </a:xfrm>
          </p:grpSpPr>
          <p:pic>
            <p:nvPicPr>
              <p:cNvPr id="121914" name="Picture 58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74" y="2685"/>
                <a:ext cx="341" cy="34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21915" name="Picture 59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85" y="2658"/>
                <a:ext cx="345" cy="34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21919" name="Picture 63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10" y="2687"/>
                <a:ext cx="265" cy="34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121931" name="Group 75"/>
            <p:cNvGrpSpPr>
              <a:grpSpLocks/>
            </p:cNvGrpSpPr>
            <p:nvPr/>
          </p:nvGrpSpPr>
          <p:grpSpPr bwMode="auto">
            <a:xfrm>
              <a:off x="2013" y="2978"/>
              <a:ext cx="2471" cy="361"/>
              <a:chOff x="2137" y="3084"/>
              <a:chExt cx="2217" cy="367"/>
            </a:xfrm>
          </p:grpSpPr>
          <p:pic>
            <p:nvPicPr>
              <p:cNvPr id="121917" name="Picture 61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37" y="3084"/>
                <a:ext cx="356" cy="34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21920" name="Picture 64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26" y="3101"/>
                <a:ext cx="328" cy="3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21921" name="Picture 65"/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35" y="3101"/>
                <a:ext cx="352" cy="3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21923" name="Picture 67"/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671" r="85420" b="57593"/>
              <a:stretch>
                <a:fillRect/>
              </a:stretch>
            </p:blipFill>
            <p:spPr bwMode="auto">
              <a:xfrm>
                <a:off x="2817" y="3084"/>
                <a:ext cx="348" cy="36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121927" name="Text Box 71"/>
            <p:cNvSpPr txBox="1">
              <a:spLocks noChangeArrowheads="1"/>
            </p:cNvSpPr>
            <p:nvPr/>
          </p:nvSpPr>
          <p:spPr bwMode="auto">
            <a:xfrm>
              <a:off x="2455" y="1467"/>
              <a:ext cx="2088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dirty="0">
                  <a:solidFill>
                    <a:schemeClr val="bg2"/>
                  </a:solidFill>
                  <a:latin typeface="Calibri" pitchFamily="34" charset="0"/>
                </a:rPr>
                <a:t>Wildlife Branch</a:t>
              </a:r>
            </a:p>
          </p:txBody>
        </p:sp>
        <p:grpSp>
          <p:nvGrpSpPr>
            <p:cNvPr id="121937" name="Group 81"/>
            <p:cNvGrpSpPr>
              <a:grpSpLocks/>
            </p:cNvGrpSpPr>
            <p:nvPr/>
          </p:nvGrpSpPr>
          <p:grpSpPr bwMode="auto">
            <a:xfrm>
              <a:off x="2045" y="1976"/>
              <a:ext cx="2422" cy="514"/>
              <a:chOff x="2045" y="1976"/>
              <a:chExt cx="2422" cy="514"/>
            </a:xfrm>
          </p:grpSpPr>
          <p:pic>
            <p:nvPicPr>
              <p:cNvPr id="121909" name="Picture 53"/>
              <p:cNvPicPr>
                <a:picLocks noChangeAspect="1" noChangeArrowheads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45" y="1976"/>
                <a:ext cx="410" cy="3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21913" name="Picture 57"/>
              <p:cNvPicPr>
                <a:picLocks noChangeAspect="1" noChangeArrowheads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54" y="2061"/>
                <a:ext cx="413" cy="42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pic>
        <p:nvPicPr>
          <p:cNvPr id="2050" name="Picture 2" descr="C:\Users\hgellerman\Desktop\CDFW-Insignia-146x193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7995" y="2916557"/>
            <a:ext cx="619953" cy="819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12" descr="owcn-logo-ucdcolors.png"/>
          <p:cNvPicPr>
            <a:picLocks noChangeAspect="1"/>
          </p:cNvPicPr>
          <p:nvPr/>
        </p:nvPicPr>
        <p:blipFill>
          <a:blip r:embed="rId16" cstate="print">
            <a:lum bright="-38000" contrast="-3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4901" y="2614972"/>
            <a:ext cx="1199704" cy="913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2176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152400"/>
            <a:ext cx="9144000" cy="10668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>
                <a:solidFill>
                  <a:schemeClr val="accent6"/>
                </a:solidFill>
              </a:rPr>
              <a:t>Interaction with other Agencies</a:t>
            </a:r>
          </a:p>
        </p:txBody>
      </p:sp>
      <p:sp>
        <p:nvSpPr>
          <p:cNvPr id="134147" name="Text Box 3"/>
          <p:cNvSpPr txBox="1">
            <a:spLocks noChangeArrowheads="1"/>
          </p:cNvSpPr>
          <p:nvPr/>
        </p:nvSpPr>
        <p:spPr bwMode="auto">
          <a:xfrm>
            <a:off x="361950" y="1219200"/>
            <a:ext cx="8778875" cy="5386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800" u="sng" dirty="0" smtClean="0">
                <a:latin typeface="Calibri" pitchFamily="34" charset="0"/>
              </a:rPr>
              <a:t>What the WB can provide:</a:t>
            </a:r>
            <a:endParaRPr lang="en-US" sz="2400" b="1" dirty="0"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  <a:p>
            <a:pPr eaLnBrk="1" hangingPunct="1">
              <a:buFontTx/>
              <a:buChar char="•"/>
              <a:defRPr/>
            </a:pP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</a:t>
            </a:r>
            <a:r>
              <a:rPr lang="en-US" sz="2400" dirty="0"/>
              <a:t>Provide cooperating agencies with up-to-date information (as available)</a:t>
            </a:r>
          </a:p>
          <a:p>
            <a:pPr eaLnBrk="1" hangingPunct="1">
              <a:defRPr/>
            </a:pPr>
            <a:endParaRPr lang="en-US" sz="2400" dirty="0"/>
          </a:p>
          <a:p>
            <a:pPr eaLnBrk="1" hangingPunct="1">
              <a:defRPr/>
            </a:pPr>
            <a:r>
              <a:rPr lang="en-US" sz="2800" u="sng" dirty="0"/>
              <a:t>What </a:t>
            </a:r>
            <a:r>
              <a:rPr lang="en-US" sz="2800" u="sng" dirty="0" smtClean="0"/>
              <a:t>others </a:t>
            </a:r>
            <a:r>
              <a:rPr lang="en-US" sz="2800" u="sng" dirty="0"/>
              <a:t>can </a:t>
            </a:r>
            <a:r>
              <a:rPr lang="en-US" sz="2800" u="sng" dirty="0" smtClean="0"/>
              <a:t>provide for the WB</a:t>
            </a:r>
            <a:r>
              <a:rPr lang="en-US" sz="2800" dirty="0" smtClean="0"/>
              <a:t>: </a:t>
            </a:r>
            <a:endParaRPr lang="en-US" sz="2400" b="1" dirty="0"/>
          </a:p>
          <a:p>
            <a:pPr eaLnBrk="1" hangingPunct="1">
              <a:defRPr/>
            </a:pPr>
            <a:r>
              <a:rPr lang="en-US" sz="2400" dirty="0"/>
              <a:t>Reconnaissance</a:t>
            </a:r>
          </a:p>
          <a:p>
            <a:pPr eaLnBrk="1" hangingPunct="1">
              <a:buFontTx/>
              <a:buChar char="•"/>
              <a:defRPr/>
            </a:pPr>
            <a:r>
              <a:rPr lang="en-US" sz="2400" dirty="0"/>
              <a:t> Provide local knowledge and </a:t>
            </a:r>
            <a:r>
              <a:rPr lang="en-US" sz="2400" dirty="0" smtClean="0"/>
              <a:t>expertise (e.g. Refuge personnel)</a:t>
            </a:r>
            <a:endParaRPr lang="en-US" sz="2400" dirty="0"/>
          </a:p>
          <a:p>
            <a:pPr eaLnBrk="1" hangingPunct="1">
              <a:buFontTx/>
              <a:buChar char="•"/>
              <a:defRPr/>
            </a:pPr>
            <a:r>
              <a:rPr lang="en-US" sz="2400" dirty="0"/>
              <a:t> Potentially assist with staffing wildlife reporting hotline</a:t>
            </a:r>
          </a:p>
          <a:p>
            <a:pPr eaLnBrk="1" hangingPunct="1">
              <a:buFontTx/>
              <a:buChar char="•"/>
              <a:defRPr/>
            </a:pPr>
            <a:endParaRPr lang="en-US" sz="2400" dirty="0"/>
          </a:p>
          <a:p>
            <a:pPr eaLnBrk="1" hangingPunct="1">
              <a:defRPr/>
            </a:pPr>
            <a:r>
              <a:rPr lang="en-US" sz="2400" dirty="0" smtClean="0"/>
              <a:t>Recovery, Transportation</a:t>
            </a:r>
            <a:endParaRPr lang="en-US" sz="2400" dirty="0"/>
          </a:p>
          <a:p>
            <a:pPr eaLnBrk="1" hangingPunct="1">
              <a:buFontTx/>
              <a:buChar char="•"/>
              <a:defRPr/>
            </a:pPr>
            <a:r>
              <a:rPr lang="en-US" sz="2400" dirty="0"/>
              <a:t> Assist with beach closures and access</a:t>
            </a:r>
          </a:p>
          <a:p>
            <a:pPr eaLnBrk="1" hangingPunct="1">
              <a:buFontTx/>
              <a:buChar char="•"/>
              <a:defRPr/>
            </a:pPr>
            <a:r>
              <a:rPr lang="en-US" sz="2400" dirty="0"/>
              <a:t> Provide a staging area for the Stabilization Trailer</a:t>
            </a:r>
          </a:p>
          <a:p>
            <a:pPr eaLnBrk="1" hangingPunct="1">
              <a:buFontTx/>
              <a:buChar char="•"/>
              <a:defRPr/>
            </a:pPr>
            <a:r>
              <a:rPr lang="en-US" sz="2400" dirty="0"/>
              <a:t> Assist with transportation of wildlife</a:t>
            </a:r>
          </a:p>
          <a:p>
            <a:pPr eaLnBrk="1" hangingPunct="1">
              <a:buFontTx/>
              <a:buChar char="•"/>
              <a:defRPr/>
            </a:pPr>
            <a:r>
              <a:rPr lang="en-US" sz="2400" dirty="0"/>
              <a:t> If trained, assist with wildlife capture</a:t>
            </a:r>
          </a:p>
        </p:txBody>
      </p:sp>
    </p:spTree>
    <p:extLst>
      <p:ext uri="{BB962C8B-B14F-4D97-AF65-F5344CB8AC3E}">
        <p14:creationId xmlns:p14="http://schemas.microsoft.com/office/powerpoint/2010/main" val="3279805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1889125" y="202247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endParaRPr lang="en-US" sz="240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138243" name="Text Box 3"/>
          <p:cNvSpPr txBox="1">
            <a:spLocks noChangeArrowheads="1"/>
          </p:cNvSpPr>
          <p:nvPr/>
        </p:nvSpPr>
        <p:spPr bwMode="auto">
          <a:xfrm>
            <a:off x="2090319" y="152400"/>
            <a:ext cx="5109411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n-US" sz="4400" dirty="0" smtClean="0">
                <a:solidFill>
                  <a:schemeClr val="accent6"/>
                </a:solidFill>
                <a:latin typeface="Calibri" pitchFamily="34" charset="0"/>
              </a:rPr>
              <a:t>Special Protocols</a:t>
            </a:r>
          </a:p>
          <a:p>
            <a:pPr algn="ctr">
              <a:defRPr/>
            </a:pPr>
            <a:r>
              <a:rPr lang="en-US" sz="3600" dirty="0" smtClean="0">
                <a:solidFill>
                  <a:schemeClr val="accent6"/>
                </a:solidFill>
                <a:latin typeface="Calibri" pitchFamily="34" charset="0"/>
              </a:rPr>
              <a:t>WILDLIFE RESPONSE PLAN</a:t>
            </a:r>
          </a:p>
        </p:txBody>
      </p:sp>
      <p:sp>
        <p:nvSpPr>
          <p:cNvPr id="48132" name="Rectangle 3"/>
          <p:cNvSpPr>
            <a:spLocks noChangeArrowheads="1"/>
          </p:cNvSpPr>
          <p:nvPr/>
        </p:nvSpPr>
        <p:spPr bwMode="auto">
          <a:xfrm>
            <a:off x="228600" y="2022475"/>
            <a:ext cx="4572000" cy="422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57200" indent="-457200" eaLnBrk="1" hangingPunct="1">
              <a:lnSpc>
                <a:spcPct val="90000"/>
              </a:lnSpc>
              <a:spcBef>
                <a:spcPct val="20000"/>
              </a:spcBef>
              <a:buClr>
                <a:schemeClr val="accent3"/>
              </a:buClr>
              <a:buSzPct val="80000"/>
              <a:buFont typeface="Wingdings" pitchFamily="2" charset="2"/>
              <a:buChar char="§"/>
              <a:defRPr/>
            </a:pPr>
            <a:r>
              <a:rPr lang="en-US" sz="2400" dirty="0"/>
              <a:t>G</a:t>
            </a:r>
            <a:r>
              <a:rPr lang="en-US" sz="2400" dirty="0" smtClean="0"/>
              <a:t>uidelines to:</a:t>
            </a:r>
          </a:p>
          <a:p>
            <a:pPr marL="457200" indent="-457200" eaLnBrk="1" hangingPunct="1">
              <a:lnSpc>
                <a:spcPct val="90000"/>
              </a:lnSpc>
              <a:spcBef>
                <a:spcPct val="20000"/>
              </a:spcBef>
              <a:buClr>
                <a:schemeClr val="accent3"/>
              </a:buClr>
              <a:buSzPct val="80000"/>
              <a:buFont typeface="Wingdings" pitchFamily="2" charset="2"/>
              <a:buChar char="§"/>
              <a:defRPr/>
            </a:pPr>
            <a:endParaRPr lang="en-US" sz="2400" dirty="0"/>
          </a:p>
          <a:p>
            <a:pPr marL="914400" lvl="1" indent="-457200">
              <a:lnSpc>
                <a:spcPct val="90000"/>
              </a:lnSpc>
              <a:spcBef>
                <a:spcPct val="20000"/>
              </a:spcBef>
              <a:buClr>
                <a:schemeClr val="accent3"/>
              </a:buClr>
              <a:buSzPct val="80000"/>
              <a:buFont typeface="Wingdings" pitchFamily="2" charset="2"/>
              <a:buChar char="§"/>
              <a:defRPr/>
            </a:pPr>
            <a:r>
              <a:rPr lang="en-US" sz="2400" dirty="0" smtClean="0"/>
              <a:t>Minimize </a:t>
            </a:r>
            <a:r>
              <a:rPr lang="en-US" sz="2400" dirty="0"/>
              <a:t>incidental impacts to Snowy Plovers, Least Terns, Clapper </a:t>
            </a:r>
            <a:r>
              <a:rPr lang="en-US" sz="2400" dirty="0" smtClean="0"/>
              <a:t>Rails</a:t>
            </a:r>
          </a:p>
          <a:p>
            <a:pPr marL="457200" indent="-457200" eaLnBrk="1" hangingPunct="1">
              <a:lnSpc>
                <a:spcPct val="90000"/>
              </a:lnSpc>
              <a:spcBef>
                <a:spcPct val="20000"/>
              </a:spcBef>
              <a:buClr>
                <a:schemeClr val="accent3"/>
              </a:buClr>
              <a:buSzPct val="80000"/>
              <a:buFont typeface="Wingdings" pitchFamily="2" charset="2"/>
              <a:buChar char="§"/>
              <a:defRPr/>
            </a:pPr>
            <a:endParaRPr lang="en-US" sz="2400" dirty="0"/>
          </a:p>
          <a:p>
            <a:pPr marL="914400" lvl="1" indent="-457200">
              <a:lnSpc>
                <a:spcPct val="90000"/>
              </a:lnSpc>
              <a:spcBef>
                <a:spcPct val="20000"/>
              </a:spcBef>
              <a:buClr>
                <a:schemeClr val="accent3"/>
              </a:buClr>
              <a:buSzPct val="80000"/>
              <a:buFont typeface="Wingdings" pitchFamily="2" charset="2"/>
              <a:buChar char="§"/>
              <a:defRPr/>
            </a:pPr>
            <a:r>
              <a:rPr lang="en-US" sz="2400" dirty="0" smtClean="0"/>
              <a:t>Respond on the </a:t>
            </a:r>
            <a:r>
              <a:rPr lang="en-US" sz="2400" dirty="0" err="1" smtClean="0"/>
              <a:t>Farallon</a:t>
            </a:r>
            <a:r>
              <a:rPr lang="en-US" sz="2400" dirty="0" smtClean="0"/>
              <a:t> and Channel Islands</a:t>
            </a:r>
          </a:p>
          <a:p>
            <a:pPr marL="457200" indent="-457200" eaLnBrk="1" hangingPunct="1">
              <a:lnSpc>
                <a:spcPct val="90000"/>
              </a:lnSpc>
              <a:spcBef>
                <a:spcPct val="20000"/>
              </a:spcBef>
              <a:buClr>
                <a:schemeClr val="accent3"/>
              </a:buClr>
              <a:buSzPct val="80000"/>
              <a:buFont typeface="Wingdings" pitchFamily="2" charset="2"/>
              <a:buChar char="§"/>
              <a:defRPr/>
            </a:pPr>
            <a:endParaRPr lang="en-US" sz="2400" dirty="0" smtClean="0"/>
          </a:p>
          <a:p>
            <a:pPr marL="914400" lvl="1" indent="-457200">
              <a:lnSpc>
                <a:spcPct val="90000"/>
              </a:lnSpc>
              <a:spcBef>
                <a:spcPct val="20000"/>
              </a:spcBef>
              <a:buClr>
                <a:schemeClr val="accent3"/>
              </a:buClr>
              <a:buSzPct val="80000"/>
              <a:buFont typeface="Wingdings" pitchFamily="2" charset="2"/>
              <a:buChar char="§"/>
              <a:defRPr/>
            </a:pPr>
            <a:r>
              <a:rPr lang="en-US" sz="2400" dirty="0" smtClean="0"/>
              <a:t>Respond with Sea Otters</a:t>
            </a:r>
            <a:endParaRPr lang="en-US" sz="2400" dirty="0"/>
          </a:p>
        </p:txBody>
      </p:sp>
      <p:pic>
        <p:nvPicPr>
          <p:cNvPr id="29701" name="Picture 5" descr="07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32" r="18628"/>
          <a:stretch>
            <a:fillRect/>
          </a:stretch>
        </p:blipFill>
        <p:spPr bwMode="auto">
          <a:xfrm>
            <a:off x="4876800" y="1752600"/>
            <a:ext cx="3886200" cy="460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9874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49" name="Rectangle 13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chemeClr val="accent6"/>
                </a:solidFill>
              </a:rPr>
              <a:t>Equipment &amp; Personnel Resources</a:t>
            </a:r>
            <a:br>
              <a:rPr lang="en-US" sz="3600" dirty="0">
                <a:solidFill>
                  <a:schemeClr val="accent6"/>
                </a:solidFill>
              </a:rPr>
            </a:br>
            <a:r>
              <a:rPr lang="en-US" sz="3600" dirty="0">
                <a:solidFill>
                  <a:schemeClr val="accent6"/>
                </a:solidFill>
              </a:rPr>
              <a:t>Tiered Response Levels</a:t>
            </a:r>
          </a:p>
        </p:txBody>
      </p:sp>
      <p:graphicFrame>
        <p:nvGraphicFramePr>
          <p:cNvPr id="193545" name="Object 9"/>
          <p:cNvGraphicFramePr>
            <a:graphicFrameLocks noGrp="1" noChangeAspect="1"/>
          </p:cNvGraphicFramePr>
          <p:nvPr>
            <p:ph sz="half" idx="1"/>
          </p:nvPr>
        </p:nvGraphicFramePr>
        <p:xfrm>
          <a:off x="261938" y="2335213"/>
          <a:ext cx="4572000" cy="304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Photo Editor Photo" r:id="rId4" imgW="3905795" imgH="2600000" progId="MSPhotoEd.3">
                  <p:embed/>
                </p:oleObj>
              </mc:Choice>
              <mc:Fallback>
                <p:oleObj name="Photo Editor Photo" r:id="rId4" imgW="3905795" imgH="2600000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1938" y="2335213"/>
                        <a:ext cx="4572000" cy="3044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3550" name="Rectangle 14"/>
          <p:cNvSpPr>
            <a:spLocks noGrp="1" noChangeArrowheads="1"/>
          </p:cNvSpPr>
          <p:nvPr>
            <p:ph type="body" sz="half" idx="2"/>
          </p:nvPr>
        </p:nvSpPr>
        <p:spPr>
          <a:xfrm>
            <a:off x="4916488" y="2229472"/>
            <a:ext cx="4227512" cy="4605337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u="sng" dirty="0">
                <a:latin typeface="Calibri" pitchFamily="34" charset="0"/>
              </a:rPr>
              <a:t>Level 1</a:t>
            </a:r>
            <a:r>
              <a:rPr lang="en-US" sz="2400" dirty="0">
                <a:latin typeface="Calibri" pitchFamily="34" charset="0"/>
              </a:rPr>
              <a:t> - Projected impacts for dozens of marine birds or mammals </a:t>
            </a:r>
          </a:p>
          <a:p>
            <a:pPr>
              <a:lnSpc>
                <a:spcPct val="80000"/>
              </a:lnSpc>
            </a:pPr>
            <a:endParaRPr lang="en-US" sz="2400" dirty="0">
              <a:latin typeface="Calibri" pitchFamily="34" charset="0"/>
            </a:endParaRPr>
          </a:p>
          <a:p>
            <a:pPr>
              <a:lnSpc>
                <a:spcPct val="80000"/>
              </a:lnSpc>
            </a:pPr>
            <a:r>
              <a:rPr lang="en-US" sz="2400" u="sng" dirty="0">
                <a:latin typeface="Calibri" pitchFamily="34" charset="0"/>
              </a:rPr>
              <a:t>Level 2</a:t>
            </a:r>
            <a:r>
              <a:rPr lang="en-US" sz="2400" dirty="0">
                <a:latin typeface="Calibri" pitchFamily="34" charset="0"/>
              </a:rPr>
              <a:t> - </a:t>
            </a:r>
            <a:r>
              <a:rPr lang="en-US" sz="2400" dirty="0" smtClean="0">
                <a:latin typeface="Calibri" pitchFamily="34" charset="0"/>
              </a:rPr>
              <a:t>…for </a:t>
            </a:r>
            <a:r>
              <a:rPr lang="en-US" sz="2400" dirty="0">
                <a:latin typeface="Calibri" pitchFamily="34" charset="0"/>
              </a:rPr>
              <a:t>up to low hundreds of marine birds or mammals</a:t>
            </a:r>
          </a:p>
          <a:p>
            <a:pPr>
              <a:lnSpc>
                <a:spcPct val="80000"/>
              </a:lnSpc>
            </a:pPr>
            <a:endParaRPr lang="en-US" sz="2400" dirty="0">
              <a:latin typeface="Calibri" pitchFamily="34" charset="0"/>
            </a:endParaRPr>
          </a:p>
          <a:p>
            <a:pPr>
              <a:lnSpc>
                <a:spcPct val="80000"/>
              </a:lnSpc>
            </a:pPr>
            <a:r>
              <a:rPr lang="en-US" sz="2400" u="sng" dirty="0">
                <a:latin typeface="Calibri" pitchFamily="34" charset="0"/>
              </a:rPr>
              <a:t>Level 3</a:t>
            </a:r>
            <a:r>
              <a:rPr lang="en-US" sz="2400" dirty="0">
                <a:latin typeface="Calibri" pitchFamily="34" charset="0"/>
              </a:rPr>
              <a:t> - </a:t>
            </a:r>
            <a:r>
              <a:rPr lang="en-US" sz="2400" dirty="0" smtClean="0">
                <a:latin typeface="Calibri" pitchFamily="34" charset="0"/>
              </a:rPr>
              <a:t>…for </a:t>
            </a:r>
            <a:r>
              <a:rPr lang="en-US" sz="2400" dirty="0">
                <a:latin typeface="Calibri" pitchFamily="34" charset="0"/>
              </a:rPr>
              <a:t>high hundreds or thousands of marine birds or </a:t>
            </a:r>
            <a:r>
              <a:rPr lang="en-US" sz="2400" dirty="0" smtClean="0">
                <a:latin typeface="Calibri" pitchFamily="34" charset="0"/>
              </a:rPr>
              <a:t>mammals </a:t>
            </a:r>
            <a:endParaRPr lang="en-US" sz="24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3899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Rectangle 6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accent6"/>
                </a:solidFill>
              </a:rPr>
              <a:t>Overview</a:t>
            </a:r>
          </a:p>
        </p:txBody>
      </p:sp>
      <p:sp>
        <p:nvSpPr>
          <p:cNvPr id="2055" name="Rectangle 7"/>
          <p:cNvSpPr>
            <a:spLocks noGrp="1" noRot="1" noChangeArrowheads="1"/>
          </p:cNvSpPr>
          <p:nvPr>
            <p:ph type="body" idx="1"/>
          </p:nvPr>
        </p:nvSpPr>
        <p:spPr>
          <a:xfrm>
            <a:off x="381000" y="1524000"/>
            <a:ext cx="7242175" cy="4498975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  <a:defRPr/>
            </a:pPr>
            <a:endParaRPr lang="en-US" sz="2800" dirty="0" smtClean="0"/>
          </a:p>
          <a:p>
            <a:pPr eaLnBrk="1" hangingPunct="1">
              <a:defRPr/>
            </a:pPr>
            <a:r>
              <a:rPr lang="en-US" sz="2800" dirty="0"/>
              <a:t> </a:t>
            </a:r>
            <a:r>
              <a:rPr lang="en-US" sz="2800" dirty="0" smtClean="0"/>
              <a:t>Development of wildlife </a:t>
            </a:r>
            <a:r>
              <a:rPr lang="en-US" sz="2800" dirty="0"/>
              <a:t>r</a:t>
            </a:r>
            <a:r>
              <a:rPr lang="en-US" sz="2800" dirty="0" smtClean="0"/>
              <a:t>esponse  </a:t>
            </a:r>
          </a:p>
          <a:p>
            <a:pPr marL="0" indent="0" eaLnBrk="1" hangingPunct="1">
              <a:buNone/>
              <a:defRPr/>
            </a:pPr>
            <a:r>
              <a:rPr lang="en-US" sz="2800" dirty="0" smtClean="0"/>
              <a:t>      capacity in California</a:t>
            </a:r>
          </a:p>
          <a:p>
            <a:pPr marL="0" indent="0" eaLnBrk="1" hangingPunct="1">
              <a:buNone/>
              <a:defRPr/>
            </a:pPr>
            <a:endParaRPr lang="en-US" sz="2800" dirty="0"/>
          </a:p>
          <a:p>
            <a:pPr lvl="0">
              <a:defRPr/>
            </a:pPr>
            <a:r>
              <a:rPr lang="en-US" sz="2800" dirty="0" smtClean="0">
                <a:solidFill>
                  <a:prstClr val="white"/>
                </a:solidFill>
              </a:rPr>
              <a:t> Wildlife </a:t>
            </a:r>
            <a:r>
              <a:rPr lang="en-US" sz="2800" dirty="0">
                <a:solidFill>
                  <a:prstClr val="white"/>
                </a:solidFill>
              </a:rPr>
              <a:t>species susceptible to oiling</a:t>
            </a:r>
          </a:p>
          <a:p>
            <a:pPr eaLnBrk="1" hangingPunct="1">
              <a:defRPr/>
            </a:pPr>
            <a:endParaRPr lang="en-US" sz="2800" dirty="0" smtClean="0"/>
          </a:p>
          <a:p>
            <a:pPr eaLnBrk="1" hangingPunct="1">
              <a:defRPr/>
            </a:pPr>
            <a:r>
              <a:rPr lang="en-US" sz="2800" dirty="0" smtClean="0"/>
              <a:t> Organization and responsibilities </a:t>
            </a:r>
          </a:p>
          <a:p>
            <a:pPr marL="0" indent="0" eaLnBrk="1" hangingPunct="1">
              <a:buNone/>
              <a:defRPr/>
            </a:pPr>
            <a:r>
              <a:rPr lang="en-US" sz="2800" dirty="0" smtClean="0"/>
              <a:t>      of the Wildlife Branch</a:t>
            </a:r>
          </a:p>
          <a:p>
            <a:pPr eaLnBrk="1" hangingPunct="1">
              <a:defRPr/>
            </a:pPr>
            <a:endParaRPr lang="en-US" sz="2800" dirty="0" smtClean="0"/>
          </a:p>
          <a:p>
            <a:pPr eaLnBrk="1" hangingPunct="1">
              <a:buFont typeface="Arial" charset="0"/>
              <a:buNone/>
              <a:defRPr/>
            </a:pPr>
            <a:endParaRPr lang="en-US" sz="2400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2138" y="2209018"/>
            <a:ext cx="2554993" cy="2812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121701" y="5021137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white"/>
                </a:solidFill>
              </a:rPr>
              <a:t>PRBO</a:t>
            </a: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9221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3600" dirty="0" smtClean="0">
                <a:solidFill>
                  <a:schemeClr val="accent6"/>
                </a:solidFill>
              </a:rPr>
              <a:t>Peak impact usually days 2-10</a:t>
            </a:r>
            <a:br>
              <a:rPr lang="en-US" sz="3600" dirty="0" smtClean="0">
                <a:solidFill>
                  <a:schemeClr val="accent6"/>
                </a:solidFill>
              </a:rPr>
            </a:br>
            <a:endParaRPr lang="en-US" sz="3600" dirty="0" smtClean="0">
              <a:solidFill>
                <a:schemeClr val="accent6"/>
              </a:solidFill>
            </a:endParaRPr>
          </a:p>
        </p:txBody>
      </p:sp>
      <p:pic>
        <p:nvPicPr>
          <p:cNvPr id="9219" name="Picture 2" descr="1FCAC670-C0F4-4506-95BA-A88F65C37BB3@sv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33600"/>
            <a:ext cx="9144000" cy="353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TextBox 3"/>
          <p:cNvSpPr txBox="1">
            <a:spLocks noChangeArrowheads="1"/>
          </p:cNvSpPr>
          <p:nvPr/>
        </p:nvSpPr>
        <p:spPr bwMode="auto">
          <a:xfrm>
            <a:off x="7467600" y="5715000"/>
            <a:ext cx="16764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sz="1000">
                <a:latin typeface="Calibri" pitchFamily="34" charset="0"/>
              </a:rPr>
              <a:t>(Graphics: Alison Kent)</a:t>
            </a:r>
          </a:p>
        </p:txBody>
      </p:sp>
    </p:spTree>
    <p:extLst>
      <p:ext uri="{BB962C8B-B14F-4D97-AF65-F5344CB8AC3E}">
        <p14:creationId xmlns:p14="http://schemas.microsoft.com/office/powerpoint/2010/main" val="3456540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DCP_1413"/>
          <p:cNvPicPr>
            <a:picLocks noChangeAspect="1" noChangeArrowheads="1"/>
          </p:cNvPicPr>
          <p:nvPr/>
        </p:nvPicPr>
        <p:blipFill>
          <a:blip r:embed="rId3">
            <a:lum bright="14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109"/>
          <a:stretch>
            <a:fillRect/>
          </a:stretch>
        </p:blipFill>
        <p:spPr bwMode="auto">
          <a:xfrm>
            <a:off x="228600" y="276893"/>
            <a:ext cx="8683709" cy="6283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1676400" y="1371600"/>
            <a:ext cx="7264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pPr algn="ctr"/>
            <a:r>
              <a:rPr lang="en-US" sz="4000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Wildlife Reconnaissance Group</a:t>
            </a: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4247147" y="4724400"/>
            <a:ext cx="4689225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ahoma" charset="0"/>
              </a:defRPr>
            </a:lvl1pPr>
            <a:lvl2pPr marL="579438">
              <a:defRPr>
                <a:solidFill>
                  <a:schemeClr val="tx1"/>
                </a:solidFill>
                <a:latin typeface="Tahom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Evaluate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numbers, species, and locations of wildlife that could be/are impacted by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oil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22600" y="2149785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lvl="1"/>
            <a:r>
              <a:rPr lang="en-US" sz="2800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-Aerial Survey </a:t>
            </a:r>
            <a:r>
              <a:rPr lang="en-US" sz="2800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Team</a:t>
            </a:r>
          </a:p>
          <a:p>
            <a:pPr lvl="1"/>
            <a:r>
              <a:rPr lang="en-US" sz="2800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-Boat </a:t>
            </a:r>
            <a:r>
              <a:rPr lang="en-US" sz="2800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Survey </a:t>
            </a:r>
            <a:r>
              <a:rPr lang="en-US" sz="2800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Team</a:t>
            </a:r>
            <a:endParaRPr lang="en-US" sz="2800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en-US" sz="2800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-Shoreline Survey </a:t>
            </a:r>
            <a:r>
              <a:rPr lang="en-US" sz="2800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Team</a:t>
            </a:r>
            <a:endParaRPr lang="en-US" sz="2800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2" descr="C:\Users\hgellerman\Pictures\CDFW-Insignia-146x19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3009" y="370179"/>
            <a:ext cx="872839" cy="1153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7764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ZMURR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33" r="33656" b="10185"/>
          <a:stretch>
            <a:fillRect/>
          </a:stretch>
        </p:blipFill>
        <p:spPr bwMode="auto">
          <a:xfrm>
            <a:off x="211138" y="1295400"/>
            <a:ext cx="4360862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115" name="Rectangle 3"/>
          <p:cNvSpPr>
            <a:spLocks noChangeArrowheads="1"/>
          </p:cNvSpPr>
          <p:nvPr/>
        </p:nvSpPr>
        <p:spPr bwMode="auto">
          <a:xfrm>
            <a:off x="0" y="241300"/>
            <a:ext cx="9144000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1" hangingPunct="1">
              <a:defRPr/>
            </a:pPr>
            <a:r>
              <a:rPr lang="en-US" sz="3600" dirty="0">
                <a:solidFill>
                  <a:schemeClr val="accent6"/>
                </a:solidFill>
                <a:latin typeface="Calibri" pitchFamily="34" charset="0"/>
              </a:rPr>
              <a:t>Reconnaissance: Resources-at-Risk Analysis</a:t>
            </a:r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4572000" y="1823591"/>
            <a:ext cx="4426254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3200" dirty="0"/>
              <a:t>Resource Impact Potential</a:t>
            </a:r>
          </a:p>
        </p:txBody>
      </p:sp>
      <p:graphicFrame>
        <p:nvGraphicFramePr>
          <p:cNvPr id="90117" name="Group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1854350"/>
              </p:ext>
            </p:extLst>
          </p:nvPr>
        </p:nvGraphicFramePr>
        <p:xfrm>
          <a:off x="4572000" y="3452648"/>
          <a:ext cx="4448175" cy="2834360"/>
        </p:xfrm>
        <a:graphic>
          <a:graphicData uri="http://schemas.openxmlformats.org/drawingml/2006/table">
            <a:tbl>
              <a:tblPr/>
              <a:tblGrid>
                <a:gridCol w="1863383"/>
                <a:gridCol w="2584792"/>
              </a:tblGrid>
              <a:tr h="3746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00" marB="4570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Common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Murre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00" marB="4570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12 Hours</a:t>
                      </a:r>
                    </a:p>
                  </a:txBody>
                  <a:tcPr marT="45700" marB="4570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665</a:t>
                      </a:r>
                    </a:p>
                  </a:txBody>
                  <a:tcPr marT="45700" marB="4570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24 Hours</a:t>
                      </a:r>
                    </a:p>
                  </a:txBody>
                  <a:tcPr marT="45700" marB="4570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4,183</a:t>
                      </a:r>
                    </a:p>
                  </a:txBody>
                  <a:tcPr marT="45700" marB="4570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48 Hours</a:t>
                      </a:r>
                    </a:p>
                  </a:txBody>
                  <a:tcPr marT="45700" marB="4570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23,392</a:t>
                      </a:r>
                    </a:p>
                  </a:txBody>
                  <a:tcPr marT="45700" marB="4570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 Days</a:t>
                      </a:r>
                    </a:p>
                  </a:txBody>
                  <a:tcPr marT="45700" marB="4570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25,516</a:t>
                      </a:r>
                    </a:p>
                  </a:txBody>
                  <a:tcPr marT="45700" marB="4570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 Days</a:t>
                      </a:r>
                    </a:p>
                  </a:txBody>
                  <a:tcPr marT="45700" marB="4570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25,762</a:t>
                      </a:r>
                    </a:p>
                  </a:txBody>
                  <a:tcPr marT="45700" marB="4570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 Days</a:t>
                      </a:r>
                    </a:p>
                  </a:txBody>
                  <a:tcPr marT="45700" marB="4570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41,994</a:t>
                      </a:r>
                    </a:p>
                  </a:txBody>
                  <a:tcPr marT="45700" marB="4570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02380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226" name="Picture 2" descr="otter"/>
          <p:cNvPicPr>
            <a:picLocks noChangeAspect="1" noChangeArrowheads="1"/>
          </p:cNvPicPr>
          <p:nvPr/>
        </p:nvPicPr>
        <p:blipFill>
          <a:blip r:embed="rId3">
            <a:lum bright="20000" contrast="3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43" b="11143"/>
          <a:stretch>
            <a:fillRect/>
          </a:stretch>
        </p:blipFill>
        <p:spPr bwMode="auto">
          <a:xfrm>
            <a:off x="276431" y="2441994"/>
            <a:ext cx="4264025" cy="3117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0227" name="Text Box 3"/>
          <p:cNvSpPr txBox="1">
            <a:spLocks noChangeArrowheads="1"/>
          </p:cNvSpPr>
          <p:nvPr/>
        </p:nvSpPr>
        <p:spPr bwMode="auto">
          <a:xfrm>
            <a:off x="384175" y="609600"/>
            <a:ext cx="7605713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000" dirty="0" smtClean="0">
                <a:solidFill>
                  <a:schemeClr val="accent6"/>
                </a:solidFill>
                <a:latin typeface="+mj-lt"/>
              </a:rPr>
              <a:t>Other Resources: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000" dirty="0" smtClean="0">
                <a:solidFill>
                  <a:schemeClr val="accent6"/>
                </a:solidFill>
                <a:latin typeface="+mj-lt"/>
              </a:rPr>
              <a:t> Wildlife/Technical Experts</a:t>
            </a:r>
          </a:p>
        </p:txBody>
      </p:sp>
      <p:sp>
        <p:nvSpPr>
          <p:cNvPr id="180228" name="Text Box 4"/>
          <p:cNvSpPr txBox="1">
            <a:spLocks noChangeArrowheads="1"/>
          </p:cNvSpPr>
          <p:nvPr/>
        </p:nvSpPr>
        <p:spPr bwMode="auto">
          <a:xfrm>
            <a:off x="4963455" y="2895600"/>
            <a:ext cx="3908425" cy="2462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23838" indent="-223838"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9438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50000"/>
              </a:spcAft>
              <a:buFontTx/>
              <a:buChar char="•"/>
            </a:pPr>
            <a:r>
              <a:rPr lang="en-US" sz="2800" dirty="0" smtClean="0">
                <a:latin typeface="Calibri" pitchFamily="34" charset="0"/>
              </a:rPr>
              <a:t>Agency Biologists</a:t>
            </a:r>
          </a:p>
          <a:p>
            <a:pPr eaLnBrk="0" fontAlgn="base" hangingPunct="0">
              <a:spcBef>
                <a:spcPct val="0"/>
              </a:spcBef>
              <a:spcAft>
                <a:spcPct val="50000"/>
              </a:spcAft>
              <a:buFontTx/>
              <a:buChar char="•"/>
            </a:pPr>
            <a:r>
              <a:rPr lang="en-US" sz="2800" dirty="0" smtClean="0">
                <a:latin typeface="Calibri" pitchFamily="34" charset="0"/>
              </a:rPr>
              <a:t>University Biologists</a:t>
            </a:r>
          </a:p>
          <a:p>
            <a:pPr eaLnBrk="0" fontAlgn="base" hangingPunct="0">
              <a:spcBef>
                <a:spcPct val="0"/>
              </a:spcBef>
              <a:spcAft>
                <a:spcPct val="50000"/>
              </a:spcAft>
              <a:buFontTx/>
              <a:buChar char="•"/>
            </a:pPr>
            <a:r>
              <a:rPr lang="en-US" sz="2800" dirty="0" smtClean="0">
                <a:latin typeface="Calibri" pitchFamily="34" charset="0"/>
              </a:rPr>
              <a:t>Private Contractors</a:t>
            </a:r>
          </a:p>
          <a:p>
            <a:pPr eaLnBrk="0" fontAlgn="base" hangingPunct="0">
              <a:spcBef>
                <a:spcPct val="0"/>
              </a:spcBef>
              <a:spcAft>
                <a:spcPct val="50000"/>
              </a:spcAft>
              <a:buFontTx/>
              <a:buChar char="•"/>
            </a:pPr>
            <a:r>
              <a:rPr lang="en-US" sz="2800" dirty="0" smtClean="0">
                <a:latin typeface="Calibri" pitchFamily="34" charset="0"/>
              </a:rPr>
              <a:t>GIS Mapping/Database</a:t>
            </a:r>
          </a:p>
        </p:txBody>
      </p:sp>
    </p:spTree>
    <p:extLst>
      <p:ext uri="{BB962C8B-B14F-4D97-AF65-F5344CB8AC3E}">
        <p14:creationId xmlns:p14="http://schemas.microsoft.com/office/powerpoint/2010/main" val="1753038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3" name="Rectangle 3"/>
          <p:cNvSpPr>
            <a:spLocks noChangeArrowheads="1"/>
          </p:cNvSpPr>
          <p:nvPr/>
        </p:nvSpPr>
        <p:spPr bwMode="auto">
          <a:xfrm>
            <a:off x="2170819" y="2300734"/>
            <a:ext cx="4397549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dirty="0"/>
              <a:t>OILED WILDLIFE HOTLINE</a:t>
            </a:r>
          </a:p>
          <a:p>
            <a:pPr algn="ctr">
              <a:defRPr/>
            </a:pPr>
            <a:r>
              <a:rPr lang="en-US" sz="3200" dirty="0"/>
              <a:t>(to report oiled wildlife)</a:t>
            </a:r>
          </a:p>
        </p:txBody>
      </p:sp>
      <p:sp>
        <p:nvSpPr>
          <p:cNvPr id="92164" name="Rectangle 4"/>
          <p:cNvSpPr>
            <a:spLocks noChangeArrowheads="1"/>
          </p:cNvSpPr>
          <p:nvPr/>
        </p:nvSpPr>
        <p:spPr bwMode="auto">
          <a:xfrm>
            <a:off x="2417192" y="3863191"/>
            <a:ext cx="400481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000" dirty="0">
                <a:latin typeface="Calibri" pitchFamily="34" charset="0"/>
              </a:rPr>
              <a:t>1-877-UCD-OWCN</a:t>
            </a:r>
          </a:p>
        </p:txBody>
      </p:sp>
      <p:sp>
        <p:nvSpPr>
          <p:cNvPr id="92165" name="Rectangle 5"/>
          <p:cNvSpPr>
            <a:spLocks noChangeArrowheads="1"/>
          </p:cNvSpPr>
          <p:nvPr/>
        </p:nvSpPr>
        <p:spPr bwMode="auto">
          <a:xfrm>
            <a:off x="2457851" y="4610747"/>
            <a:ext cx="3823483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000" dirty="0">
                <a:latin typeface="Calibri" pitchFamily="34" charset="0"/>
              </a:rPr>
              <a:t>(1-877-823-6926)</a:t>
            </a:r>
          </a:p>
        </p:txBody>
      </p:sp>
      <p:sp>
        <p:nvSpPr>
          <p:cNvPr id="15362" name="Rectangle 21"/>
          <p:cNvSpPr>
            <a:spLocks noChangeArrowheads="1"/>
          </p:cNvSpPr>
          <p:nvPr/>
        </p:nvSpPr>
        <p:spPr bwMode="auto">
          <a:xfrm>
            <a:off x="228600" y="589817"/>
            <a:ext cx="854075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1" hangingPunct="1">
              <a:defRPr/>
            </a:pPr>
            <a:r>
              <a:rPr lang="en-US" sz="4000" dirty="0">
                <a:solidFill>
                  <a:schemeClr val="accent6"/>
                </a:solidFill>
                <a:latin typeface="+mj-lt"/>
              </a:rPr>
              <a:t>Wildlife Reconnaissance Group</a:t>
            </a:r>
          </a:p>
        </p:txBody>
      </p:sp>
    </p:spTree>
    <p:extLst>
      <p:ext uri="{BB962C8B-B14F-4D97-AF65-F5344CB8AC3E}">
        <p14:creationId xmlns:p14="http://schemas.microsoft.com/office/powerpoint/2010/main" val="2446195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 descr="Lab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31"/>
          <a:stretch>
            <a:fillRect/>
          </a:stretch>
        </p:blipFill>
        <p:spPr bwMode="auto">
          <a:xfrm>
            <a:off x="4572000" y="2779400"/>
            <a:ext cx="4279900" cy="3788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4" descr="ZonGunK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98"/>
          <a:stretch>
            <a:fillRect/>
          </a:stretch>
        </p:blipFill>
        <p:spPr bwMode="auto">
          <a:xfrm>
            <a:off x="228600" y="2133600"/>
            <a:ext cx="4184904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2" name="Rectangle 21"/>
          <p:cNvSpPr>
            <a:spLocks noChangeArrowheads="1"/>
          </p:cNvSpPr>
          <p:nvPr/>
        </p:nvSpPr>
        <p:spPr bwMode="auto">
          <a:xfrm>
            <a:off x="-6350" y="0"/>
            <a:ext cx="854075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1" hangingPunct="1">
              <a:defRPr/>
            </a:pPr>
            <a:r>
              <a:rPr lang="en-US" sz="4000" dirty="0">
                <a:solidFill>
                  <a:schemeClr val="accent6"/>
                </a:solidFill>
                <a:latin typeface="Tahoma" pitchFamily="34" charset="0"/>
              </a:rPr>
              <a:t>Wildlife Hazing </a:t>
            </a:r>
            <a:r>
              <a:rPr lang="en-US" sz="4000" dirty="0" smtClean="0">
                <a:solidFill>
                  <a:schemeClr val="accent6"/>
                </a:solidFill>
                <a:latin typeface="Tahoma" pitchFamily="34" charset="0"/>
              </a:rPr>
              <a:t>Group </a:t>
            </a:r>
            <a:endParaRPr lang="en-US" sz="4000" dirty="0">
              <a:solidFill>
                <a:schemeClr val="accent6"/>
              </a:solidFill>
              <a:latin typeface="Tahoma" pitchFamily="34" charset="0"/>
            </a:endParaRPr>
          </a:p>
        </p:txBody>
      </p:sp>
      <p:sp>
        <p:nvSpPr>
          <p:cNvPr id="15363" name="Rectangle 22"/>
          <p:cNvSpPr>
            <a:spLocks noChangeArrowheads="1"/>
          </p:cNvSpPr>
          <p:nvPr/>
        </p:nvSpPr>
        <p:spPr bwMode="auto">
          <a:xfrm>
            <a:off x="228600" y="1195137"/>
            <a:ext cx="8686800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/>
            </a:pPr>
            <a:r>
              <a:rPr lang="en-US" sz="2400" dirty="0" smtClean="0">
                <a:latin typeface="Calibri" pitchFamily="34" charset="0"/>
              </a:rPr>
              <a:t>Deter wildlife </a:t>
            </a:r>
            <a:r>
              <a:rPr lang="en-US" sz="2400" dirty="0">
                <a:latin typeface="Calibri" pitchFamily="34" charset="0"/>
              </a:rPr>
              <a:t>from entering contaminated areas</a:t>
            </a:r>
          </a:p>
        </p:txBody>
      </p:sp>
      <p:pic>
        <p:nvPicPr>
          <p:cNvPr id="6" name="Picture 9" descr="New-OWCN-Logo.gif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23992" y="304800"/>
            <a:ext cx="1447800" cy="1207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2348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387" name="Picture 3" descr="atvrider"/>
          <p:cNvPicPr>
            <a:picLocks noChangeAspect="1" noChangeArrowheads="1"/>
          </p:cNvPicPr>
          <p:nvPr/>
        </p:nvPicPr>
        <p:blipFill>
          <a:blip r:embed="rId3">
            <a:lum bright="32000"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47"/>
          <a:stretch>
            <a:fillRect/>
          </a:stretch>
        </p:blipFill>
        <p:spPr bwMode="auto">
          <a:xfrm>
            <a:off x="385678" y="247650"/>
            <a:ext cx="8414670" cy="630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4388" name="Picture 4" descr="mvc-007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678" y="4071424"/>
            <a:ext cx="3309938" cy="2482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4389" name="Text Box 5"/>
          <p:cNvSpPr txBox="1">
            <a:spLocks noChangeArrowheads="1"/>
          </p:cNvSpPr>
          <p:nvPr/>
        </p:nvSpPr>
        <p:spPr bwMode="auto">
          <a:xfrm>
            <a:off x="784225" y="609600"/>
            <a:ext cx="6950075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4000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       Wildlife </a:t>
            </a:r>
            <a:r>
              <a:rPr lang="en-US" sz="4000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Recovery </a:t>
            </a:r>
            <a:r>
              <a:rPr lang="en-US" sz="4000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Group</a:t>
            </a:r>
          </a:p>
          <a:p>
            <a:endParaRPr lang="en-US" sz="32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44390" name="Text Box 6"/>
          <p:cNvSpPr txBox="1">
            <a:spLocks noChangeArrowheads="1"/>
          </p:cNvSpPr>
          <p:nvPr/>
        </p:nvSpPr>
        <p:spPr bwMode="auto">
          <a:xfrm>
            <a:off x="3071813" y="1562100"/>
            <a:ext cx="5654675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3838" indent="-223838"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9438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Char char="•"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C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apture  and collection of  live and dead animals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pic>
        <p:nvPicPr>
          <p:cNvPr id="6" name="Picture 9" descr="New-OWCN-Logo.gif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86600" y="394668"/>
            <a:ext cx="1447800" cy="1207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0373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6349" y="788377"/>
            <a:ext cx="7392251" cy="14478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accent6"/>
                </a:solidFill>
              </a:rPr>
              <a:t>Wildlife Field Stabilization Group</a:t>
            </a:r>
            <a:endParaRPr lang="en-US" sz="4000" dirty="0">
              <a:solidFill>
                <a:schemeClr val="accent6"/>
              </a:solidFill>
            </a:endParaRPr>
          </a:p>
        </p:txBody>
      </p:sp>
      <p:pic>
        <p:nvPicPr>
          <p:cNvPr id="4" name="Picture 6" descr="OWCN TRAILER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7354" y="2743200"/>
            <a:ext cx="4190223" cy="31431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9" descr="New-OWCN-Logo.gi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43800" y="228600"/>
            <a:ext cx="1369899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6621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90500" y="762000"/>
            <a:ext cx="8763000" cy="12192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4000" dirty="0" smtClean="0">
                <a:solidFill>
                  <a:schemeClr val="accent6"/>
                </a:solidFill>
              </a:rPr>
              <a:t>Wildlife Care &amp; Processing Group</a:t>
            </a:r>
            <a:endParaRPr lang="en-US" sz="4000" dirty="0" smtClean="0"/>
          </a:p>
        </p:txBody>
      </p:sp>
      <p:sp>
        <p:nvSpPr>
          <p:cNvPr id="99332" name="Rectangle 4"/>
          <p:cNvSpPr>
            <a:spLocks noGrp="1" noRot="1" noChangeArrowheads="1"/>
          </p:cNvSpPr>
          <p:nvPr>
            <p:ph sz="quarter" idx="2"/>
          </p:nvPr>
        </p:nvSpPr>
        <p:spPr>
          <a:xfrm>
            <a:off x="5562600" y="1981200"/>
            <a:ext cx="3255963" cy="38862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2400" dirty="0" smtClean="0"/>
              <a:t>Ensures that wildlife exposed to petroleum products receive the best achievable care by providing access to veterinary services</a:t>
            </a:r>
          </a:p>
          <a:p>
            <a:pPr eaLnBrk="1" hangingPunct="1">
              <a:defRPr/>
            </a:pPr>
            <a:endParaRPr lang="en-US" sz="2400" dirty="0" smtClean="0"/>
          </a:p>
          <a:p>
            <a:pPr eaLnBrk="1" hangingPunct="1">
              <a:defRPr/>
            </a:pPr>
            <a:r>
              <a:rPr lang="en-US" sz="2400" dirty="0" smtClean="0"/>
              <a:t>Processes live &amp; dead animals</a:t>
            </a:r>
          </a:p>
        </p:txBody>
      </p:sp>
      <p:pic>
        <p:nvPicPr>
          <p:cNvPr id="6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25" y="2476923"/>
            <a:ext cx="4830204" cy="3161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9" descr="New-OWCN-Logo.gi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72400" y="152400"/>
            <a:ext cx="1151792" cy="961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9177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401762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accent6"/>
                </a:solidFill>
              </a:rPr>
              <a:t>Demobilization</a:t>
            </a:r>
            <a:endParaRPr lang="en-US" sz="4000" dirty="0">
              <a:solidFill>
                <a:schemeClr val="accent6"/>
              </a:solidFill>
            </a:endParaRPr>
          </a:p>
        </p:txBody>
      </p:sp>
      <p:pic>
        <p:nvPicPr>
          <p:cNvPr id="202759" name="Picture 7" descr="u2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1981200"/>
            <a:ext cx="4735512" cy="3657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2758" name="Rectangle 6"/>
          <p:cNvSpPr>
            <a:spLocks noGrp="1" noChangeArrowheads="1"/>
          </p:cNvSpPr>
          <p:nvPr>
            <p:ph sz="half" idx="2"/>
          </p:nvPr>
        </p:nvSpPr>
        <p:spPr>
          <a:xfrm>
            <a:off x="5257800" y="1622425"/>
            <a:ext cx="3886200" cy="2568575"/>
          </a:xfrm>
        </p:spPr>
        <p:txBody>
          <a:bodyPr/>
          <a:lstStyle/>
          <a:p>
            <a:endParaRPr lang="en-US" dirty="0">
              <a:solidFill>
                <a:srgbClr val="FFFF00"/>
              </a:solidFill>
              <a:latin typeface="Comic Sans MS" pitchFamily="66" charset="0"/>
            </a:endParaRPr>
          </a:p>
          <a:p>
            <a:r>
              <a:rPr lang="en-US" dirty="0">
                <a:latin typeface="Calibri" pitchFamily="34" charset="0"/>
              </a:rPr>
              <a:t>Wildlife Operation activities are typically the last to demobilize</a:t>
            </a:r>
          </a:p>
          <a:p>
            <a:endParaRPr lang="en-US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1416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schemeClr val="accent6"/>
                </a:solidFill>
              </a:rPr>
              <a:t>OPA 90: Wildlife Provision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Font typeface="Wingdings" pitchFamily="2" charset="2"/>
              <a:buChar char="§"/>
              <a:defRPr/>
            </a:pPr>
            <a:r>
              <a:rPr lang="en-US" dirty="0"/>
              <a:t>NCP Requirement</a:t>
            </a:r>
            <a:r>
              <a:rPr lang="en-US" dirty="0" smtClean="0"/>
              <a:t>:</a:t>
            </a:r>
          </a:p>
          <a:p>
            <a:pPr marL="0" indent="0">
              <a:buNone/>
              <a:defRPr/>
            </a:pPr>
            <a:endParaRPr lang="en-US" dirty="0"/>
          </a:p>
          <a:p>
            <a:pPr lvl="1">
              <a:defRPr/>
            </a:pPr>
            <a:r>
              <a:rPr lang="en-US" dirty="0"/>
              <a:t>“…</a:t>
            </a:r>
            <a:r>
              <a:rPr lang="en-US" i="1" dirty="0"/>
              <a:t>provide for coordinated, immediate and effective protection, rescue, and rehabilitation of, and minimization of risk of injury to, fish and wildlife resources and habitat</a:t>
            </a:r>
            <a:r>
              <a:rPr lang="en-US" dirty="0"/>
              <a:t>…”</a:t>
            </a:r>
          </a:p>
          <a:p>
            <a:endParaRPr lang="en-US" dirty="0">
              <a:solidFill>
                <a:schemeClr val="accent6"/>
              </a:solidFill>
            </a:endParaRPr>
          </a:p>
        </p:txBody>
      </p:sp>
      <p:pic>
        <p:nvPicPr>
          <p:cNvPr id="5" name="Picture 5" descr="oiledCOM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913"/>
          <a:stretch>
            <a:fillRect/>
          </a:stretch>
        </p:blipFill>
        <p:spPr bwMode="auto">
          <a:xfrm>
            <a:off x="4876800" y="2514600"/>
            <a:ext cx="3844927" cy="2885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3000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1889125" y="202247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endParaRPr lang="en-US" sz="240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138243" name="Text Box 3"/>
          <p:cNvSpPr txBox="1">
            <a:spLocks noChangeArrowheads="1"/>
          </p:cNvSpPr>
          <p:nvPr/>
        </p:nvSpPr>
        <p:spPr bwMode="auto">
          <a:xfrm>
            <a:off x="2613892" y="152400"/>
            <a:ext cx="4062266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n-US" sz="4400" dirty="0" smtClean="0">
                <a:solidFill>
                  <a:schemeClr val="accent6"/>
                </a:solidFill>
                <a:latin typeface="Calibri" pitchFamily="34" charset="0"/>
              </a:rPr>
              <a:t>Special Protocols</a:t>
            </a:r>
          </a:p>
          <a:p>
            <a:pPr algn="ctr">
              <a:defRPr/>
            </a:pPr>
            <a:r>
              <a:rPr lang="en-US" sz="3600" dirty="0" smtClean="0">
                <a:solidFill>
                  <a:schemeClr val="accent6"/>
                </a:solidFill>
                <a:latin typeface="Calibri" pitchFamily="34" charset="0"/>
              </a:rPr>
              <a:t>Mystery Spills</a:t>
            </a:r>
          </a:p>
        </p:txBody>
      </p:sp>
      <p:sp>
        <p:nvSpPr>
          <p:cNvPr id="48132" name="Rectangle 3"/>
          <p:cNvSpPr>
            <a:spLocks noChangeArrowheads="1"/>
          </p:cNvSpPr>
          <p:nvPr/>
        </p:nvSpPr>
        <p:spPr bwMode="auto">
          <a:xfrm>
            <a:off x="0" y="1752600"/>
            <a:ext cx="8153399" cy="449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80000"/>
              <a:defRPr/>
            </a:pPr>
            <a:r>
              <a:rPr lang="en-US" sz="2400" dirty="0" smtClean="0">
                <a:solidFill>
                  <a:schemeClr val="accent6"/>
                </a:solidFill>
              </a:rPr>
              <a:t>      </a:t>
            </a:r>
            <a:r>
              <a:rPr lang="en-US" sz="2400" dirty="0" smtClean="0"/>
              <a:t>Special </a:t>
            </a:r>
            <a:r>
              <a:rPr lang="en-US" sz="2400" dirty="0"/>
              <a:t>Protocols for Response </a:t>
            </a:r>
            <a:r>
              <a:rPr lang="en-US" sz="2400" dirty="0" smtClean="0"/>
              <a:t>to  “</a:t>
            </a:r>
            <a:r>
              <a:rPr lang="en-US" sz="2400" dirty="0"/>
              <a:t>Mystery Spills</a:t>
            </a:r>
            <a:r>
              <a:rPr lang="en-US" sz="2400" dirty="0" smtClean="0"/>
              <a:t>”</a:t>
            </a:r>
          </a:p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80000"/>
              <a:defRPr/>
            </a:pPr>
            <a:endParaRPr lang="en-US" sz="2400" dirty="0" smtClean="0"/>
          </a:p>
          <a:p>
            <a:pPr marL="742950" lvl="1" indent="-285750" eaLnBrk="1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/>
            </a:pPr>
            <a:r>
              <a:rPr lang="en-US" sz="2400" dirty="0" smtClean="0"/>
              <a:t>Mystery </a:t>
            </a:r>
            <a:r>
              <a:rPr lang="en-US" sz="2400" dirty="0"/>
              <a:t>spills could </a:t>
            </a:r>
            <a:r>
              <a:rPr lang="en-US" sz="2400" dirty="0" smtClean="0"/>
              <a:t>be</a:t>
            </a:r>
          </a:p>
          <a:p>
            <a:pPr lvl="1" eaLnBrk="1" hangingPunct="1">
              <a:spcBef>
                <a:spcPct val="20000"/>
              </a:spcBef>
              <a:buClr>
                <a:schemeClr val="accent3"/>
              </a:buClr>
              <a:defRPr/>
            </a:pPr>
            <a:r>
              <a:rPr lang="en-US" sz="2400" dirty="0"/>
              <a:t> </a:t>
            </a:r>
            <a:r>
              <a:rPr lang="en-US" sz="2400" dirty="0" smtClean="0"/>
              <a:t>   </a:t>
            </a:r>
            <a:r>
              <a:rPr lang="en-US" sz="2400" dirty="0"/>
              <a:t>anthropogenic or </a:t>
            </a:r>
            <a:r>
              <a:rPr lang="en-US" sz="2400" dirty="0" smtClean="0"/>
              <a:t>natural</a:t>
            </a:r>
          </a:p>
          <a:p>
            <a:pPr lvl="1" eaLnBrk="1" hangingPunct="1">
              <a:spcBef>
                <a:spcPct val="20000"/>
              </a:spcBef>
              <a:buClr>
                <a:schemeClr val="accent3"/>
              </a:buClr>
              <a:defRPr/>
            </a:pPr>
            <a:endParaRPr lang="en-US" sz="2400" dirty="0"/>
          </a:p>
          <a:p>
            <a:pPr marL="742950" lvl="1" indent="-285750" eaLnBrk="1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/>
            </a:pPr>
            <a:r>
              <a:rPr lang="en-US" sz="2400" dirty="0"/>
              <a:t>Need to respond appropriately</a:t>
            </a:r>
          </a:p>
        </p:txBody>
      </p:sp>
      <p:pic>
        <p:nvPicPr>
          <p:cNvPr id="30725" name="Picture 6" descr="la_brea_mammot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757488"/>
            <a:ext cx="3949700" cy="3871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6" name="Picture 7" descr="sun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92"/>
          <a:stretch>
            <a:fillRect/>
          </a:stretch>
        </p:blipFill>
        <p:spPr bwMode="auto">
          <a:xfrm>
            <a:off x="1013692" y="4534323"/>
            <a:ext cx="3200400" cy="2095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5358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1889125" y="202247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endParaRPr lang="en-US" sz="240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138243" name="Text Box 3"/>
          <p:cNvSpPr txBox="1">
            <a:spLocks noChangeArrowheads="1"/>
          </p:cNvSpPr>
          <p:nvPr/>
        </p:nvSpPr>
        <p:spPr bwMode="auto">
          <a:xfrm>
            <a:off x="2613892" y="152400"/>
            <a:ext cx="4062266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n-US" sz="4400" dirty="0" smtClean="0">
                <a:solidFill>
                  <a:schemeClr val="accent6"/>
                </a:solidFill>
                <a:latin typeface="+mj-lt"/>
              </a:rPr>
              <a:t>Special Protocols</a:t>
            </a:r>
          </a:p>
          <a:p>
            <a:pPr algn="ctr">
              <a:defRPr/>
            </a:pPr>
            <a:r>
              <a:rPr lang="en-US" sz="3600" dirty="0" smtClean="0">
                <a:solidFill>
                  <a:schemeClr val="accent6"/>
                </a:solidFill>
                <a:latin typeface="+mj-lt"/>
              </a:rPr>
              <a:t>Mystery Spills</a:t>
            </a:r>
          </a:p>
        </p:txBody>
      </p:sp>
      <p:sp>
        <p:nvSpPr>
          <p:cNvPr id="48132" name="Rectangle 3"/>
          <p:cNvSpPr>
            <a:spLocks noChangeArrowheads="1"/>
          </p:cNvSpPr>
          <p:nvPr/>
        </p:nvSpPr>
        <p:spPr bwMode="auto">
          <a:xfrm>
            <a:off x="609600" y="1676400"/>
            <a:ext cx="8305800" cy="449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80000"/>
              <a:defRPr/>
            </a:pPr>
            <a:r>
              <a:rPr lang="en-US" sz="2700" dirty="0" smtClean="0"/>
              <a:t>        OWCN </a:t>
            </a:r>
            <a:r>
              <a:rPr lang="en-US" sz="2700" dirty="0"/>
              <a:t>receives </a:t>
            </a:r>
            <a:r>
              <a:rPr lang="en-US" sz="2700" dirty="0" smtClean="0"/>
              <a:t>100’s misc</a:t>
            </a:r>
            <a:r>
              <a:rPr lang="en-US" sz="2700" dirty="0"/>
              <a:t>. oiled birds per year</a:t>
            </a:r>
            <a:endParaRPr lang="en-US" sz="2400" dirty="0"/>
          </a:p>
        </p:txBody>
      </p:sp>
      <p:graphicFrame>
        <p:nvGraphicFramePr>
          <p:cNvPr id="31749" name="Object 5"/>
          <p:cNvGraphicFramePr>
            <a:graphicFrameLocks noChangeAspect="1"/>
          </p:cNvGraphicFramePr>
          <p:nvPr/>
        </p:nvGraphicFramePr>
        <p:xfrm>
          <a:off x="914400" y="2286000"/>
          <a:ext cx="7315200" cy="4351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Chart" r:id="rId4" imgW="5267325" imgH="3133725" progId="Excel.Chart.8">
                  <p:embed/>
                </p:oleObj>
              </mc:Choice>
              <mc:Fallback>
                <p:oleObj name="Chart" r:id="rId4" imgW="5267325" imgH="3133725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2286000"/>
                        <a:ext cx="7315200" cy="4351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15259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1889125" y="202247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endParaRPr lang="en-US" sz="240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138243" name="Text Box 3"/>
          <p:cNvSpPr txBox="1">
            <a:spLocks noChangeArrowheads="1"/>
          </p:cNvSpPr>
          <p:nvPr/>
        </p:nvSpPr>
        <p:spPr bwMode="auto">
          <a:xfrm>
            <a:off x="152400" y="152400"/>
            <a:ext cx="8839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3200" dirty="0" smtClean="0">
                <a:solidFill>
                  <a:schemeClr val="accent6"/>
                </a:solidFill>
                <a:latin typeface="Calibri" pitchFamily="34" charset="0"/>
              </a:rPr>
              <a:t>Special Protocols: Mystery Spill Response Guidelines</a:t>
            </a:r>
          </a:p>
        </p:txBody>
      </p:sp>
      <p:sp>
        <p:nvSpPr>
          <p:cNvPr id="48132" name="Rectangle 3"/>
          <p:cNvSpPr>
            <a:spLocks noChangeArrowheads="1"/>
          </p:cNvSpPr>
          <p:nvPr/>
        </p:nvSpPr>
        <p:spPr bwMode="auto">
          <a:xfrm>
            <a:off x="603250" y="1143000"/>
            <a:ext cx="8540750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spcBef>
                <a:spcPct val="20000"/>
              </a:spcBef>
              <a:buClr>
                <a:schemeClr val="accent3"/>
              </a:buClr>
              <a:buSzPct val="80000"/>
              <a:defRPr/>
            </a:pPr>
            <a:r>
              <a:rPr lang="en-US" sz="2400" u="sng" dirty="0"/>
              <a:t>If known to be anthropogenic</a:t>
            </a:r>
            <a:r>
              <a:rPr lang="en-US" sz="2400" dirty="0"/>
              <a:t>:</a:t>
            </a:r>
          </a:p>
          <a:p>
            <a:pPr marL="800100" lvl="1" indent="-342900" eaLnBrk="1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/>
            </a:pPr>
            <a:r>
              <a:rPr lang="en-US" sz="2400" dirty="0"/>
              <a:t>Any threat or observed impact to </a:t>
            </a:r>
            <a:r>
              <a:rPr lang="en-US" sz="2400" dirty="0" smtClean="0"/>
              <a:t>wildlife</a:t>
            </a:r>
          </a:p>
          <a:p>
            <a:pPr marL="800100" lvl="1" indent="-342900" eaLnBrk="1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/>
            </a:pPr>
            <a:endParaRPr lang="en-US" sz="2400" dirty="0"/>
          </a:p>
          <a:p>
            <a:pPr eaLnBrk="1" hangingPunct="1">
              <a:spcBef>
                <a:spcPct val="20000"/>
              </a:spcBef>
              <a:buClr>
                <a:schemeClr val="accent3"/>
              </a:buClr>
              <a:buSzPct val="80000"/>
              <a:defRPr/>
            </a:pPr>
            <a:r>
              <a:rPr lang="en-US" sz="2400" u="sng" dirty="0"/>
              <a:t>If unknown source, notify OWCN &amp; test oil if</a:t>
            </a:r>
            <a:r>
              <a:rPr lang="en-US" sz="2400" u="sng" dirty="0" smtClean="0"/>
              <a:t>:</a:t>
            </a:r>
          </a:p>
          <a:p>
            <a:pPr marL="800100" lvl="1" indent="-342900" eaLnBrk="1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/>
            </a:pPr>
            <a:r>
              <a:rPr lang="en-US" sz="2400" dirty="0" smtClean="0"/>
              <a:t>&gt;3 </a:t>
            </a:r>
            <a:r>
              <a:rPr lang="en-US" sz="2400" dirty="0"/>
              <a:t>oiled animals per day, same area</a:t>
            </a:r>
          </a:p>
          <a:p>
            <a:pPr marL="800100" lvl="1" indent="-342900" eaLnBrk="1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/>
            </a:pPr>
            <a:r>
              <a:rPr lang="en-US" sz="2400" u="sng" dirty="0" smtClean="0"/>
              <a:t>&gt;</a:t>
            </a:r>
            <a:r>
              <a:rPr lang="en-US" sz="2400" dirty="0"/>
              <a:t>1 oiled animal per day, 3 consecutive </a:t>
            </a:r>
            <a:r>
              <a:rPr lang="en-US" sz="2400" dirty="0" smtClean="0"/>
              <a:t>days</a:t>
            </a:r>
          </a:p>
          <a:p>
            <a:pPr marL="800100" lvl="1" indent="-342900" eaLnBrk="1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/>
            </a:pPr>
            <a:endParaRPr lang="en-US" sz="2000" dirty="0" smtClean="0"/>
          </a:p>
          <a:p>
            <a:pPr marL="800100" lvl="1" indent="-342900" eaLnBrk="1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/>
            </a:pPr>
            <a:endParaRPr lang="en-US" sz="2000" dirty="0"/>
          </a:p>
          <a:p>
            <a:pPr marL="800100" lvl="1" indent="-342900" eaLnBrk="1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/>
            </a:pPr>
            <a:endParaRPr lang="en-US" sz="2000" dirty="0"/>
          </a:p>
        </p:txBody>
      </p:sp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603250" y="4114800"/>
            <a:ext cx="854075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spcBef>
                <a:spcPct val="20000"/>
              </a:spcBef>
              <a:buClr>
                <a:schemeClr val="accent3"/>
              </a:buClr>
              <a:buSzPct val="80000"/>
              <a:defRPr/>
            </a:pPr>
            <a:r>
              <a:rPr lang="en-US" sz="2400" u="sng" dirty="0"/>
              <a:t>Activate OWCN (pending PCL results) if:</a:t>
            </a:r>
          </a:p>
          <a:p>
            <a:pPr marL="800100" lvl="1" indent="-342900" eaLnBrk="1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/>
            </a:pPr>
            <a:r>
              <a:rPr lang="en-US" sz="2400" dirty="0"/>
              <a:t>&gt;5 oiled animals per day, same area</a:t>
            </a:r>
          </a:p>
          <a:p>
            <a:pPr marL="800100" lvl="1" indent="-342900" eaLnBrk="1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/>
            </a:pPr>
            <a:r>
              <a:rPr lang="en-US" sz="2400" u="sng" dirty="0"/>
              <a:t>&gt;</a:t>
            </a:r>
            <a:r>
              <a:rPr lang="en-US" sz="2400" dirty="0"/>
              <a:t>2 oiled animals per day, 3 consecutive </a:t>
            </a:r>
            <a:r>
              <a:rPr lang="en-US" sz="2400" dirty="0" smtClean="0"/>
              <a:t>days</a:t>
            </a:r>
          </a:p>
          <a:p>
            <a:pPr marL="800100" lvl="1" indent="-342900" eaLnBrk="1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/>
            </a:pPr>
            <a:endParaRPr lang="en-US" sz="2400" dirty="0"/>
          </a:p>
          <a:p>
            <a:pPr eaLnBrk="1" hangingPunct="1">
              <a:spcBef>
                <a:spcPct val="20000"/>
              </a:spcBef>
              <a:buClr>
                <a:schemeClr val="accent3"/>
              </a:buClr>
              <a:buSzPct val="80000"/>
              <a:defRPr/>
            </a:pPr>
            <a:r>
              <a:rPr lang="en-US" sz="2400" u="sng" dirty="0"/>
              <a:t>If contamination is not oil (other deleterious):</a:t>
            </a:r>
          </a:p>
          <a:p>
            <a:pPr marL="800100" lvl="1" indent="-342900" eaLnBrk="1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/>
            </a:pPr>
            <a:r>
              <a:rPr lang="en-US" sz="2400" dirty="0"/>
              <a:t>OSPR respond at request of </a:t>
            </a:r>
            <a:r>
              <a:rPr lang="en-US" sz="2400" dirty="0" smtClean="0"/>
              <a:t>CDFW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4740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2"/>
          <p:cNvSpPr txBox="1">
            <a:spLocks noChangeArrowheads="1"/>
          </p:cNvSpPr>
          <p:nvPr/>
        </p:nvSpPr>
        <p:spPr bwMode="auto">
          <a:xfrm>
            <a:off x="1889125" y="202247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endParaRPr lang="en-US" sz="240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138243" name="Text Box 3"/>
          <p:cNvSpPr txBox="1">
            <a:spLocks noChangeArrowheads="1"/>
          </p:cNvSpPr>
          <p:nvPr/>
        </p:nvSpPr>
        <p:spPr bwMode="auto">
          <a:xfrm>
            <a:off x="2666219" y="304800"/>
            <a:ext cx="3936975" cy="76944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n-US" sz="4400" dirty="0" smtClean="0">
                <a:solidFill>
                  <a:schemeClr val="accent6"/>
                </a:solidFill>
                <a:latin typeface="+mj-lt"/>
              </a:rPr>
              <a:t>Inland Response</a:t>
            </a:r>
          </a:p>
        </p:txBody>
      </p:sp>
      <p:sp>
        <p:nvSpPr>
          <p:cNvPr id="48132" name="Rectangle 3"/>
          <p:cNvSpPr>
            <a:spLocks noChangeArrowheads="1"/>
          </p:cNvSpPr>
          <p:nvPr/>
        </p:nvSpPr>
        <p:spPr bwMode="auto">
          <a:xfrm>
            <a:off x="762000" y="1447800"/>
            <a:ext cx="7391400" cy="449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80000"/>
              <a:defRPr/>
            </a:pPr>
            <a:r>
              <a:rPr lang="en-US" sz="2800" dirty="0" smtClean="0"/>
              <a:t>       </a:t>
            </a:r>
          </a:p>
        </p:txBody>
      </p:sp>
      <p:pic>
        <p:nvPicPr>
          <p:cNvPr id="33797" name="Picture 5" descr="Oct28_2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6706" y="1837530"/>
            <a:ext cx="6096000" cy="3719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58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2"/>
          <p:cNvSpPr txBox="1">
            <a:spLocks noChangeArrowheads="1"/>
          </p:cNvSpPr>
          <p:nvPr/>
        </p:nvSpPr>
        <p:spPr bwMode="auto">
          <a:xfrm>
            <a:off x="1889125" y="202247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endParaRPr lang="en-US" sz="240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138243" name="Text Box 3"/>
          <p:cNvSpPr txBox="1">
            <a:spLocks noChangeArrowheads="1"/>
          </p:cNvSpPr>
          <p:nvPr/>
        </p:nvSpPr>
        <p:spPr bwMode="auto">
          <a:xfrm>
            <a:off x="3288769" y="457200"/>
            <a:ext cx="2725737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n-US" sz="4400" dirty="0" smtClean="0">
                <a:solidFill>
                  <a:schemeClr val="accent6"/>
                </a:solidFill>
                <a:latin typeface="+mj-lt"/>
              </a:rPr>
              <a:t>SUMMARY</a:t>
            </a:r>
            <a:endParaRPr lang="en-US" sz="3600" dirty="0" smtClean="0">
              <a:solidFill>
                <a:schemeClr val="accent6"/>
              </a:solidFill>
              <a:latin typeface="+mj-lt"/>
            </a:endParaRPr>
          </a:p>
        </p:txBody>
      </p:sp>
      <p:sp>
        <p:nvSpPr>
          <p:cNvPr id="34820" name="Text Box 7"/>
          <p:cNvSpPr txBox="1">
            <a:spLocks noChangeArrowheads="1"/>
          </p:cNvSpPr>
          <p:nvPr/>
        </p:nvSpPr>
        <p:spPr bwMode="auto">
          <a:xfrm>
            <a:off x="228600" y="1371600"/>
            <a:ext cx="8610600" cy="4832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buFontTx/>
              <a:buChar char="•"/>
            </a:pPr>
            <a:endParaRPr lang="en-US" sz="2000" dirty="0">
              <a:latin typeface="+mn-lt"/>
            </a:endParaRPr>
          </a:p>
          <a:p>
            <a:pPr eaLnBrk="1" hangingPunct="1">
              <a:buFontTx/>
              <a:buChar char="•"/>
            </a:pPr>
            <a:r>
              <a:rPr lang="en-US" sz="2000" dirty="0">
                <a:latin typeface="+mn-lt"/>
              </a:rPr>
              <a:t> </a:t>
            </a:r>
            <a:r>
              <a:rPr lang="en-US" sz="2400" dirty="0">
                <a:latin typeface="+mn-lt"/>
              </a:rPr>
              <a:t>The Wildlife Branch is in the Operations </a:t>
            </a:r>
            <a:r>
              <a:rPr lang="en-US" sz="2400" dirty="0" smtClean="0">
                <a:latin typeface="+mn-lt"/>
              </a:rPr>
              <a:t>Section </a:t>
            </a:r>
            <a:r>
              <a:rPr lang="en-US" sz="2400" dirty="0">
                <a:latin typeface="+mn-lt"/>
              </a:rPr>
              <a:t>of the </a:t>
            </a:r>
            <a:r>
              <a:rPr lang="en-US" sz="2400" dirty="0" smtClean="0">
                <a:latin typeface="+mn-lt"/>
              </a:rPr>
              <a:t>UC</a:t>
            </a:r>
            <a:endParaRPr lang="en-US" sz="2400" dirty="0">
              <a:latin typeface="+mn-lt"/>
            </a:endParaRPr>
          </a:p>
          <a:p>
            <a:pPr eaLnBrk="1" hangingPunct="1">
              <a:buFontTx/>
              <a:buChar char="•"/>
            </a:pPr>
            <a:endParaRPr lang="en-US" sz="2400" dirty="0">
              <a:latin typeface="+mn-lt"/>
            </a:endParaRPr>
          </a:p>
          <a:p>
            <a:pPr eaLnBrk="1" hangingPunct="1">
              <a:buFontTx/>
              <a:buChar char="•"/>
            </a:pPr>
            <a:r>
              <a:rPr lang="en-US" sz="2400" dirty="0">
                <a:latin typeface="+mn-lt"/>
              </a:rPr>
              <a:t> </a:t>
            </a:r>
            <a:r>
              <a:rPr lang="en-US" sz="2400" dirty="0" smtClean="0">
                <a:latin typeface="+mn-lt"/>
              </a:rPr>
              <a:t>Five </a:t>
            </a:r>
            <a:r>
              <a:rPr lang="en-US" sz="2400" dirty="0">
                <a:latin typeface="+mn-lt"/>
              </a:rPr>
              <a:t>groups in the Branch</a:t>
            </a:r>
            <a:r>
              <a:rPr lang="en-US" sz="2400" dirty="0" smtClean="0">
                <a:latin typeface="+mn-lt"/>
              </a:rPr>
              <a:t>:  </a:t>
            </a:r>
          </a:p>
          <a:p>
            <a:pPr eaLnBrk="1" hangingPunct="1">
              <a:buFontTx/>
              <a:buChar char="•"/>
            </a:pPr>
            <a:endParaRPr lang="en-US" sz="2400" dirty="0" smtClean="0">
              <a:latin typeface="+mn-lt"/>
            </a:endParaRPr>
          </a:p>
          <a:p>
            <a:pPr lvl="1">
              <a:buFontTx/>
              <a:buChar char="•"/>
            </a:pPr>
            <a:r>
              <a:rPr lang="en-US" sz="2400" dirty="0" smtClean="0">
                <a:latin typeface="+mn-lt"/>
              </a:rPr>
              <a:t>Reconnaissance </a:t>
            </a:r>
          </a:p>
          <a:p>
            <a:pPr lvl="1">
              <a:buFontTx/>
              <a:buChar char="•"/>
            </a:pPr>
            <a:r>
              <a:rPr lang="en-US" sz="2400" dirty="0" smtClean="0">
                <a:latin typeface="+mn-lt"/>
              </a:rPr>
              <a:t>Hazing </a:t>
            </a:r>
          </a:p>
          <a:p>
            <a:pPr lvl="1">
              <a:buFontTx/>
              <a:buChar char="•"/>
            </a:pPr>
            <a:r>
              <a:rPr lang="en-US" sz="2400" dirty="0" smtClean="0">
                <a:latin typeface="+mn-lt"/>
              </a:rPr>
              <a:t>Recovery</a:t>
            </a:r>
          </a:p>
          <a:p>
            <a:pPr lvl="1">
              <a:buFontTx/>
              <a:buChar char="•"/>
            </a:pPr>
            <a:r>
              <a:rPr lang="en-US" sz="2400" dirty="0">
                <a:solidFill>
                  <a:prstClr val="white"/>
                </a:solidFill>
                <a:latin typeface="Calibri"/>
              </a:rPr>
              <a:t>Field </a:t>
            </a:r>
            <a:r>
              <a:rPr lang="en-US" sz="2400" dirty="0" smtClean="0">
                <a:solidFill>
                  <a:prstClr val="white"/>
                </a:solidFill>
                <a:latin typeface="Calibri"/>
              </a:rPr>
              <a:t>Stabilization</a:t>
            </a:r>
          </a:p>
          <a:p>
            <a:pPr lvl="1">
              <a:buFontTx/>
              <a:buChar char="•"/>
            </a:pPr>
            <a:r>
              <a:rPr lang="en-US" sz="2400" dirty="0">
                <a:solidFill>
                  <a:prstClr val="white"/>
                </a:solidFill>
                <a:latin typeface="Calibri"/>
              </a:rPr>
              <a:t>Care </a:t>
            </a:r>
            <a:r>
              <a:rPr lang="en-US" sz="2400" dirty="0" smtClean="0">
                <a:solidFill>
                  <a:prstClr val="white"/>
                </a:solidFill>
                <a:latin typeface="Calibri"/>
              </a:rPr>
              <a:t>and </a:t>
            </a:r>
            <a:r>
              <a:rPr lang="en-US" sz="2400" dirty="0">
                <a:solidFill>
                  <a:prstClr val="white"/>
                </a:solidFill>
                <a:latin typeface="Calibri"/>
              </a:rPr>
              <a:t>Processing</a:t>
            </a:r>
            <a:endParaRPr lang="en-US" sz="2400" dirty="0" smtClean="0">
              <a:latin typeface="+mn-lt"/>
            </a:endParaRPr>
          </a:p>
          <a:p>
            <a:pPr eaLnBrk="1" hangingPunct="1"/>
            <a:r>
              <a:rPr lang="en-US" sz="2400" dirty="0" smtClean="0">
                <a:latin typeface="+mn-lt"/>
              </a:rPr>
              <a:t>	</a:t>
            </a:r>
            <a:endParaRPr lang="en-US" sz="2400" dirty="0">
              <a:latin typeface="+mn-lt"/>
            </a:endParaRPr>
          </a:p>
          <a:p>
            <a:pPr>
              <a:buFontTx/>
              <a:buChar char="•"/>
            </a:pPr>
            <a:r>
              <a:rPr lang="en-US" sz="2400" dirty="0">
                <a:latin typeface="+mn-lt"/>
              </a:rPr>
              <a:t> The OWCN fills most roles other </a:t>
            </a:r>
            <a:r>
              <a:rPr lang="en-US" sz="2400" dirty="0" smtClean="0">
                <a:latin typeface="+mn-lt"/>
              </a:rPr>
              <a:t>than </a:t>
            </a:r>
            <a:r>
              <a:rPr lang="en-US" sz="2400" dirty="0">
                <a:latin typeface="+mn-lt"/>
              </a:rPr>
              <a:t>R</a:t>
            </a:r>
            <a:r>
              <a:rPr lang="en-US" sz="2400" dirty="0" smtClean="0">
                <a:latin typeface="+mn-lt"/>
              </a:rPr>
              <a:t>econnaissance</a:t>
            </a:r>
            <a:endParaRPr lang="en-US" sz="2400" dirty="0">
              <a:latin typeface="+mn-lt"/>
            </a:endParaRPr>
          </a:p>
          <a:p>
            <a:endParaRPr lang="en-US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54972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IMG_2717"/>
          <p:cNvPicPr>
            <a:picLocks noGrp="1" noChangeAspect="1" noChangeArrowheads="1"/>
          </p:cNvPicPr>
          <p:nvPr>
            <p:ph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065" y="335961"/>
            <a:ext cx="8331200" cy="6248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1380" name="Text Box 4"/>
          <p:cNvSpPr txBox="1">
            <a:spLocks noChangeArrowheads="1"/>
          </p:cNvSpPr>
          <p:nvPr/>
        </p:nvSpPr>
        <p:spPr bwMode="auto">
          <a:xfrm>
            <a:off x="3352800" y="546157"/>
            <a:ext cx="5254066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Wildlife Response Coordinator</a:t>
            </a:r>
          </a:p>
          <a:p>
            <a:pPr eaLnBrk="1" hangingPunct="1">
              <a:defRPr/>
            </a:pPr>
            <a:r>
              <a:rPr 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holly.gellerman@wildlife.ca.gov</a:t>
            </a:r>
            <a:endParaRPr lang="en-US" sz="28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defRPr/>
            </a:pPr>
            <a:r>
              <a:rPr 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o (916)324-6715 c (916)747-0611</a:t>
            </a:r>
            <a:endParaRPr lang="en-US" sz="28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01381" name="Text Box 5"/>
          <p:cNvSpPr txBox="1">
            <a:spLocks noChangeArrowheads="1"/>
          </p:cNvSpPr>
          <p:nvPr/>
        </p:nvSpPr>
        <p:spPr bwMode="auto">
          <a:xfrm>
            <a:off x="1145441" y="5691809"/>
            <a:ext cx="6657015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www.dfg.ca.gov/ospr/wild-response.aspx</a:t>
            </a:r>
            <a:endParaRPr lang="en-US" sz="2800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eaLnBrk="1" hangingPunct="1">
              <a:defRPr/>
            </a:pPr>
            <a:endParaRPr lang="en-US" sz="2400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101382" name="Text Box 6"/>
          <p:cNvSpPr txBox="1">
            <a:spLocks noChangeArrowheads="1"/>
          </p:cNvSpPr>
          <p:nvPr/>
        </p:nvSpPr>
        <p:spPr bwMode="auto">
          <a:xfrm>
            <a:off x="415065" y="381001"/>
            <a:ext cx="257517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dirty="0">
                <a:solidFill>
                  <a:schemeClr val="accent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QUESTIONS?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5441" y="1146322"/>
            <a:ext cx="1114425" cy="1474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6738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accent6"/>
                </a:solidFill>
              </a:rPr>
              <a:t>California </a:t>
            </a:r>
            <a:r>
              <a:rPr lang="en-US" sz="4000" dirty="0">
                <a:solidFill>
                  <a:schemeClr val="accent6"/>
                </a:solidFill>
              </a:rPr>
              <a:t>Legislation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38600" cy="4602163"/>
          </a:xfrm>
        </p:spPr>
        <p:txBody>
          <a:bodyPr>
            <a:normAutofit/>
          </a:bodyPr>
          <a:lstStyle/>
          <a:p>
            <a:pPr lvl="0" fontAlgn="base">
              <a:spcAft>
                <a:spcPct val="0"/>
              </a:spcAft>
              <a:buClr>
                <a:srgbClr val="A3C145"/>
              </a:buClr>
              <a:buSzPct val="80000"/>
              <a:buFont typeface="Arial" charset="0"/>
              <a:buChar char="►"/>
              <a:defRPr/>
            </a:pPr>
            <a:r>
              <a:rPr lang="en-US" kern="0" dirty="0" err="1"/>
              <a:t>Lempert</a:t>
            </a:r>
            <a:r>
              <a:rPr lang="en-US" kern="0" dirty="0"/>
              <a:t>-Keene-Seastrand Act (1990</a:t>
            </a:r>
            <a:r>
              <a:rPr lang="en-US" kern="0" dirty="0" smtClean="0"/>
              <a:t>) </a:t>
            </a:r>
            <a:endParaRPr lang="en-US" kern="0" dirty="0"/>
          </a:p>
          <a:p>
            <a:pPr lvl="1" fontAlgn="base">
              <a:spcAft>
                <a:spcPct val="0"/>
              </a:spcAft>
              <a:buClr>
                <a:srgbClr val="6FA9B7"/>
              </a:buClr>
              <a:buFont typeface="Wingdings" pitchFamily="2" charset="2"/>
              <a:buChar char="§"/>
              <a:defRPr/>
            </a:pPr>
            <a:endParaRPr lang="en-US" sz="2800" kern="0" dirty="0" smtClean="0"/>
          </a:p>
          <a:p>
            <a:pPr lvl="1" fontAlgn="base">
              <a:spcAft>
                <a:spcPct val="0"/>
              </a:spcAft>
              <a:buClr>
                <a:srgbClr val="6FA9B7"/>
              </a:buClr>
              <a:buFont typeface="Wingdings" pitchFamily="2" charset="2"/>
              <a:buChar char="§"/>
              <a:defRPr/>
            </a:pPr>
            <a:r>
              <a:rPr lang="en-US" sz="2800" kern="0" dirty="0" smtClean="0"/>
              <a:t>Developed CDFW-OSPR</a:t>
            </a:r>
          </a:p>
          <a:p>
            <a:pPr lvl="1" fontAlgn="base">
              <a:spcAft>
                <a:spcPct val="0"/>
              </a:spcAft>
              <a:buClr>
                <a:srgbClr val="6FA9B7"/>
              </a:buClr>
              <a:buFont typeface="Wingdings" pitchFamily="2" charset="2"/>
              <a:buChar char="§"/>
              <a:defRPr/>
            </a:pPr>
            <a:endParaRPr lang="en-US" sz="2800" kern="0" dirty="0"/>
          </a:p>
          <a:p>
            <a:pPr lvl="1" fontAlgn="base">
              <a:spcAft>
                <a:spcPct val="0"/>
              </a:spcAft>
              <a:buClr>
                <a:srgbClr val="6FA9B7"/>
              </a:buClr>
              <a:buFont typeface="Wingdings" pitchFamily="2" charset="2"/>
              <a:buChar char="§"/>
              <a:defRPr/>
            </a:pPr>
            <a:r>
              <a:rPr lang="en-US" sz="2800" kern="0" dirty="0"/>
              <a:t>Required development of rehab stations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38600" cy="4602163"/>
          </a:xfrm>
        </p:spPr>
        <p:txBody>
          <a:bodyPr>
            <a:normAutofit/>
          </a:bodyPr>
          <a:lstStyle/>
          <a:p>
            <a:pPr lvl="0" fontAlgn="base">
              <a:spcAft>
                <a:spcPct val="0"/>
              </a:spcAft>
              <a:buClr>
                <a:srgbClr val="A3C145"/>
              </a:buClr>
              <a:buSzPct val="80000"/>
              <a:buFont typeface="Arial" charset="0"/>
              <a:buChar char="►"/>
              <a:defRPr/>
            </a:pPr>
            <a:r>
              <a:rPr lang="en-US" kern="0" dirty="0"/>
              <a:t>Follow-up bills </a:t>
            </a:r>
            <a:endParaRPr lang="en-US" kern="0" dirty="0" smtClean="0"/>
          </a:p>
          <a:p>
            <a:pPr marL="0" lvl="0" indent="0" fontAlgn="base">
              <a:spcAft>
                <a:spcPct val="0"/>
              </a:spcAft>
              <a:buClr>
                <a:srgbClr val="A3C145"/>
              </a:buClr>
              <a:buSzPct val="80000"/>
              <a:buNone/>
              <a:defRPr/>
            </a:pPr>
            <a:r>
              <a:rPr lang="en-US" kern="0" dirty="0"/>
              <a:t> </a:t>
            </a:r>
            <a:r>
              <a:rPr lang="en-US" kern="0" dirty="0" smtClean="0"/>
              <a:t>  (1993, 1995, </a:t>
            </a:r>
            <a:r>
              <a:rPr lang="en-US" kern="0" dirty="0"/>
              <a:t>1997</a:t>
            </a:r>
            <a:r>
              <a:rPr lang="en-US" kern="0" dirty="0" smtClean="0"/>
              <a:t>)</a:t>
            </a:r>
          </a:p>
          <a:p>
            <a:pPr lvl="0" fontAlgn="base">
              <a:spcAft>
                <a:spcPct val="0"/>
              </a:spcAft>
              <a:buClr>
                <a:srgbClr val="A3C145"/>
              </a:buClr>
              <a:buSzPct val="80000"/>
              <a:buFont typeface="Arial" charset="0"/>
              <a:buChar char="►"/>
              <a:defRPr/>
            </a:pPr>
            <a:endParaRPr lang="en-US" kern="0" dirty="0"/>
          </a:p>
          <a:p>
            <a:pPr lvl="1" fontAlgn="base">
              <a:spcAft>
                <a:spcPct val="0"/>
              </a:spcAft>
              <a:buClr>
                <a:srgbClr val="6FA9B7"/>
              </a:buClr>
              <a:buFont typeface="Wingdings" pitchFamily="2" charset="2"/>
              <a:buChar char="§"/>
              <a:defRPr/>
            </a:pPr>
            <a:r>
              <a:rPr lang="en-US" sz="2800" kern="0" dirty="0"/>
              <a:t>Funds to build </a:t>
            </a:r>
            <a:r>
              <a:rPr lang="en-US" sz="2800" kern="0" dirty="0" smtClean="0"/>
              <a:t>and maintain six </a:t>
            </a:r>
            <a:r>
              <a:rPr lang="en-US" sz="2800" kern="0" dirty="0"/>
              <a:t>regional </a:t>
            </a:r>
            <a:r>
              <a:rPr lang="en-US" sz="2800" kern="0" dirty="0" smtClean="0"/>
              <a:t>facilities</a:t>
            </a:r>
          </a:p>
          <a:p>
            <a:pPr lvl="1" fontAlgn="base">
              <a:spcAft>
                <a:spcPct val="0"/>
              </a:spcAft>
              <a:buClr>
                <a:srgbClr val="6FA9B7"/>
              </a:buClr>
              <a:buFont typeface="Wingdings" pitchFamily="2" charset="2"/>
              <a:buChar char="§"/>
              <a:defRPr/>
            </a:pPr>
            <a:endParaRPr lang="en-US" sz="2800" kern="0" dirty="0"/>
          </a:p>
          <a:p>
            <a:pPr lvl="1" fontAlgn="base">
              <a:spcAft>
                <a:spcPct val="0"/>
              </a:spcAft>
              <a:buClr>
                <a:srgbClr val="6FA9B7"/>
              </a:buClr>
              <a:buFont typeface="Wingdings" pitchFamily="2" charset="2"/>
              <a:buChar char="§"/>
              <a:defRPr/>
            </a:pPr>
            <a:r>
              <a:rPr lang="en-US" sz="2800" kern="0" dirty="0" smtClean="0"/>
              <a:t>Established </a:t>
            </a:r>
            <a:r>
              <a:rPr lang="en-US" sz="2800" kern="0" dirty="0"/>
              <a:t>research program</a:t>
            </a:r>
          </a:p>
          <a:p>
            <a:endParaRPr lang="en-US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6839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CA Wildlife Response Plan Development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71600" y="1905000"/>
            <a:ext cx="6934200" cy="43765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rgbClr val="A3C145"/>
              </a:buClr>
              <a:buSzPct val="80000"/>
              <a:buFont typeface="Arial" charset="0"/>
              <a:buChar char="►"/>
              <a:defRPr/>
            </a:pPr>
            <a:r>
              <a:rPr lang="en-US" sz="2400" dirty="0" smtClean="0">
                <a:solidFill>
                  <a:srgbClr val="FFFFFF"/>
                </a:solidFill>
                <a:latin typeface="Tahoma" pitchFamily="34" charset="0"/>
              </a:rPr>
              <a:t>Originally </a:t>
            </a:r>
            <a:r>
              <a:rPr lang="en-US" sz="2400" dirty="0">
                <a:solidFill>
                  <a:srgbClr val="FFFFFF"/>
                </a:solidFill>
                <a:latin typeface="Tahoma" pitchFamily="34" charset="0"/>
              </a:rPr>
              <a:t>developed by OSPR in early </a:t>
            </a:r>
            <a:r>
              <a:rPr lang="en-US" sz="2400" dirty="0" smtClean="0">
                <a:solidFill>
                  <a:srgbClr val="FFFFFF"/>
                </a:solidFill>
                <a:latin typeface="Tahoma" pitchFamily="34" charset="0"/>
              </a:rPr>
              <a:t>90’s</a:t>
            </a:r>
          </a:p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rgbClr val="A3C145"/>
              </a:buClr>
              <a:buSzPct val="80000"/>
              <a:defRPr/>
            </a:pPr>
            <a:r>
              <a:rPr lang="en-US" sz="2400" dirty="0" smtClean="0">
                <a:solidFill>
                  <a:srgbClr val="FFFFFF"/>
                </a:solidFill>
                <a:latin typeface="Tahoma" pitchFamily="34" charset="0"/>
              </a:rPr>
              <a:t>    -later, </a:t>
            </a:r>
            <a:r>
              <a:rPr lang="en-US" sz="2400" dirty="0">
                <a:solidFill>
                  <a:srgbClr val="FFFFFF"/>
                </a:solidFill>
                <a:latin typeface="Tahoma" pitchFamily="34" charset="0"/>
              </a:rPr>
              <a:t>A</a:t>
            </a:r>
            <a:r>
              <a:rPr lang="en-US" sz="2400" dirty="0" smtClean="0">
                <a:solidFill>
                  <a:srgbClr val="FFFFFF"/>
                </a:solidFill>
                <a:latin typeface="Tahoma" pitchFamily="34" charset="0"/>
              </a:rPr>
              <a:t>gencies, NGOs, ACPs, Industry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rgbClr val="A3C145"/>
              </a:buClr>
              <a:buSzPct val="80000"/>
              <a:buFont typeface="Arial" charset="0"/>
              <a:buChar char="►"/>
              <a:defRPr/>
            </a:pPr>
            <a:endParaRPr lang="en-US" sz="2400" dirty="0" smtClean="0">
              <a:solidFill>
                <a:srgbClr val="FFFFFF"/>
              </a:solidFill>
              <a:latin typeface="Tahoma" pitchFamily="34" charset="0"/>
            </a:endParaRP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rgbClr val="A3C145"/>
              </a:buClr>
              <a:buSzPct val="80000"/>
              <a:buFont typeface="Arial" charset="0"/>
              <a:buChar char="►"/>
              <a:defRPr/>
            </a:pPr>
            <a:r>
              <a:rPr lang="en-US" sz="2400" dirty="0">
                <a:solidFill>
                  <a:srgbClr val="FFFFFF"/>
                </a:solidFill>
                <a:latin typeface="Tahoma" pitchFamily="34" charset="0"/>
              </a:rPr>
              <a:t>Previously in </a:t>
            </a:r>
            <a:r>
              <a:rPr lang="en-US" sz="2400" dirty="0" smtClean="0">
                <a:solidFill>
                  <a:srgbClr val="FFFFFF"/>
                </a:solidFill>
                <a:latin typeface="Tahoma" pitchFamily="34" charset="0"/>
              </a:rPr>
              <a:t>ACPs (now </a:t>
            </a:r>
            <a:r>
              <a:rPr lang="en-US" sz="2400" dirty="0">
                <a:solidFill>
                  <a:srgbClr val="FFFFFF"/>
                </a:solidFill>
                <a:latin typeface="Tahoma" pitchFamily="34" charset="0"/>
              </a:rPr>
              <a:t>in </a:t>
            </a:r>
            <a:r>
              <a:rPr lang="en-US" sz="2400" dirty="0" smtClean="0">
                <a:solidFill>
                  <a:srgbClr val="FFFFFF"/>
                </a:solidFill>
                <a:latin typeface="Tahoma" pitchFamily="34" charset="0"/>
              </a:rPr>
              <a:t>RCP)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rgbClr val="A3C145"/>
              </a:buClr>
              <a:buSzPct val="80000"/>
              <a:buFont typeface="Arial" charset="0"/>
              <a:buChar char="►"/>
              <a:defRPr/>
            </a:pPr>
            <a:endParaRPr lang="en-US" sz="2400" dirty="0">
              <a:solidFill>
                <a:srgbClr val="FFFFFF"/>
              </a:solidFill>
              <a:latin typeface="Tahoma" pitchFamily="34" charset="0"/>
            </a:endParaRP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rgbClr val="A3C145"/>
              </a:buClr>
              <a:buSzPct val="80000"/>
              <a:buFont typeface="Arial" charset="0"/>
              <a:buChar char="►"/>
              <a:defRPr/>
            </a:pPr>
            <a:r>
              <a:rPr lang="en-US" sz="2400" dirty="0">
                <a:solidFill>
                  <a:srgbClr val="FFFFFF"/>
                </a:solidFill>
                <a:latin typeface="Tahoma" pitchFamily="34" charset="0"/>
              </a:rPr>
              <a:t>U</a:t>
            </a:r>
            <a:r>
              <a:rPr lang="en-US" sz="2400" dirty="0" smtClean="0">
                <a:solidFill>
                  <a:srgbClr val="FFFFFF"/>
                </a:solidFill>
                <a:latin typeface="Tahoma" pitchFamily="34" charset="0"/>
              </a:rPr>
              <a:t>pdated </a:t>
            </a:r>
            <a:r>
              <a:rPr lang="en-US" sz="2400" dirty="0">
                <a:solidFill>
                  <a:srgbClr val="FFFFFF"/>
                </a:solidFill>
                <a:latin typeface="Tahoma" pitchFamily="34" charset="0"/>
              </a:rPr>
              <a:t>in </a:t>
            </a:r>
            <a:r>
              <a:rPr lang="en-US" sz="2400" dirty="0" smtClean="0">
                <a:solidFill>
                  <a:srgbClr val="FFFFFF"/>
                </a:solidFill>
                <a:latin typeface="Tahoma" pitchFamily="34" charset="0"/>
              </a:rPr>
              <a:t>2011, available on OSPR website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rgbClr val="A3C145"/>
              </a:buClr>
              <a:buSzPct val="80000"/>
              <a:buFont typeface="Arial" charset="0"/>
              <a:buChar char="►"/>
              <a:defRPr/>
            </a:pPr>
            <a:endParaRPr lang="en-US" sz="2400" dirty="0" smtClean="0">
              <a:solidFill>
                <a:srgbClr val="FFFFFF"/>
              </a:solidFill>
              <a:latin typeface="Tahoma" pitchFamily="34" charset="0"/>
            </a:endParaRP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rgbClr val="A3C145"/>
              </a:buClr>
              <a:buSzPct val="80000"/>
              <a:buFont typeface="Arial" charset="0"/>
              <a:buChar char="►"/>
              <a:defRPr/>
            </a:pPr>
            <a:r>
              <a:rPr lang="en-US" sz="2400" dirty="0" smtClean="0">
                <a:solidFill>
                  <a:srgbClr val="FFFFFF"/>
                </a:solidFill>
                <a:latin typeface="Tahoma" pitchFamily="34" charset="0"/>
              </a:rPr>
              <a:t>Details </a:t>
            </a:r>
            <a:r>
              <a:rPr lang="en-US" sz="2400" dirty="0">
                <a:solidFill>
                  <a:srgbClr val="FFFFFF"/>
                </a:solidFill>
                <a:latin typeface="Tahoma" pitchFamily="34" charset="0"/>
              </a:rPr>
              <a:t>WLB purpose, structure, roles, responsibilities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rgbClr val="A3C145"/>
              </a:buClr>
              <a:buSzPct val="80000"/>
              <a:buFont typeface="Arial" charset="0"/>
              <a:buChar char="►"/>
              <a:defRPr/>
            </a:pPr>
            <a:endParaRPr lang="en-US" sz="2400" dirty="0">
              <a:solidFill>
                <a:srgbClr val="FFFFFF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7903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6"/>
                </a:solidFill>
              </a:rPr>
              <a:t>Oiled Wildlife Care Network</a:t>
            </a:r>
            <a:br>
              <a:rPr lang="en-US" dirty="0">
                <a:solidFill>
                  <a:schemeClr val="accent6"/>
                </a:solidFill>
              </a:rPr>
            </a:br>
            <a:r>
              <a:rPr lang="en-US" dirty="0">
                <a:solidFill>
                  <a:schemeClr val="accent6"/>
                </a:solidFill>
              </a:rPr>
              <a:t>(OWCN)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57400"/>
            <a:ext cx="4038600" cy="4572000"/>
          </a:xfrm>
        </p:spPr>
        <p:txBody>
          <a:bodyPr/>
          <a:lstStyle/>
          <a:p>
            <a:pPr lvl="0" fontAlgn="base">
              <a:lnSpc>
                <a:spcPct val="80000"/>
              </a:lnSpc>
              <a:spcAft>
                <a:spcPct val="0"/>
              </a:spcAft>
              <a:buClr>
                <a:srgbClr val="A3C145"/>
              </a:buClr>
              <a:buSzPct val="80000"/>
              <a:buFont typeface="Arial" charset="0"/>
              <a:buChar char="►"/>
              <a:defRPr/>
            </a:pPr>
            <a:r>
              <a:rPr lang="en-US" sz="26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Administration</a:t>
            </a:r>
          </a:p>
          <a:p>
            <a:pPr lvl="1" fontAlgn="base">
              <a:lnSpc>
                <a:spcPct val="80000"/>
              </a:lnSpc>
              <a:spcAft>
                <a:spcPct val="0"/>
              </a:spcAft>
              <a:buClr>
                <a:srgbClr val="6FA9B7"/>
              </a:buClr>
              <a:buFont typeface="Wingdings" pitchFamily="2" charset="2"/>
              <a:buChar char="§"/>
              <a:defRPr/>
            </a:pPr>
            <a:r>
              <a:rPr lang="en-US" sz="26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1994–1997: OSPR</a:t>
            </a:r>
          </a:p>
          <a:p>
            <a:pPr lvl="1" fontAlgn="base">
              <a:lnSpc>
                <a:spcPct val="80000"/>
              </a:lnSpc>
              <a:spcAft>
                <a:spcPct val="0"/>
              </a:spcAft>
              <a:buClr>
                <a:srgbClr val="6FA9B7"/>
              </a:buClr>
              <a:buFont typeface="Wingdings" pitchFamily="2" charset="2"/>
              <a:buChar char="§"/>
              <a:defRPr/>
            </a:pPr>
            <a:r>
              <a:rPr lang="en-US" sz="26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1997– : Wildlife Health Center, UC Davis</a:t>
            </a:r>
          </a:p>
          <a:p>
            <a:pPr marL="457200" lvl="1" indent="0" fontAlgn="base">
              <a:lnSpc>
                <a:spcPct val="80000"/>
              </a:lnSpc>
              <a:spcAft>
                <a:spcPct val="0"/>
              </a:spcAft>
              <a:buClr>
                <a:srgbClr val="6FA9B7"/>
              </a:buClr>
              <a:buNone/>
              <a:defRPr/>
            </a:pPr>
            <a:endParaRPr lang="en-US" sz="2600" kern="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</a:endParaRPr>
          </a:p>
          <a:p>
            <a:pPr lvl="0" fontAlgn="base">
              <a:lnSpc>
                <a:spcPct val="80000"/>
              </a:lnSpc>
              <a:spcAft>
                <a:spcPct val="0"/>
              </a:spcAft>
              <a:buClr>
                <a:srgbClr val="A3C145"/>
              </a:buClr>
              <a:buSzPct val="80000"/>
              <a:buFont typeface="Arial" charset="0"/>
              <a:buChar char="►"/>
              <a:defRPr/>
            </a:pPr>
            <a:r>
              <a:rPr lang="en-US" sz="26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Mission</a:t>
            </a:r>
          </a:p>
          <a:p>
            <a:pPr lvl="1" fontAlgn="base">
              <a:lnSpc>
                <a:spcPct val="80000"/>
              </a:lnSpc>
              <a:spcAft>
                <a:spcPct val="0"/>
              </a:spcAft>
              <a:buClr>
                <a:srgbClr val="6FA9B7"/>
              </a:buClr>
              <a:buFont typeface="Wingdings" pitchFamily="2" charset="2"/>
              <a:buChar char="§"/>
              <a:defRPr/>
            </a:pPr>
            <a:r>
              <a:rPr lang="en-US" sz="26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Best achievable capture &amp; care to oiled wildlife</a:t>
            </a:r>
          </a:p>
          <a:p>
            <a:endParaRPr lang="en-US" dirty="0">
              <a:latin typeface="Calibri" pitchFamily="34" charset="0"/>
            </a:endParaRPr>
          </a:p>
        </p:txBody>
      </p:sp>
      <p:pic>
        <p:nvPicPr>
          <p:cNvPr id="5" name="Picture 9" descr="New-OWCN-Logo.gif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8200" y="2178341"/>
            <a:ext cx="4038600" cy="3369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9539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3" name="Text Box 3"/>
          <p:cNvSpPr txBox="1">
            <a:spLocks noChangeArrowheads="1"/>
          </p:cNvSpPr>
          <p:nvPr/>
        </p:nvSpPr>
        <p:spPr bwMode="auto">
          <a:xfrm>
            <a:off x="1638171" y="587375"/>
            <a:ext cx="598830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000" dirty="0">
                <a:solidFill>
                  <a:schemeClr val="accent6"/>
                </a:solidFill>
                <a:latin typeface="+mj-lt"/>
              </a:rPr>
              <a:t>Species </a:t>
            </a:r>
            <a:r>
              <a:rPr lang="en-US" sz="4000" dirty="0" smtClean="0">
                <a:solidFill>
                  <a:schemeClr val="accent6"/>
                </a:solidFill>
                <a:latin typeface="+mj-lt"/>
              </a:rPr>
              <a:t>susceptible </a:t>
            </a:r>
            <a:r>
              <a:rPr lang="en-US" sz="4000" dirty="0">
                <a:solidFill>
                  <a:schemeClr val="accent6"/>
                </a:solidFill>
                <a:latin typeface="+mj-lt"/>
              </a:rPr>
              <a:t>to </a:t>
            </a:r>
            <a:r>
              <a:rPr lang="en-US" sz="4000" dirty="0" smtClean="0">
                <a:solidFill>
                  <a:schemeClr val="accent6"/>
                </a:solidFill>
                <a:latin typeface="+mj-lt"/>
              </a:rPr>
              <a:t>oiling</a:t>
            </a:r>
            <a:endParaRPr lang="en-US" sz="4000" dirty="0">
              <a:solidFill>
                <a:schemeClr val="accent6"/>
              </a:solidFill>
              <a:latin typeface="+mj-lt"/>
            </a:endParaRPr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762000" y="3505200"/>
            <a:ext cx="7734300" cy="2819400"/>
            <a:chOff x="762000" y="3505200"/>
            <a:chExt cx="7734300" cy="2819400"/>
          </a:xfrm>
        </p:grpSpPr>
        <p:pic>
          <p:nvPicPr>
            <p:cNvPr id="5125" name="Picture 3" descr="C:\Documents and Settings\lhenkel\Desktop\Laird\graphics\oiled wildlife\mystery spill birds november 2007\COMU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" y="3505200"/>
              <a:ext cx="3759200" cy="2819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6" name="Picture 4" descr="Q:\IMAGES\Presentation Pics\Erin 12-1-05\Sea Otter\sea otter grzzle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41863" y="3505200"/>
              <a:ext cx="3754437" cy="2819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762000" y="1524000"/>
            <a:ext cx="7734300" cy="1752600"/>
          </a:xfrm>
        </p:spPr>
        <p:txBody>
          <a:bodyPr>
            <a:noAutofit/>
          </a:bodyPr>
          <a:lstStyle/>
          <a:p>
            <a:pPr marL="457200" indent="-457200" algn="l">
              <a:buFont typeface="Arial" pitchFamily="34" charset="0"/>
              <a:buChar char="•"/>
            </a:pPr>
            <a:r>
              <a:rPr lang="en-US" sz="2800" dirty="0" smtClean="0"/>
              <a:t>Spend a lot of time on the surface of the water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US" sz="2800" dirty="0" smtClean="0"/>
              <a:t>Occur fairly near shore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US" sz="2800" dirty="0" smtClean="0"/>
              <a:t>Have feathers or fur</a:t>
            </a:r>
          </a:p>
        </p:txBody>
      </p:sp>
    </p:spTree>
    <p:extLst>
      <p:ext uri="{BB962C8B-B14F-4D97-AF65-F5344CB8AC3E}">
        <p14:creationId xmlns:p14="http://schemas.microsoft.com/office/powerpoint/2010/main" val="2881606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ile:Western Grebe at the Cabrillo Salt Marsh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" y="838200"/>
            <a:ext cx="3752850" cy="296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12" descr="File:Red-throated Loon RWD2.jp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857625"/>
            <a:ext cx="3722688" cy="280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906" name="Text Box 2"/>
          <p:cNvSpPr txBox="1">
            <a:spLocks noChangeArrowheads="1"/>
          </p:cNvSpPr>
          <p:nvPr/>
        </p:nvSpPr>
        <p:spPr bwMode="auto">
          <a:xfrm>
            <a:off x="1955859" y="52388"/>
            <a:ext cx="5378332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000" dirty="0">
                <a:solidFill>
                  <a:schemeClr val="accent6"/>
                </a:solidFill>
                <a:latin typeface="+mj-lt"/>
              </a:rPr>
              <a:t>Species t</a:t>
            </a:r>
            <a:r>
              <a:rPr lang="en-US" sz="4000" dirty="0" smtClean="0">
                <a:solidFill>
                  <a:schemeClr val="accent6"/>
                </a:solidFill>
                <a:latin typeface="+mj-lt"/>
              </a:rPr>
              <a:t>ypically </a:t>
            </a:r>
            <a:r>
              <a:rPr lang="en-US" sz="4000" dirty="0">
                <a:solidFill>
                  <a:schemeClr val="accent6"/>
                </a:solidFill>
                <a:latin typeface="+mj-lt"/>
              </a:rPr>
              <a:t>a</a:t>
            </a:r>
            <a:r>
              <a:rPr lang="en-US" sz="4000" dirty="0" smtClean="0">
                <a:solidFill>
                  <a:schemeClr val="accent6"/>
                </a:solidFill>
                <a:latin typeface="+mj-lt"/>
              </a:rPr>
              <a:t>ffected</a:t>
            </a:r>
            <a:endParaRPr lang="en-US" sz="4000" dirty="0">
              <a:solidFill>
                <a:schemeClr val="accent6"/>
              </a:solidFill>
              <a:latin typeface="+mj-lt"/>
            </a:endParaRPr>
          </a:p>
        </p:txBody>
      </p:sp>
      <p:pic>
        <p:nvPicPr>
          <p:cNvPr id="6149" name="Picture 4" descr="SurfScoter2004-10-20-00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225" y="3905250"/>
            <a:ext cx="4133850" cy="275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5" descr="oiledCOMU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913"/>
          <a:stretch>
            <a:fillRect/>
          </a:stretch>
        </p:blipFill>
        <p:spPr bwMode="auto">
          <a:xfrm>
            <a:off x="4613275" y="830263"/>
            <a:ext cx="3817938" cy="286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911" name="Text Box 7"/>
          <p:cNvSpPr txBox="1">
            <a:spLocks noChangeArrowheads="1"/>
          </p:cNvSpPr>
          <p:nvPr/>
        </p:nvSpPr>
        <p:spPr bwMode="auto">
          <a:xfrm>
            <a:off x="1127125" y="1116013"/>
            <a:ext cx="12684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GREBES</a:t>
            </a:r>
          </a:p>
        </p:txBody>
      </p:sp>
      <p:sp>
        <p:nvSpPr>
          <p:cNvPr id="123912" name="Text Box 8"/>
          <p:cNvSpPr txBox="1">
            <a:spLocks noChangeArrowheads="1"/>
          </p:cNvSpPr>
          <p:nvPr/>
        </p:nvSpPr>
        <p:spPr bwMode="auto">
          <a:xfrm>
            <a:off x="6952504" y="2787650"/>
            <a:ext cx="1546129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COMMON </a:t>
            </a:r>
            <a:endParaRPr lang="en-US" sz="2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MURRES</a:t>
            </a:r>
          </a:p>
        </p:txBody>
      </p:sp>
      <p:sp>
        <p:nvSpPr>
          <p:cNvPr id="123913" name="Text Box 9"/>
          <p:cNvSpPr txBox="1">
            <a:spLocks noChangeArrowheads="1"/>
          </p:cNvSpPr>
          <p:nvPr/>
        </p:nvSpPr>
        <p:spPr bwMode="auto">
          <a:xfrm>
            <a:off x="2776538" y="4152900"/>
            <a:ext cx="1460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SCOTERS</a:t>
            </a:r>
          </a:p>
        </p:txBody>
      </p:sp>
      <p:sp>
        <p:nvSpPr>
          <p:cNvPr id="123914" name="Text Box 10"/>
          <p:cNvSpPr txBox="1">
            <a:spLocks noChangeArrowheads="1"/>
          </p:cNvSpPr>
          <p:nvPr/>
        </p:nvSpPr>
        <p:spPr bwMode="auto">
          <a:xfrm>
            <a:off x="5373688" y="4038600"/>
            <a:ext cx="114935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LOONS</a:t>
            </a:r>
          </a:p>
        </p:txBody>
      </p:sp>
    </p:spTree>
    <p:extLst>
      <p:ext uri="{BB962C8B-B14F-4D97-AF65-F5344CB8AC3E}">
        <p14:creationId xmlns:p14="http://schemas.microsoft.com/office/powerpoint/2010/main" val="1865941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3" name="Text Box 3"/>
          <p:cNvSpPr txBox="1">
            <a:spLocks noChangeArrowheads="1"/>
          </p:cNvSpPr>
          <p:nvPr/>
        </p:nvSpPr>
        <p:spPr bwMode="auto">
          <a:xfrm>
            <a:off x="2871426" y="103188"/>
            <a:ext cx="352179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000" dirty="0">
                <a:solidFill>
                  <a:schemeClr val="accent6"/>
                </a:solidFill>
              </a:rPr>
              <a:t>Common </a:t>
            </a:r>
            <a:r>
              <a:rPr lang="en-US" sz="4000" dirty="0" err="1">
                <a:solidFill>
                  <a:schemeClr val="accent6"/>
                </a:solidFill>
              </a:rPr>
              <a:t>Murre</a:t>
            </a:r>
            <a:endParaRPr lang="en-US" sz="4000" dirty="0">
              <a:solidFill>
                <a:schemeClr val="accent6"/>
              </a:solidFill>
            </a:endParaRPr>
          </a:p>
        </p:txBody>
      </p:sp>
      <p:pic>
        <p:nvPicPr>
          <p:cNvPr id="7171" name="Picture 2" descr="http://soundwaves.usgs.gov/2011/11/MurreColoniesLtL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298575"/>
            <a:ext cx="3651250" cy="506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 descr="File:Common murres on Colony Rock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900488"/>
            <a:ext cx="3308350" cy="2195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6" descr="File:Common Murre RWD2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84" r="24602"/>
          <a:stretch>
            <a:fillRect/>
          </a:stretch>
        </p:blipFill>
        <p:spPr bwMode="auto">
          <a:xfrm>
            <a:off x="3549650" y="3900488"/>
            <a:ext cx="1555750" cy="2195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7"/>
          <p:cNvSpPr txBox="1">
            <a:spLocks noRot="1" noChangeArrowheads="1"/>
          </p:cNvSpPr>
          <p:nvPr/>
        </p:nvSpPr>
        <p:spPr>
          <a:xfrm>
            <a:off x="838200" y="1196975"/>
            <a:ext cx="3733800" cy="4572000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>
              <a:buFont typeface="Arial" charset="0"/>
              <a:buNone/>
              <a:defRPr/>
            </a:pPr>
            <a:endParaRPr lang="en-US" sz="2000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228599" y="811073"/>
            <a:ext cx="6164623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  <a:defRPr/>
            </a:pPr>
            <a:r>
              <a:rPr lang="en-US" sz="2400" dirty="0"/>
              <a:t>Nest in large colonies on islands &amp; </a:t>
            </a:r>
            <a:r>
              <a:rPr lang="en-US" sz="2400" dirty="0" smtClean="0"/>
              <a:t>cliffs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endParaRPr lang="en-US" sz="2400" dirty="0"/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sz="2400" dirty="0" smtClean="0"/>
              <a:t>&gt;</a:t>
            </a:r>
            <a:r>
              <a:rPr lang="en-US" sz="2400" dirty="0"/>
              <a:t>1 million in N.A.; ~350,000 in </a:t>
            </a:r>
            <a:r>
              <a:rPr lang="en-US" sz="2400" dirty="0" smtClean="0"/>
              <a:t>CA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endParaRPr lang="en-US" sz="2400" dirty="0"/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sz="2400" dirty="0"/>
              <a:t>Dive deep for fish and </a:t>
            </a:r>
            <a:r>
              <a:rPr lang="en-US" sz="2400" dirty="0" smtClean="0"/>
              <a:t>squid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endParaRPr lang="en-US" sz="2400" dirty="0"/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sz="2400" dirty="0"/>
              <a:t>Move closer to shore and further </a:t>
            </a:r>
            <a:endParaRPr lang="en-US" sz="2400" dirty="0" smtClean="0"/>
          </a:p>
          <a:p>
            <a:pPr>
              <a:defRPr/>
            </a:pPr>
            <a:r>
              <a:rPr lang="en-US" sz="2400" dirty="0"/>
              <a:t> </a:t>
            </a:r>
            <a:r>
              <a:rPr lang="en-US" sz="2400" dirty="0" smtClean="0"/>
              <a:t>   south </a:t>
            </a:r>
            <a:r>
              <a:rPr lang="en-US" sz="2400" dirty="0"/>
              <a:t>in winter 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943600" y="6365875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Adams and </a:t>
            </a:r>
            <a:r>
              <a:rPr lang="en-US" dirty="0" err="1" smtClean="0"/>
              <a:t>Felis</a:t>
            </a:r>
            <a:r>
              <a:rPr lang="en-US" dirty="0" smtClean="0"/>
              <a:t>, USGS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8224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FC0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FC0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448</TotalTime>
  <Words>1080</Words>
  <Application>Microsoft Office PowerPoint</Application>
  <PresentationFormat>On-screen Show (4:3)</PresentationFormat>
  <Paragraphs>293</Paragraphs>
  <Slides>35</Slides>
  <Notes>35</Notes>
  <HiddenSlides>0</HiddenSlides>
  <MMClips>0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35</vt:i4>
      </vt:variant>
    </vt:vector>
  </HeadingPairs>
  <TitlesOfParts>
    <vt:vector size="40" baseType="lpstr">
      <vt:lpstr>Office Theme</vt:lpstr>
      <vt:lpstr>1_Office Theme</vt:lpstr>
      <vt:lpstr>2_Office Theme</vt:lpstr>
      <vt:lpstr>Photo Editor Photo</vt:lpstr>
      <vt:lpstr>Chart</vt:lpstr>
      <vt:lpstr>WILDLIFE BRANCH OPERATIONS:  Response to Oiled Wildlife in California</vt:lpstr>
      <vt:lpstr>Overview</vt:lpstr>
      <vt:lpstr>OPA 90: Wildlife Provision</vt:lpstr>
      <vt:lpstr>California Legislation</vt:lpstr>
      <vt:lpstr>CA Wildlife Response Plan Development</vt:lpstr>
      <vt:lpstr>Oiled Wildlife Care Network (OWCN)</vt:lpstr>
      <vt:lpstr>PowerPoint Presentation</vt:lpstr>
      <vt:lpstr>PowerPoint Presentation</vt:lpstr>
      <vt:lpstr>PowerPoint Presentation</vt:lpstr>
      <vt:lpstr>PowerPoint Presentation</vt:lpstr>
      <vt:lpstr>Wildlife Branch</vt:lpstr>
      <vt:lpstr>Wildlife Branch</vt:lpstr>
      <vt:lpstr>PowerPoint Presentation</vt:lpstr>
      <vt:lpstr>PowerPoint Presentation</vt:lpstr>
      <vt:lpstr>PowerPoint Presentation</vt:lpstr>
      <vt:lpstr>PowerPoint Presentation</vt:lpstr>
      <vt:lpstr>Interaction with other Agencies</vt:lpstr>
      <vt:lpstr>PowerPoint Presentation</vt:lpstr>
      <vt:lpstr>Equipment &amp; Personnel Resources Tiered Response Levels</vt:lpstr>
      <vt:lpstr>Peak impact usually days 2-10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Wildlife Field Stabilization Group</vt:lpstr>
      <vt:lpstr>Wildlife Care &amp; Processing Group</vt:lpstr>
      <vt:lpstr>Demobilization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WILDLIFE BRANCH OPERATIONS:  Response to Oiled Wildlife in California</dc:title>
  <dc:creator>Gellerman, Holly@Wildlife</dc:creator>
  <cp:lastModifiedBy>Gellerman, Holly@Wildlife</cp:lastModifiedBy>
  <cp:revision>13</cp:revision>
  <dcterms:created xsi:type="dcterms:W3CDTF">2006-08-16T00:00:00Z</dcterms:created>
  <dcterms:modified xsi:type="dcterms:W3CDTF">2014-02-22T03:28:18Z</dcterms:modified>
</cp:coreProperties>
</file>