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5" r:id="rId3"/>
    <p:sldId id="263" r:id="rId4"/>
    <p:sldId id="267" r:id="rId5"/>
    <p:sldId id="268" r:id="rId6"/>
    <p:sldId id="269" r:id="rId7"/>
    <p:sldId id="274" r:id="rId8"/>
    <p:sldId id="276" r:id="rId9"/>
    <p:sldId id="277" r:id="rId10"/>
    <p:sldId id="275" r:id="rId11"/>
    <p:sldId id="272" r:id="rId12"/>
    <p:sldId id="279" r:id="rId13"/>
    <p:sldId id="294" r:id="rId14"/>
    <p:sldId id="307" r:id="rId15"/>
    <p:sldId id="309" r:id="rId16"/>
    <p:sldId id="282" r:id="rId17"/>
    <p:sldId id="283" r:id="rId18"/>
    <p:sldId id="310" r:id="rId19"/>
    <p:sldId id="311" r:id="rId20"/>
    <p:sldId id="312" r:id="rId21"/>
    <p:sldId id="313" r:id="rId22"/>
    <p:sldId id="303" r:id="rId23"/>
    <p:sldId id="304" r:id="rId24"/>
    <p:sldId id="298" r:id="rId25"/>
    <p:sldId id="291" r:id="rId26"/>
    <p:sldId id="292" r:id="rId27"/>
    <p:sldId id="299" r:id="rId28"/>
    <p:sldId id="300" r:id="rId29"/>
    <p:sldId id="314" r:id="rId30"/>
    <p:sldId id="297" r:id="rId31"/>
    <p:sldId id="290" r:id="rId32"/>
    <p:sldId id="259" r:id="rId33"/>
    <p:sldId id="261" r:id="rId34"/>
    <p:sldId id="258" r:id="rId35"/>
    <p:sldId id="287" r:id="rId36"/>
    <p:sldId id="286" r:id="rId37"/>
    <p:sldId id="317" r:id="rId38"/>
    <p:sldId id="320" r:id="rId39"/>
    <p:sldId id="321" r:id="rId40"/>
    <p:sldId id="319" r:id="rId41"/>
    <p:sldId id="318" r:id="rId42"/>
    <p:sldId id="302" r:id="rId43"/>
    <p:sldId id="323" r:id="rId44"/>
    <p:sldId id="324" r:id="rId45"/>
    <p:sldId id="315" r:id="rId46"/>
    <p:sldId id="316" r:id="rId47"/>
    <p:sldId id="32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7" d="100"/>
          <a:sy n="77" d="100"/>
        </p:scale>
        <p:origin x="-16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9CEEF-BC64-C140-A6EA-57E73A99028E}" type="datetimeFigureOut">
              <a:rPr lang="en-US" smtClean="0"/>
              <a:pPr/>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2CA4C-2103-A84C-AE4B-DE61AB521FE3}" type="slidenum">
              <a:rPr lang="en-US" smtClean="0"/>
              <a:pPr/>
              <a:t>‹#›</a:t>
            </a:fld>
            <a:endParaRPr lang="en-US"/>
          </a:p>
        </p:txBody>
      </p:sp>
    </p:spTree>
    <p:extLst>
      <p:ext uri="{BB962C8B-B14F-4D97-AF65-F5344CB8AC3E}">
        <p14:creationId xmlns:p14="http://schemas.microsoft.com/office/powerpoint/2010/main" xmlns="" val="1249380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dip.ucsd.ed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jpl.nasa.gov/"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ourocean.jpl.nasa.gov/MB/"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oo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30766" indent="-281064" eaLnBrk="0" hangingPunct="0">
              <a:defRPr sz="2400">
                <a:solidFill>
                  <a:schemeClr val="tx1"/>
                </a:solidFill>
                <a:latin typeface="Arial" pitchFamily="34" charset="0"/>
                <a:ea typeface="ＭＳ Ｐゴシック" pitchFamily="34" charset="-128"/>
              </a:defRPr>
            </a:lvl2pPr>
            <a:lvl3pPr marL="1124255" indent="-224851" eaLnBrk="0" hangingPunct="0">
              <a:defRPr sz="2400">
                <a:solidFill>
                  <a:schemeClr val="tx1"/>
                </a:solidFill>
                <a:latin typeface="Arial" pitchFamily="34" charset="0"/>
                <a:ea typeface="ＭＳ Ｐゴシック" pitchFamily="34" charset="-128"/>
              </a:defRPr>
            </a:lvl3pPr>
            <a:lvl4pPr marL="1573957" indent="-224851" eaLnBrk="0" hangingPunct="0">
              <a:defRPr sz="2400">
                <a:solidFill>
                  <a:schemeClr val="tx1"/>
                </a:solidFill>
                <a:latin typeface="Arial" pitchFamily="34" charset="0"/>
                <a:ea typeface="ＭＳ Ｐゴシック" pitchFamily="34" charset="-128"/>
              </a:defRPr>
            </a:lvl4pPr>
            <a:lvl5pPr marL="2023659" indent="-224851" eaLnBrk="0" hangingPunct="0">
              <a:defRPr sz="2400">
                <a:solidFill>
                  <a:schemeClr val="tx1"/>
                </a:solidFill>
                <a:latin typeface="Arial" pitchFamily="34" charset="0"/>
                <a:ea typeface="ＭＳ Ｐゴシック" pitchFamily="34" charset="-128"/>
              </a:defRPr>
            </a:lvl5pPr>
            <a:lvl6pPr marL="2473361" indent="-22485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23062" indent="-22485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72764" indent="-22485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22466" indent="-22485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504DB5-7FB7-432B-9226-7CD7F86469F1}" type="slidenum">
              <a:rPr lang="en-US" sz="1200"/>
              <a:pPr/>
              <a:t>3</a:t>
            </a:fld>
            <a:endParaRPr lang="en-US" sz="1200"/>
          </a:p>
        </p:txBody>
      </p:sp>
      <p:sp>
        <p:nvSpPr>
          <p:cNvPr id="40963" name="Rectangle 2"/>
          <p:cNvSpPr>
            <a:spLocks noGrp="1" noRot="1" noChangeAspect="1" noChangeArrowheads="1" noTextEdit="1"/>
          </p:cNvSpPr>
          <p:nvPr>
            <p:ph type="sldImg"/>
          </p:nvPr>
        </p:nvSpPr>
        <p:spPr bwMode="auto">
          <a:xfrm>
            <a:off x="1176338" y="477838"/>
            <a:ext cx="4759325" cy="35702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4" name="Notes Placeholder 5"/>
          <p:cNvSpPr>
            <a:spLocks noGrp="1"/>
          </p:cNvSpPr>
          <p:nvPr/>
        </p:nvSpPr>
        <p:spPr bwMode="auto">
          <a:xfrm>
            <a:off x="914920" y="4343714"/>
            <a:ext cx="5028161" cy="4112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lstStyle/>
          <a:p>
            <a:pPr>
              <a:spcBef>
                <a:spcPct val="30000"/>
              </a:spcBef>
            </a:pPr>
            <a:endParaRPr lang="en-US" sz="1200"/>
          </a:p>
        </p:txBody>
      </p:sp>
      <p:sp>
        <p:nvSpPr>
          <p:cNvPr id="40965" name="Notes Placeholder 2"/>
          <p:cNvSpPr>
            <a:spLocks noGrp="1"/>
          </p:cNvSpPr>
          <p:nvPr>
            <p:ph type="body" idx="3"/>
          </p:nvPr>
        </p:nvSpPr>
        <p:spPr bwMode="auto">
          <a:xfrm>
            <a:off x="436419" y="4343713"/>
            <a:ext cx="5985164" cy="458138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r>
              <a:rPr lang="en-US" dirty="0" smtClean="0"/>
              <a:t>Oceans </a:t>
            </a:r>
            <a:r>
              <a:rPr lang="en-US" dirty="0"/>
              <a:t>are critically important to our society and affect the lives of all Americans regardless of whether they reside along the coasts. </a:t>
            </a:r>
            <a:endParaRPr lang="en-US" dirty="0" smtClean="0"/>
          </a:p>
          <a:p>
            <a:r>
              <a:rPr lang="en-US" dirty="0"/>
              <a:t>I</a:t>
            </a:r>
            <a:r>
              <a:rPr lang="en-US" dirty="0" smtClean="0"/>
              <a:t>OOS has a Federal and non-Federal footprint.  The logos of the Federal Agencies you see hear all contribute to IOOS and have responsibilities in our Oceans, Coasts and Great Lakes.  Federal participants oversees the global and national aspects.  The 11 IOOS Regional Associations extend our reach to the regional and local stakeholders.  Regional Associations are comprised of State, Local, Tribal governments, academia and industry. The Alliance for Coastal Technologies provides for new sensor evaluation.  </a:t>
            </a:r>
          </a:p>
          <a:p>
            <a:endParaRPr lang="en-US" dirty="0" smtClean="0"/>
          </a:p>
          <a:p>
            <a:r>
              <a:rPr lang="en-US" dirty="0" smtClean="0"/>
              <a:t>The strategy allows us to maintain a local connectivity </a:t>
            </a:r>
            <a:r>
              <a:rPr lang="en-US" dirty="0"/>
              <a:t>but </a:t>
            </a:r>
            <a:r>
              <a:rPr lang="en-US" dirty="0" smtClean="0"/>
              <a:t>ensuring a National Consistency</a:t>
            </a:r>
            <a:r>
              <a:rPr lang="en-US" dirty="0"/>
              <a:t>.</a:t>
            </a:r>
          </a:p>
          <a:p>
            <a:r>
              <a:rPr lang="en-US" dirty="0" smtClean="0"/>
              <a:t>IOOS® is a solution to increasing observing assets, seamlessly </a:t>
            </a:r>
            <a:r>
              <a:rPr lang="en-US" dirty="0"/>
              <a:t>stitched together thought this national data </a:t>
            </a:r>
            <a:r>
              <a:rPr lang="en-US" dirty="0" smtClean="0"/>
              <a:t>management with models and analysis that extend sparse data both spatial </a:t>
            </a:r>
            <a:r>
              <a:rPr lang="en-US" dirty="0"/>
              <a:t>and </a:t>
            </a:r>
            <a:r>
              <a:rPr lang="en-US" dirty="0" smtClean="0"/>
              <a:t>temporally to provide products that are tailored and driven </a:t>
            </a:r>
            <a:r>
              <a:rPr lang="en-US" dirty="0"/>
              <a:t>by the user community</a:t>
            </a:r>
          </a:p>
          <a:p>
            <a:endParaRPr lang="en-US" dirty="0"/>
          </a:p>
          <a:p>
            <a:r>
              <a:rPr lang="en-US" dirty="0" smtClean="0"/>
              <a:t>While the program has 7 goals it is really about integrating the information so that the same observing systems can be used to support all 7 goals.</a:t>
            </a:r>
          </a:p>
          <a:p>
            <a:endParaRPr lang="en-US" dirty="0"/>
          </a:p>
          <a:p>
            <a:r>
              <a:rPr lang="en-US" dirty="0" smtClean="0"/>
              <a:t>The ocean knows no boundaries therefore US IOOS is not only a national endeavor but it is also part of a global framework, where the United States funds 50% of the global ocean observing system.</a:t>
            </a:r>
            <a:endParaRPr lang="en-US" dirty="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896" indent="-285729" eaLnBrk="0" hangingPunct="0">
              <a:defRPr>
                <a:solidFill>
                  <a:schemeClr val="tx1"/>
                </a:solidFill>
                <a:latin typeface="Arial" charset="0"/>
                <a:ea typeface="ＭＳ Ｐゴシック" charset="-128"/>
              </a:defRPr>
            </a:lvl2pPr>
            <a:lvl3pPr marL="1142918" indent="-228584" eaLnBrk="0" hangingPunct="0">
              <a:defRPr>
                <a:solidFill>
                  <a:schemeClr val="tx1"/>
                </a:solidFill>
                <a:latin typeface="Arial" charset="0"/>
                <a:ea typeface="ＭＳ Ｐゴシック" charset="-128"/>
              </a:defRPr>
            </a:lvl3pPr>
            <a:lvl4pPr marL="1600084" indent="-228584" eaLnBrk="0" hangingPunct="0">
              <a:defRPr>
                <a:solidFill>
                  <a:schemeClr val="tx1"/>
                </a:solidFill>
                <a:latin typeface="Arial" charset="0"/>
                <a:ea typeface="ＭＳ Ｐゴシック" charset="-128"/>
              </a:defRPr>
            </a:lvl4pPr>
            <a:lvl5pPr marL="2057252" indent="-228584" eaLnBrk="0" hangingPunct="0">
              <a:defRPr>
                <a:solidFill>
                  <a:schemeClr val="tx1"/>
                </a:solidFill>
                <a:latin typeface="Arial" charset="0"/>
                <a:ea typeface="ＭＳ Ｐゴシック" charset="-128"/>
              </a:defRPr>
            </a:lvl5pPr>
            <a:lvl6pPr marL="2514418" indent="-228584" eaLnBrk="0" fontAlgn="base" hangingPunct="0">
              <a:spcBef>
                <a:spcPct val="0"/>
              </a:spcBef>
              <a:spcAft>
                <a:spcPct val="0"/>
              </a:spcAft>
              <a:defRPr>
                <a:solidFill>
                  <a:schemeClr val="tx1"/>
                </a:solidFill>
                <a:latin typeface="Arial" charset="0"/>
                <a:ea typeface="ＭＳ Ｐゴシック" charset="-128"/>
              </a:defRPr>
            </a:lvl6pPr>
            <a:lvl7pPr marL="2971585" indent="-228584" eaLnBrk="0" fontAlgn="base" hangingPunct="0">
              <a:spcBef>
                <a:spcPct val="0"/>
              </a:spcBef>
              <a:spcAft>
                <a:spcPct val="0"/>
              </a:spcAft>
              <a:defRPr>
                <a:solidFill>
                  <a:schemeClr val="tx1"/>
                </a:solidFill>
                <a:latin typeface="Arial" charset="0"/>
                <a:ea typeface="ＭＳ Ｐゴシック" charset="-128"/>
              </a:defRPr>
            </a:lvl7pPr>
            <a:lvl8pPr marL="3428752" indent="-228584" eaLnBrk="0" fontAlgn="base" hangingPunct="0">
              <a:spcBef>
                <a:spcPct val="0"/>
              </a:spcBef>
              <a:spcAft>
                <a:spcPct val="0"/>
              </a:spcAft>
              <a:defRPr>
                <a:solidFill>
                  <a:schemeClr val="tx1"/>
                </a:solidFill>
                <a:latin typeface="Arial" charset="0"/>
                <a:ea typeface="ＭＳ Ｐゴシック" charset="-128"/>
              </a:defRPr>
            </a:lvl8pPr>
            <a:lvl9pPr marL="3885919" indent="-228584"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A262745-1FD5-4C61-8946-D716B73232D5}" type="slidenum">
              <a:rPr lang="en-US">
                <a:latin typeface="Calibri" pitchFamily="34" charset="0"/>
              </a:rPr>
              <a:pPr eaLnBrk="1" hangingPunct="1"/>
              <a:t>12</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77925" y="368300"/>
            <a:ext cx="4570413"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1251" name="Notes Placeholder 2"/>
          <p:cNvSpPr>
            <a:spLocks noGrp="1"/>
          </p:cNvSpPr>
          <p:nvPr>
            <p:ph type="body" idx="1"/>
          </p:nvPr>
        </p:nvSpPr>
        <p:spPr bwMode="auto">
          <a:xfrm>
            <a:off x="361603" y="3971574"/>
            <a:ext cx="5985164" cy="41138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The IOOS Regional Associations not only built capacity in observations, data management, modeling, and education/outreach, but also developed new tools built across these disciplines. For example:</a:t>
            </a:r>
          </a:p>
          <a:p>
            <a:r>
              <a:rPr lang="en-US">
                <a:latin typeface="Calibri" charset="0"/>
              </a:rPr>
              <a:t>- ACT developed test protocols for pH sensor validation and verification.</a:t>
            </a:r>
          </a:p>
          <a:p>
            <a:r>
              <a:rPr lang="en-US">
                <a:latin typeface="Calibri" charset="0"/>
              </a:rPr>
              <a:t>- AOOS built a new oil spill response tool for Cook Inlet, to better manage spill responses; AOOS also created Arctic region webpages which help stakeholders access information such as the Arctic sea ice atlas, glider missions in the Chukchi, HF Radar deployments, ocean acidification monitoring, and where to access other Arctic resources.</a:t>
            </a:r>
          </a:p>
          <a:p>
            <a:pPr>
              <a:buFontTx/>
              <a:buChar char="-"/>
            </a:pPr>
            <a:r>
              <a:rPr lang="en-US">
                <a:latin typeface="Calibri" charset="0"/>
              </a:rPr>
              <a:t>AOOS/NOAA collaborated on Salmon Run Timing Prediction project, a joint research project between NOAA</a:t>
            </a:r>
            <a:r>
              <a:rPr lang="ja-JP" altLang="en-US">
                <a:latin typeface="Calibri" charset="0"/>
              </a:rPr>
              <a:t>’</a:t>
            </a:r>
            <a:r>
              <a:rPr lang="en-US">
                <a:latin typeface="Calibri" charset="0"/>
              </a:rPr>
              <a:t>s Auke Bay Lab and Alaska Department of Fish &amp; Game (ADFG). The project has shown a strong correlation over the past 51 years between certain oceanographic conditions and salmon run timing. The team predicted the timing of the salmon runs in the last two seasons to within three days of the actual timing before the start of each run. </a:t>
            </a:r>
          </a:p>
          <a:p>
            <a:r>
              <a:rPr lang="en-US">
                <a:latin typeface="Calibri" charset="0"/>
              </a:rPr>
              <a:t>- CaRiCOOS developed a ship tracker, which plots near-real-time positions of ships at sea using the Automatic Identification System (AIS).</a:t>
            </a:r>
          </a:p>
          <a:p>
            <a:r>
              <a:rPr lang="en-US">
                <a:latin typeface="Calibri" charset="0"/>
              </a:rPr>
              <a:t>- CeNCOOS developed an app, Currents on the Bay, which improves safety through real-time and predicted information on surface currents within the San Francisco Bay.</a:t>
            </a:r>
          </a:p>
          <a:p>
            <a:r>
              <a:rPr lang="en-US">
                <a:latin typeface="Calibri" charset="0"/>
              </a:rPr>
              <a:t>- GLOS supported monitoring activities that provide oxygen levels, water temperature, and wave heights to the Cleveland Division of Water, which allowed for water system shut downs to avoid taking in low quality raw water or adjust treatment appropriately. GLOS also developed new web tool displays, providing information to recreational boaters on the St. Lawrence River, such as nowcasts and 12-hour forecasts of water currents and depth, river condition alerts, details about boat launching locations, and information to aid trip planning.</a:t>
            </a:r>
          </a:p>
          <a:p>
            <a:pPr>
              <a:buFontTx/>
              <a:buChar char="-"/>
            </a:pPr>
            <a:r>
              <a:rPr lang="en-US">
                <a:latin typeface="Calibri" charset="0"/>
              </a:rPr>
              <a:t>MARACOOS developed a Rip Current app which helps protect swimmers from coastal rip tides. Rip currents account for 80% of all water rescues and causes over 100 drownings each year in the United States. The app, developed by the Stevens Institute of Technology, helps lifeguards identify and catalog rip current occurrences.</a:t>
            </a:r>
          </a:p>
          <a:p>
            <a:pPr>
              <a:buFontTx/>
              <a:buChar char="-"/>
            </a:pPr>
            <a:r>
              <a:rPr lang="en-US">
                <a:latin typeface="Calibri" charset="0"/>
              </a:rPr>
              <a:t>NANOOS  developed the Pacific Northwest Tsunami Evacuation Zones online portal and smartphone app, an at-a-glance view of tsunami hazard zones along the coasts of Oregon and Washington.</a:t>
            </a:r>
          </a:p>
          <a:p>
            <a:r>
              <a:rPr lang="en-US">
                <a:latin typeface="Calibri" charset="0"/>
              </a:rPr>
              <a:t>- NERACOOS developed the Scituate Inundation Forecast System, a new system for forecasting coastal hazards such as Nor'easters, hurricanes and other coastal storms, and provides more detailed coastal forecasts in warning of coastal flooding, and to facilitate evacuation and other emergency measures.</a:t>
            </a:r>
          </a:p>
          <a:p>
            <a:pPr>
              <a:buFontTx/>
              <a:buChar char="-"/>
            </a:pPr>
            <a:r>
              <a:rPr lang="en-US">
                <a:latin typeface="Calibri" charset="0"/>
              </a:rPr>
              <a:t>PacIOOS developed a high water level forecasting tool which provides advanced notice of the potential for high sea levels. </a:t>
            </a:r>
          </a:p>
          <a:p>
            <a:pPr>
              <a:buFontTx/>
              <a:buChar char="-"/>
            </a:pPr>
            <a:r>
              <a:rPr lang="en-US">
                <a:latin typeface="Calibri" charset="0"/>
              </a:rPr>
              <a:t>SECOORA developed a predictive beach water quality model which was used by the South Carolina Dept of Health and Environmental Control to made a decision to cease support of its rain gauge system that was costly and time consuming to maintain.</a:t>
            </a:r>
          </a:p>
          <a:p>
            <a:endParaRPr lang="en-US">
              <a:latin typeface="Calibri" charset="0"/>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30766" indent="-281064" eaLnBrk="0" hangingPunct="0">
              <a:defRPr>
                <a:solidFill>
                  <a:schemeClr val="tx1"/>
                </a:solidFill>
                <a:latin typeface="Calibri" charset="0"/>
                <a:ea typeface="Arial" charset="0"/>
                <a:cs typeface="Arial" charset="0"/>
              </a:defRPr>
            </a:lvl2pPr>
            <a:lvl3pPr marL="1124255" indent="-224851" eaLnBrk="0" hangingPunct="0">
              <a:defRPr>
                <a:solidFill>
                  <a:schemeClr val="tx1"/>
                </a:solidFill>
                <a:latin typeface="Calibri" charset="0"/>
                <a:ea typeface="Arial" charset="0"/>
                <a:cs typeface="Arial" charset="0"/>
              </a:defRPr>
            </a:lvl3pPr>
            <a:lvl4pPr marL="1573957" indent="-224851" eaLnBrk="0" hangingPunct="0">
              <a:defRPr>
                <a:solidFill>
                  <a:schemeClr val="tx1"/>
                </a:solidFill>
                <a:latin typeface="Calibri" charset="0"/>
                <a:ea typeface="Arial" charset="0"/>
                <a:cs typeface="Arial" charset="0"/>
              </a:defRPr>
            </a:lvl4pPr>
            <a:lvl5pPr marL="2023659" indent="-224851" eaLnBrk="0" hangingPunct="0">
              <a:defRPr>
                <a:solidFill>
                  <a:schemeClr val="tx1"/>
                </a:solidFill>
                <a:latin typeface="Calibri" charset="0"/>
                <a:ea typeface="Arial" charset="0"/>
                <a:cs typeface="Arial" charset="0"/>
              </a:defRPr>
            </a:lvl5pPr>
            <a:lvl6pPr marL="2473361" indent="-224851" eaLnBrk="0" fontAlgn="base" hangingPunct="0">
              <a:spcBef>
                <a:spcPct val="0"/>
              </a:spcBef>
              <a:spcAft>
                <a:spcPct val="0"/>
              </a:spcAft>
              <a:defRPr>
                <a:solidFill>
                  <a:schemeClr val="tx1"/>
                </a:solidFill>
                <a:latin typeface="Calibri" charset="0"/>
                <a:ea typeface="Arial" charset="0"/>
                <a:cs typeface="Arial" charset="0"/>
              </a:defRPr>
            </a:lvl6pPr>
            <a:lvl7pPr marL="2923062" indent="-224851" eaLnBrk="0" fontAlgn="base" hangingPunct="0">
              <a:spcBef>
                <a:spcPct val="0"/>
              </a:spcBef>
              <a:spcAft>
                <a:spcPct val="0"/>
              </a:spcAft>
              <a:defRPr>
                <a:solidFill>
                  <a:schemeClr val="tx1"/>
                </a:solidFill>
                <a:latin typeface="Calibri" charset="0"/>
                <a:ea typeface="Arial" charset="0"/>
                <a:cs typeface="Arial" charset="0"/>
              </a:defRPr>
            </a:lvl7pPr>
            <a:lvl8pPr marL="3372764" indent="-224851" eaLnBrk="0" fontAlgn="base" hangingPunct="0">
              <a:spcBef>
                <a:spcPct val="0"/>
              </a:spcBef>
              <a:spcAft>
                <a:spcPct val="0"/>
              </a:spcAft>
              <a:defRPr>
                <a:solidFill>
                  <a:schemeClr val="tx1"/>
                </a:solidFill>
                <a:latin typeface="Calibri" charset="0"/>
                <a:ea typeface="Arial" charset="0"/>
                <a:cs typeface="Arial" charset="0"/>
              </a:defRPr>
            </a:lvl8pPr>
            <a:lvl9pPr marL="3822466" indent="-224851"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5F1D1586-942E-CD43-BEC8-A98BEDF84833}" type="slidenum">
              <a:rPr lang="en-US">
                <a:solidFill>
                  <a:srgbClr val="000000"/>
                </a:solidFill>
              </a:rPr>
              <a:pPr eaLnBrk="1" hangingPunct="1"/>
              <a:t>13</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439B04-98BB-2248-9B47-7CC9AF91077F}" type="slidenum">
              <a:rPr lang="en-US"/>
              <a:pPr eaLnBrk="1" hangingPunct="1"/>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SCCOOS, is headquarter at Scripps Institute of Oceanography but is comprised of many academic, state/local agencies and industry partners.</a:t>
            </a:r>
          </a:p>
          <a:p>
            <a:r>
              <a:rPr lang="en-US">
                <a:latin typeface="Calibri" charset="0"/>
              </a:rPr>
              <a:t>The coastal data information program was established in response to a call for the development of a nearshore wave climatology for the US which would allow coastal engineers and planners to make more rational design decisions, USACE program, since 1975.  This has been based at SIO since 1975.  Funded by: USACE &amp; CDBW it is USACE</a:t>
            </a:r>
            <a:r>
              <a:rPr lang="ja-JP" altLang="en-US">
                <a:latin typeface="Calibri" charset="0"/>
              </a:rPr>
              <a:t>’</a:t>
            </a:r>
            <a:r>
              <a:rPr lang="en-US">
                <a:latin typeface="Calibri" charset="0"/>
              </a:rPr>
              <a:t>s contribution to US IOOS</a:t>
            </a:r>
          </a:p>
          <a:p>
            <a:r>
              <a:rPr lang="en-US">
                <a:latin typeface="Calibri" charset="0"/>
              </a:rPr>
              <a:t>SIO pier has been sampling since 1916, the oldest data set of Sea Surface Temperature in the world.</a:t>
            </a:r>
          </a:p>
          <a:p>
            <a:r>
              <a:rPr lang="en-US">
                <a:latin typeface="Calibri" charset="0"/>
              </a:rPr>
              <a:t>Maintains the longest continuous HF Radar network, thanks to both IOOS and CA state funding </a:t>
            </a:r>
          </a:p>
          <a:p>
            <a:r>
              <a:rPr lang="en-US">
                <a:latin typeface="Calibri" charset="0"/>
              </a:rPr>
              <a:t>1. If  3 day forecast shows &gt;12 seconds waves, then automated message is sent. Important for super tankers as they will start to pitch in long period swell.  2. Deep draft vessels run the risk of hitting the bottom.  3. Cost &gt; $100K -$200K/day to hold a tanker Offshore.</a:t>
            </a:r>
          </a:p>
          <a:p>
            <a:endParaRPr lang="en-US">
              <a:latin typeface="Calibri" charset="0"/>
            </a:endParaRPr>
          </a:p>
          <a:p>
            <a:endParaRPr lang="en-US">
              <a:latin typeface="Calibri" charset="0"/>
            </a:endParaRPr>
          </a:p>
          <a:p>
            <a:endParaRPr lang="en-US">
              <a:latin typeface="Calibri"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30766" indent="-281064" eaLnBrk="0" hangingPunct="0">
              <a:defRPr sz="2400">
                <a:solidFill>
                  <a:schemeClr val="tx1"/>
                </a:solidFill>
                <a:latin typeface="Calibri" charset="0"/>
                <a:ea typeface="ＭＳ Ｐゴシック" charset="0"/>
              </a:defRPr>
            </a:lvl2pPr>
            <a:lvl3pPr marL="1124255" indent="-224851" eaLnBrk="0" hangingPunct="0">
              <a:defRPr sz="2400">
                <a:solidFill>
                  <a:schemeClr val="tx1"/>
                </a:solidFill>
                <a:latin typeface="Calibri" charset="0"/>
                <a:ea typeface="ＭＳ Ｐゴシック" charset="0"/>
              </a:defRPr>
            </a:lvl3pPr>
            <a:lvl4pPr marL="1573957" indent="-224851" eaLnBrk="0" hangingPunct="0">
              <a:defRPr sz="2400">
                <a:solidFill>
                  <a:schemeClr val="tx1"/>
                </a:solidFill>
                <a:latin typeface="Calibri" charset="0"/>
                <a:ea typeface="ＭＳ Ｐゴシック" charset="0"/>
              </a:defRPr>
            </a:lvl4pPr>
            <a:lvl5pPr marL="2023659" indent="-224851" eaLnBrk="0" hangingPunct="0">
              <a:defRPr sz="2400">
                <a:solidFill>
                  <a:schemeClr val="tx1"/>
                </a:solidFill>
                <a:latin typeface="Calibri" charset="0"/>
                <a:ea typeface="ＭＳ Ｐゴシック" charset="0"/>
              </a:defRPr>
            </a:lvl5pPr>
            <a:lvl6pPr marL="2473361" indent="-224851" defTabSz="1191398" eaLnBrk="0" fontAlgn="base" hangingPunct="0">
              <a:spcBef>
                <a:spcPct val="0"/>
              </a:spcBef>
              <a:spcAft>
                <a:spcPct val="0"/>
              </a:spcAft>
              <a:defRPr sz="2400">
                <a:solidFill>
                  <a:schemeClr val="tx1"/>
                </a:solidFill>
                <a:latin typeface="Calibri" charset="0"/>
                <a:ea typeface="ＭＳ Ｐゴシック" charset="0"/>
              </a:defRPr>
            </a:lvl6pPr>
            <a:lvl7pPr marL="2923062" indent="-224851" defTabSz="1191398" eaLnBrk="0" fontAlgn="base" hangingPunct="0">
              <a:spcBef>
                <a:spcPct val="0"/>
              </a:spcBef>
              <a:spcAft>
                <a:spcPct val="0"/>
              </a:spcAft>
              <a:defRPr sz="2400">
                <a:solidFill>
                  <a:schemeClr val="tx1"/>
                </a:solidFill>
                <a:latin typeface="Calibri" charset="0"/>
                <a:ea typeface="ＭＳ Ｐゴシック" charset="0"/>
              </a:defRPr>
            </a:lvl7pPr>
            <a:lvl8pPr marL="3372764" indent="-224851" defTabSz="1191398" eaLnBrk="0" fontAlgn="base" hangingPunct="0">
              <a:spcBef>
                <a:spcPct val="0"/>
              </a:spcBef>
              <a:spcAft>
                <a:spcPct val="0"/>
              </a:spcAft>
              <a:defRPr sz="2400">
                <a:solidFill>
                  <a:schemeClr val="tx1"/>
                </a:solidFill>
                <a:latin typeface="Calibri" charset="0"/>
                <a:ea typeface="ＭＳ Ｐゴシック" charset="0"/>
              </a:defRPr>
            </a:lvl8pPr>
            <a:lvl9pPr marL="3822466" indent="-224851" defTabSz="119139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678F416-EE36-F34A-AB2E-32A24E13F187}" type="slidenum">
              <a:rPr lang="en-US" sz="800"/>
              <a:pPr eaLnBrk="1" hangingPunct="1"/>
              <a:t>16</a:t>
            </a:fld>
            <a:endParaRPr lang="en-US"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a:xfrm>
            <a:off x="126021" y="4346532"/>
            <a:ext cx="6714866" cy="4734838"/>
          </a:xfrm>
        </p:spPr>
        <p:txBody>
          <a:bodyPr wrap="square" numCol="1" anchor="t" anchorCtr="0" compatLnSpc="1">
            <a:prstTxWarp prst="textNoShape">
              <a:avLst/>
            </a:prstTxWarp>
            <a:normAutofit/>
          </a:bodyPr>
          <a:lstStyle/>
          <a:p>
            <a:pPr>
              <a:lnSpc>
                <a:spcPct val="80000"/>
              </a:lnSpc>
            </a:pPr>
            <a:r>
              <a:rPr lang="en-US" sz="1000">
                <a:latin typeface="Calibri" charset="0"/>
              </a:rPr>
              <a:t>SCCOOS provides science based decision making and advances to science in a number of ways.  Here are three examples:</a:t>
            </a:r>
          </a:p>
          <a:p>
            <a:pPr>
              <a:lnSpc>
                <a:spcPct val="80000"/>
              </a:lnSpc>
            </a:pPr>
            <a:endParaRPr lang="en-US" sz="1000">
              <a:latin typeface="Calibri" charset="0"/>
            </a:endParaRPr>
          </a:p>
          <a:p>
            <a:pPr>
              <a:lnSpc>
                <a:spcPct val="80000"/>
              </a:lnSpc>
            </a:pPr>
            <a:r>
              <a:rPr lang="en-US" sz="1000">
                <a:latin typeface="Calibri" charset="0"/>
              </a:rPr>
              <a:t>Maritime Safety: Using both the wave information and surface currents coupled with wave models, SCCOOS can provide 3 day forecast that will warn the pilots of LA/Longbeach on conditions that could cause the super tankers to pitch risking groundings by these deep draft vessels.  The forecasts have to on the mark because if you need to hold a tanker offshore the cost is between $100K -$200K per day.  </a:t>
            </a:r>
          </a:p>
          <a:p>
            <a:pPr>
              <a:lnSpc>
                <a:spcPct val="80000"/>
              </a:lnSpc>
            </a:pPr>
            <a:endParaRPr lang="en-US" sz="1000">
              <a:latin typeface="Calibri" charset="0"/>
            </a:endParaRPr>
          </a:p>
          <a:p>
            <a:pPr>
              <a:lnSpc>
                <a:spcPct val="80000"/>
              </a:lnSpc>
            </a:pPr>
            <a:r>
              <a:rPr lang="en-US" sz="1000">
                <a:latin typeface="Calibri" charset="0"/>
              </a:rPr>
              <a:t>Ensuring good water quality to Southern CA: The Orange County Sanitation District (OCSD) routinely reduces flow through and shuts down the 120-inch outfall  which is 4.5 miles offshore in order to perform necessary maintenance and repairs and to facilitate construction projects.  When this is done they must use the 78 inch outfall pipe that is 1 mile.  The  OCSD relies on SCCOOS to understand real time oceanographic conditions. SCCOOS has developed a set of products to support both routine ocean outfall operations and in the advent of any unplanned or planned discharges to OCSD's 78-inch ocean outfall or to the Santa Ana River. This information can be used by OCSD operations and environmental monitoring staff, regulators and the public in the advent of any planned or emergency discharge from the OCSD 78-inch ocean outfall or to the Santa Ana River.</a:t>
            </a:r>
          </a:p>
          <a:p>
            <a:pPr>
              <a:lnSpc>
                <a:spcPct val="80000"/>
              </a:lnSpc>
            </a:pPr>
            <a:endParaRPr lang="en-US" sz="1000">
              <a:latin typeface="Calibri" charset="0"/>
            </a:endParaRPr>
          </a:p>
          <a:p>
            <a:pPr>
              <a:lnSpc>
                <a:spcPct val="80000"/>
              </a:lnSpc>
            </a:pPr>
            <a:r>
              <a:rPr lang="en-US" sz="1000">
                <a:latin typeface="Calibri" charset="0"/>
              </a:rPr>
              <a:t>Also advances understanding of the ecosystem an climate science</a:t>
            </a:r>
          </a:p>
          <a:p>
            <a:pPr>
              <a:lnSpc>
                <a:spcPct val="80000"/>
              </a:lnSpc>
            </a:pPr>
            <a:r>
              <a:rPr lang="en-US" sz="1000">
                <a:latin typeface="Calibri" charset="0"/>
              </a:rPr>
              <a:t>The California Cooperative Oceanic Fisheries Investigations (CalCOFI) are a unique partnership of the California Department of Fish and Game, NOAA Fisheries Service and Scripps Institution of Oceanography. The organization was formed in 1949 to study the ecological aspects of the sardine population collapse off California. Today our focus has shifted to the study of the marine environment off the coast of California, the management of its living resources, and monitoring the indicators of El Nino and climate change. CalCOFI conducts quarterly cruises off southern &amp; central California, collecting a suite of hydrographic and biological data on station and underway.</a:t>
            </a:r>
          </a:p>
          <a:p>
            <a:pPr>
              <a:lnSpc>
                <a:spcPct val="80000"/>
              </a:lnSpc>
            </a:pPr>
            <a:r>
              <a:rPr lang="en-US" sz="1000">
                <a:latin typeface="Calibri" charset="0"/>
              </a:rPr>
              <a:t>SCCOOS supports nine nearshore stations of the California Cooperative Oceanic Fisheries Investigations (CalCOFI). </a:t>
            </a:r>
          </a:p>
          <a:p>
            <a:pPr>
              <a:lnSpc>
                <a:spcPct val="80000"/>
              </a:lnSpc>
            </a:pPr>
            <a:r>
              <a:rPr lang="en-US" sz="1000">
                <a:latin typeface="Calibri" charset="0"/>
              </a:rPr>
              <a:t>Gliders are being used in understanding fisheries management.  The ships go out quarterly, but the gliders are able to occupy the lines continuously therefore we can get a more complete picture of what is going on in the ecosystem</a:t>
            </a:r>
          </a:p>
          <a:p>
            <a:pPr>
              <a:lnSpc>
                <a:spcPct val="80000"/>
              </a:lnSpc>
            </a:pPr>
            <a:r>
              <a:rPr lang="en-US" sz="1000">
                <a:latin typeface="Calibri" charset="0"/>
              </a:rPr>
              <a:t>An El Nino event is marked by warm water in the equatorial Pacific. The Spray glider lab, headed by Dan Rudnick, has calculated a "SoCal Niño Index" using glider-measured temperatures at 50 m along CalCOFI line 90 (off of Dana Point), averaged over the inshore 200 km and filtered with a 3-month running mean. The indices are remarkably correlated NOAA</a:t>
            </a:r>
            <a:r>
              <a:rPr lang="ja-JP" altLang="en-US" sz="1000">
                <a:latin typeface="Calibri" charset="0"/>
              </a:rPr>
              <a:t>’</a:t>
            </a:r>
            <a:r>
              <a:rPr lang="en-US" sz="1000">
                <a:latin typeface="Calibri" charset="0"/>
              </a:rPr>
              <a:t>s indicies.  NOAA is now predicting El Niño conditions in the next couple of months (temperature anomalies greater then 0.5C). Glider observations are supported by the NOAA Ocean Climate Observation Program through the Consortium on the Ocean's Role in Climate, BP through a cooperative agreement with Scripps Institution of Oceanography, and the Integrated Ocean Observation System (IOOS) through SCCOOS.</a:t>
            </a:r>
          </a:p>
          <a:p>
            <a:pPr>
              <a:lnSpc>
                <a:spcPct val="80000"/>
              </a:lnSpc>
            </a:pPr>
            <a:endParaRPr lang="en-US" sz="1000">
              <a:latin typeface="Calibri" charset="0"/>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30766" indent="-281064" eaLnBrk="0" hangingPunct="0">
              <a:defRPr sz="2400">
                <a:solidFill>
                  <a:schemeClr val="tx1"/>
                </a:solidFill>
                <a:latin typeface="Calibri" charset="0"/>
                <a:ea typeface="ＭＳ Ｐゴシック" charset="0"/>
              </a:defRPr>
            </a:lvl2pPr>
            <a:lvl3pPr marL="1124255" indent="-224851" eaLnBrk="0" hangingPunct="0">
              <a:defRPr sz="2400">
                <a:solidFill>
                  <a:schemeClr val="tx1"/>
                </a:solidFill>
                <a:latin typeface="Calibri" charset="0"/>
                <a:ea typeface="ＭＳ Ｐゴシック" charset="0"/>
              </a:defRPr>
            </a:lvl3pPr>
            <a:lvl4pPr marL="1573957" indent="-224851" eaLnBrk="0" hangingPunct="0">
              <a:defRPr sz="2400">
                <a:solidFill>
                  <a:schemeClr val="tx1"/>
                </a:solidFill>
                <a:latin typeface="Calibri" charset="0"/>
                <a:ea typeface="ＭＳ Ｐゴシック" charset="0"/>
              </a:defRPr>
            </a:lvl4pPr>
            <a:lvl5pPr marL="2023659" indent="-224851" eaLnBrk="0" hangingPunct="0">
              <a:defRPr sz="2400">
                <a:solidFill>
                  <a:schemeClr val="tx1"/>
                </a:solidFill>
                <a:latin typeface="Calibri" charset="0"/>
                <a:ea typeface="ＭＳ Ｐゴシック" charset="0"/>
              </a:defRPr>
            </a:lvl5pPr>
            <a:lvl6pPr marL="2473361" indent="-224851" defTabSz="1191398" eaLnBrk="0" fontAlgn="base" hangingPunct="0">
              <a:spcBef>
                <a:spcPct val="0"/>
              </a:spcBef>
              <a:spcAft>
                <a:spcPct val="0"/>
              </a:spcAft>
              <a:defRPr sz="2400">
                <a:solidFill>
                  <a:schemeClr val="tx1"/>
                </a:solidFill>
                <a:latin typeface="Calibri" charset="0"/>
                <a:ea typeface="ＭＳ Ｐゴシック" charset="0"/>
              </a:defRPr>
            </a:lvl6pPr>
            <a:lvl7pPr marL="2923062" indent="-224851" defTabSz="1191398" eaLnBrk="0" fontAlgn="base" hangingPunct="0">
              <a:spcBef>
                <a:spcPct val="0"/>
              </a:spcBef>
              <a:spcAft>
                <a:spcPct val="0"/>
              </a:spcAft>
              <a:defRPr sz="2400">
                <a:solidFill>
                  <a:schemeClr val="tx1"/>
                </a:solidFill>
                <a:latin typeface="Calibri" charset="0"/>
                <a:ea typeface="ＭＳ Ｐゴシック" charset="0"/>
              </a:defRPr>
            </a:lvl7pPr>
            <a:lvl8pPr marL="3372764" indent="-224851" defTabSz="1191398" eaLnBrk="0" fontAlgn="base" hangingPunct="0">
              <a:spcBef>
                <a:spcPct val="0"/>
              </a:spcBef>
              <a:spcAft>
                <a:spcPct val="0"/>
              </a:spcAft>
              <a:defRPr sz="2400">
                <a:solidFill>
                  <a:schemeClr val="tx1"/>
                </a:solidFill>
                <a:latin typeface="Calibri" charset="0"/>
                <a:ea typeface="ＭＳ Ｐゴシック" charset="0"/>
              </a:defRPr>
            </a:lvl8pPr>
            <a:lvl9pPr marL="3822466" indent="-224851" defTabSz="119139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F335A4B-42F1-F546-BBA7-F025AA0AC6E9}" type="slidenum">
              <a:rPr lang="en-US" sz="800"/>
              <a:pPr eaLnBrk="1" hangingPunct="1"/>
              <a:t>17</a:t>
            </a:fld>
            <a:endParaRPr lang="en-US" sz="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EBFE7B4-C559-C64C-8D66-8E214D85F5BC}" type="slidenum">
              <a:rPr lang="en-US"/>
              <a:pPr eaLnBrk="1" hangingPunct="1"/>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A dynamic graph of significant wave heights averaged and updated each day. This product is generated using data from </a:t>
            </a:r>
            <a:r>
              <a:rPr lang="en-US">
                <a:latin typeface="Arial" charset="0"/>
                <a:hlinkClick r:id="rId3"/>
              </a:rPr>
              <a:t>CDIP</a:t>
            </a:r>
            <a:r>
              <a:rPr lang="en-US">
                <a:latin typeface="Arial" charset="0"/>
              </a:rPr>
              <a:t> buoy (located 22 NM west of Pt. Reyes, CA), measuring the 1/3 highest waves every 30 minutes. Plots of daily wave heights for each year since 1997 are represented on the graph, with the current year data highlighted. A long-term mean line, created by averaging wave heights from all previous years (updated every year), is also included on the graph for comparing with the current year wave heights. The maximum daily averaged wave height measured since 1997 is also displayed (23.2 ft on Jan 19th 2010).</a:t>
            </a:r>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152EB21-8EFB-3644-AFA7-91EAC658BC51}" type="slidenum">
              <a:rPr lang="en-US"/>
              <a:pPr eaLnBrk="1" hangingPunct="1"/>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Situ Observations: began over 10</a:t>
            </a:r>
            <a:r>
              <a:rPr lang="en-US" baseline="0" dirty="0" smtClean="0"/>
              <a:t> year ago when RTC built its present research pier. This has been supported first by CICORE funds and now </a:t>
            </a:r>
            <a:r>
              <a:rPr lang="en-US" baseline="0" dirty="0" err="1" smtClean="0"/>
              <a:t>CeNCOOS</a:t>
            </a:r>
            <a:r>
              <a:rPr lang="en-US" baseline="0" dirty="0" smtClean="0"/>
              <a:t>. All our data goes through the appropriate QA/QC and then is posted to the </a:t>
            </a:r>
            <a:r>
              <a:rPr lang="en-US" baseline="0" dirty="0" err="1" smtClean="0"/>
              <a:t>CeNCOOS</a:t>
            </a:r>
            <a:r>
              <a:rPr lang="en-US" baseline="0" dirty="0" smtClean="0"/>
              <a:t> data server. There are 15 RTC assets that feed into the </a:t>
            </a:r>
            <a:r>
              <a:rPr lang="en-US" baseline="0" dirty="0" err="1" smtClean="0"/>
              <a:t>CeNCOOS</a:t>
            </a:r>
            <a:r>
              <a:rPr lang="en-US" baseline="0" dirty="0" smtClean="0"/>
              <a:t> data server</a:t>
            </a:r>
            <a:endParaRPr lang="en-US" dirty="0"/>
          </a:p>
        </p:txBody>
      </p:sp>
      <p:sp>
        <p:nvSpPr>
          <p:cNvPr id="4" name="Slide Number Placeholder 3"/>
          <p:cNvSpPr>
            <a:spLocks noGrp="1"/>
          </p:cNvSpPr>
          <p:nvPr>
            <p:ph type="sldNum" sz="quarter" idx="10"/>
          </p:nvPr>
        </p:nvSpPr>
        <p:spPr/>
        <p:txBody>
          <a:bodyPr/>
          <a:lstStyle/>
          <a:p>
            <a:fld id="{E3CD3E83-B01C-4E40-8DD4-513BF9F0CFC8}" type="slidenum">
              <a:rPr lang="en-US" smtClean="0"/>
              <a:pPr/>
              <a:t>24</a:t>
            </a:fld>
            <a:endParaRPr lang="en-US"/>
          </a:p>
        </p:txBody>
      </p:sp>
    </p:spTree>
    <p:extLst>
      <p:ext uri="{BB962C8B-B14F-4D97-AF65-F5344CB8AC3E}">
        <p14:creationId xmlns:p14="http://schemas.microsoft.com/office/powerpoint/2010/main" xmlns="" val="830656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71473B-7017-6749-80B9-95734FD540E3}" type="slidenum">
              <a:rPr lang="en-US"/>
              <a:pPr eaLnBrk="1" hangingPunct="1"/>
              <a:t>25</a:t>
            </a:fld>
            <a:endParaRPr lang="en-US"/>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eaLnBrk="1" hangingPunct="1">
              <a:spcBef>
                <a:spcPct val="0"/>
              </a:spcBef>
            </a:pPr>
            <a:r>
              <a:rPr lang="en-US"/>
              <a:t>Three of SFSU assets are the meteorological station at our pier and our in situ sondes both at our pier and at the Cal Maritime wharf in Carquinez Strait.</a:t>
            </a:r>
          </a:p>
        </p:txBody>
      </p:sp>
      <p:sp>
        <p:nvSpPr>
          <p:cNvPr id="83973"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BA2EB85-27D1-274D-B6FB-BCEDC8CD798F}" type="slidenum">
              <a:rPr lang="en-US" sz="1200">
                <a:latin typeface="Calibri" charset="0"/>
              </a:rPr>
              <a:pPr algn="r" eaLnBrk="1" hangingPunct="1"/>
              <a:t>25</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C37F5C-212A-534C-9E66-0A624EE908A4}" type="slidenum">
              <a:rPr lang="en-US"/>
              <a:pPr eaLnBrk="1" hangingPunct="1"/>
              <a:t>26</a:t>
            </a:fld>
            <a:endParaRPr lang="en-US"/>
          </a:p>
        </p:txBody>
      </p:sp>
      <p:sp>
        <p:nvSpPr>
          <p:cNvPr id="84995" name="Slide Image Placeholder 1"/>
          <p:cNvSpPr>
            <a:spLocks noGrp="1" noRot="1" noChangeAspect="1" noTextEdit="1"/>
          </p:cNvSpPr>
          <p:nvPr>
            <p:ph type="sldImg"/>
          </p:nvPr>
        </p:nvSpPr>
        <p:spPr>
          <a:ln/>
        </p:spPr>
      </p:sp>
      <p:sp>
        <p:nvSpPr>
          <p:cNvPr id="84996" name="Notes Placeholder 2"/>
          <p:cNvSpPr>
            <a:spLocks noGrp="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defTabSz="457200" eaLnBrk="1" hangingPunct="1">
              <a:spcBef>
                <a:spcPct val="0"/>
              </a:spcBef>
            </a:pPr>
            <a:endParaRPr lang="en-US"/>
          </a:p>
        </p:txBody>
      </p:sp>
      <p:sp>
        <p:nvSpPr>
          <p:cNvPr id="84997"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1B422AC-69C9-754C-990D-5C537DCAF94D}" type="slidenum">
              <a:rPr lang="en-US" sz="1200">
                <a:latin typeface="Calibri" charset="0"/>
              </a:rPr>
              <a:pPr algn="r" eaLnBrk="1" hangingPunct="1"/>
              <a:t>26</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 quick look at coastal observations across the United States.  This shows how the Federal agencies such as NOAA for buoys are augmented by IOOS Regional buoys.  Similarly wave buoys are provided by US Army Crops of Engineers, NOAA and the IOOS Regional Associations.</a:t>
            </a:r>
          </a:p>
          <a:p>
            <a:r>
              <a:rPr lang="en-US" dirty="0" smtClean="0"/>
              <a:t>NOAA continues to increase the number and capabilities of its national water level observation network.</a:t>
            </a:r>
          </a:p>
          <a:p>
            <a:endParaRPr lang="en-US" dirty="0"/>
          </a:p>
          <a:p>
            <a:r>
              <a:rPr lang="en-US" dirty="0" smtClean="0"/>
              <a:t>NOAA provides support to safe and efficient maritime transportation through the Physical Oceanographic Real-time System in 22 ports.</a:t>
            </a:r>
          </a:p>
          <a:p>
            <a:r>
              <a:rPr lang="en-US" dirty="0" smtClean="0"/>
              <a:t>The United States Geological Survey maintains through a National and Regional partnership 8400 stream gauges</a:t>
            </a:r>
          </a:p>
          <a:p>
            <a:endParaRPr lang="en-US" dirty="0"/>
          </a:p>
          <a:p>
            <a:r>
              <a:rPr lang="en-US" dirty="0" smtClean="0"/>
              <a:t>What is not depicted is the many water quality stations at piers, and in estuaries, the amount of human observations and discrete observations that need to be taken to understand the health of the ecosystem</a:t>
            </a:r>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4</a:t>
            </a:fld>
            <a:endParaRPr lang="en-US"/>
          </a:p>
        </p:txBody>
      </p:sp>
    </p:spTree>
    <p:extLst>
      <p:ext uri="{BB962C8B-B14F-4D97-AF65-F5344CB8AC3E}">
        <p14:creationId xmlns:p14="http://schemas.microsoft.com/office/powerpoint/2010/main" xmlns="" val="27933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also use the site to provide for specific requests.</a:t>
            </a:r>
            <a:r>
              <a:rPr lang="en-US" baseline="0" dirty="0" smtClean="0"/>
              <a:t> I’m not sure how many people realize that tankers use </a:t>
            </a:r>
            <a:r>
              <a:rPr lang="en-US" baseline="0" dirty="0" err="1" smtClean="0"/>
              <a:t>oz</a:t>
            </a:r>
            <a:r>
              <a:rPr lang="en-US" baseline="0" dirty="0" smtClean="0"/>
              <a:t>/ft</a:t>
            </a:r>
            <a:r>
              <a:rPr lang="en-US" sz="1200" baseline="30000" dirty="0" smtClean="0"/>
              <a:t>3</a:t>
            </a:r>
            <a:r>
              <a:rPr lang="en-US" baseline="0" dirty="0" smtClean="0"/>
              <a:t> to determine water density and then the draft to which they can load the vessels!</a:t>
            </a:r>
            <a:endParaRPr lang="en-US" dirty="0"/>
          </a:p>
        </p:txBody>
      </p:sp>
      <p:sp>
        <p:nvSpPr>
          <p:cNvPr id="4" name="Slide Number Placeholder 3"/>
          <p:cNvSpPr>
            <a:spLocks noGrp="1"/>
          </p:cNvSpPr>
          <p:nvPr>
            <p:ph type="sldNum" sz="quarter" idx="10"/>
          </p:nvPr>
        </p:nvSpPr>
        <p:spPr/>
        <p:txBody>
          <a:bodyPr/>
          <a:lstStyle/>
          <a:p>
            <a:fld id="{E3CD3E83-B01C-4E40-8DD4-513BF9F0CFC8}" type="slidenum">
              <a:rPr lang="en-US" smtClean="0"/>
              <a:pPr/>
              <a:t>27</a:t>
            </a:fld>
            <a:endParaRPr lang="en-US"/>
          </a:p>
        </p:txBody>
      </p:sp>
    </p:spTree>
    <p:extLst>
      <p:ext uri="{BB962C8B-B14F-4D97-AF65-F5344CB8AC3E}">
        <p14:creationId xmlns:p14="http://schemas.microsoft.com/office/powerpoint/2010/main" xmlns="" val="9352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longer term trends</a:t>
            </a:r>
            <a:r>
              <a:rPr lang="en-US" baseline="0" dirty="0" smtClean="0"/>
              <a:t> that must have long time series to capture, the array is excellent for episodic events. Here is the Japan tsunami moving up through SF Central Bay and San Pablo Bay and into </a:t>
            </a:r>
            <a:r>
              <a:rPr lang="en-US" baseline="0" dirty="0" err="1" smtClean="0"/>
              <a:t>Carquinez</a:t>
            </a:r>
            <a:r>
              <a:rPr lang="en-US" baseline="0" dirty="0" smtClean="0"/>
              <a:t> Strait. Fred also did a nice diagram of the rate of change of the ocean surface along the outer coast.</a:t>
            </a:r>
            <a:endParaRPr lang="en-US" dirty="0"/>
          </a:p>
        </p:txBody>
      </p:sp>
      <p:sp>
        <p:nvSpPr>
          <p:cNvPr id="4" name="Slide Number Placeholder 3"/>
          <p:cNvSpPr>
            <a:spLocks noGrp="1"/>
          </p:cNvSpPr>
          <p:nvPr>
            <p:ph type="sldNum" sz="quarter" idx="10"/>
          </p:nvPr>
        </p:nvSpPr>
        <p:spPr/>
        <p:txBody>
          <a:bodyPr/>
          <a:lstStyle/>
          <a:p>
            <a:fld id="{E3CD3E83-B01C-4E40-8DD4-513BF9F0CFC8}" type="slidenum">
              <a:rPr lang="en-US" smtClean="0"/>
              <a:pPr/>
              <a:t>28</a:t>
            </a:fld>
            <a:endParaRPr lang="en-US"/>
          </a:p>
        </p:txBody>
      </p:sp>
    </p:spTree>
    <p:extLst>
      <p:ext uri="{BB962C8B-B14F-4D97-AF65-F5344CB8AC3E}">
        <p14:creationId xmlns:p14="http://schemas.microsoft.com/office/powerpoint/2010/main" xmlns="" val="709065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C249B22-BAFC-184D-BE98-A096A98E6C57}" type="slidenum">
              <a:rPr lang="en-US"/>
              <a:pPr eaLnBrk="1" hangingPunct="1"/>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706E7A4-BAB1-5C48-B00C-2DBBE63C93AB}" type="slidenum">
              <a:rPr lang="en-US"/>
              <a:pPr eaLnBrk="1" hangingPunct="1"/>
              <a:t>31</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0CCFB5-EF68-3248-92E5-B59ED2AFCE9A}" type="slidenum">
              <a:rPr lang="en-US">
                <a:latin typeface="Calibri" charset="0"/>
              </a:rPr>
              <a:pPr eaLnBrk="1" hangingPunct="1"/>
              <a:t>35</a:t>
            </a:fld>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2005 – COCMP establishes California HFR array and web access through CORDC,</a:t>
            </a:r>
          </a:p>
          <a:p>
            <a:pPr eaLnBrk="1" hangingPunct="1"/>
            <a:r>
              <a:rPr lang="en-US">
                <a:latin typeface="Calibri" charset="0"/>
              </a:rPr>
              <a:t>2005 - IOOS office supports CORDC to develop architecture for HFR national network distribution,</a:t>
            </a:r>
          </a:p>
          <a:p>
            <a:pPr eaLnBrk="1" hangingPunct="1"/>
            <a:r>
              <a:rPr lang="en-US">
                <a:latin typeface="Calibri" charset="0"/>
              </a:rPr>
              <a:t>2006 – SafeSeas06 was the first collaborative effort between CeNCOOS and OR&amp;R Hazmat: netCDF format standardized,</a:t>
            </a:r>
          </a:p>
          <a:p>
            <a:pPr eaLnBrk="1" hangingPunct="1"/>
            <a:r>
              <a:rPr lang="en-US">
                <a:latin typeface="Calibri" charset="0"/>
              </a:rPr>
              <a:t>2007 – </a:t>
            </a:r>
            <a:r>
              <a:rPr lang="en-US" i="1">
                <a:latin typeface="Calibri" charset="0"/>
              </a:rPr>
              <a:t>CoscoBusan</a:t>
            </a:r>
            <a:r>
              <a:rPr lang="en-US">
                <a:latin typeface="Calibri" charset="0"/>
              </a:rPr>
              <a:t>incident used HFR in spill predictions, development of GIS format,</a:t>
            </a:r>
          </a:p>
          <a:p>
            <a:pPr eaLnBrk="1" hangingPunct="1"/>
            <a:r>
              <a:rPr lang="en-US">
                <a:latin typeface="Calibri" charset="0"/>
              </a:rPr>
              <a:t>2008 – NPREP netCDF and GIS formats standardized.</a:t>
            </a: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FE9DE4B-6901-0B4E-9021-88C67D7C61B7}" type="slidenum">
              <a:rPr lang="en-US">
                <a:latin typeface="Calibri" charset="0"/>
              </a:rPr>
              <a:pPr eaLnBrk="1" hangingPunct="1"/>
              <a:t>36</a:t>
            </a:fld>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9209E17-817F-4C45-AD49-D88D603561E1}" type="slidenum">
              <a:rPr lang="en-US"/>
              <a:pPr eaLnBrk="1" hangingPunct="1"/>
              <a:t>41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Colors denote hours after particles released (red = 6, green = 12, blue = 24) for ensemble of trajectories calculated over Oct. 1-10, 2007.  Gray arrows are sample surface current vector map from 10/06/07 at 0600 GMT.  </a:t>
            </a:r>
          </a:p>
          <a:p>
            <a:r>
              <a:rPr lang="en-US">
                <a:latin typeface="Arial" charset="0"/>
              </a:rPr>
              <a:t>The end gate to the Southwest Ocean Outfall offshore of Ocean Beach in SF was lost in Oct. 2007.  Buoyant fw mixture was released from the pip 6.5 km offshore.  These results were produced in response to a request from the SF Public Utilities Commission.</a:t>
            </a:r>
          </a:p>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This Google Map based tool at the website for </a:t>
            </a:r>
            <a:r>
              <a:rPr lang="en-US">
                <a:latin typeface="Arial" charset="0"/>
                <a:hlinkClick r:id="rId3"/>
              </a:rPr>
              <a:t>NASA's Jet Propulsion Lab (JPL)</a:t>
            </a:r>
            <a:r>
              <a:rPr lang="en-US">
                <a:latin typeface="Arial" charset="0"/>
              </a:rPr>
              <a:t> where the product was created. The movement of a particle of surface water (the trajectory) can be computed during the past (since Oct. 4th, 2010), present and future (48-hrs ahead). This can be used to indicate where any floating substance (oil etc.) or object (buoy etc.) came from or will go. Choose a starting point for a trajectory by "dropping" a virtual drifter marker on the map. The drifter path will be indicated by a colored line based on the dates selected. If you wish to determine the origin of something found floating or on the beach, please use the multiple drop mode and: select an end time of whenever it was found and a start time previous to the end time, then drop multiple drifters over a large area to see the most likely origin. Trajectories are determined using the </a:t>
            </a:r>
            <a:r>
              <a:rPr lang="en-US">
                <a:latin typeface="Arial" charset="0"/>
                <a:hlinkClick r:id="rId4"/>
              </a:rPr>
              <a:t>Regional Ocean Modeling System (ROMS)</a:t>
            </a:r>
            <a:r>
              <a:rPr lang="en-US">
                <a:latin typeface="Arial" charset="0"/>
              </a:rPr>
              <a:t>. Note: although several data sources are incorporated in ROMS, the drifter tool has not yet been validated with actual data. </a:t>
            </a:r>
          </a:p>
        </p:txBody>
      </p:sp>
      <p:sp>
        <p:nvSpPr>
          <p:cNvPr id="1198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BA3B667-076C-E24D-8484-BE6562EE37B1}" type="slidenum">
              <a:rPr lang="en-US" sz="1200"/>
              <a:pPr algn="r" eaLnBrk="1" hangingPunct="1"/>
              <a:t>46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buFont typeface="Arial" pitchFamily="34" charset="0"/>
              <a:buChar char="•"/>
              <a:defRPr/>
            </a:pPr>
            <a:r>
              <a:rPr lang="en-US" dirty="0" smtClean="0">
                <a:cs typeface="Arial" pitchFamily="34" charset="0"/>
              </a:rPr>
              <a:t> 128 HF Radars operating in the network now.  Includes 2 HF Radars on the East Coast of Canada operated by the Canadian Coast Guard. </a:t>
            </a:r>
          </a:p>
          <a:p>
            <a:pPr>
              <a:buFont typeface="Arial" pitchFamily="34" charset="0"/>
              <a:buChar char="•"/>
              <a:defRPr/>
            </a:pPr>
            <a:r>
              <a:rPr lang="en-US" dirty="0" smtClean="0">
                <a:cs typeface="Arial" pitchFamily="34" charset="0"/>
              </a:rPr>
              <a:t> Oil Spill Response: Operationally used for </a:t>
            </a:r>
            <a:r>
              <a:rPr lang="en-US" i="1" dirty="0" err="1" smtClean="0">
                <a:cs typeface="Arial" pitchFamily="34" charset="0"/>
              </a:rPr>
              <a:t>Cosco</a:t>
            </a:r>
            <a:r>
              <a:rPr lang="en-US" i="1" dirty="0" smtClean="0">
                <a:cs typeface="Arial" pitchFamily="34" charset="0"/>
              </a:rPr>
              <a:t> </a:t>
            </a:r>
            <a:r>
              <a:rPr lang="en-US" i="1" dirty="0" err="1" smtClean="0">
                <a:cs typeface="Arial" pitchFamily="34" charset="0"/>
              </a:rPr>
              <a:t>Busan</a:t>
            </a:r>
            <a:r>
              <a:rPr lang="en-US" dirty="0" smtClean="0">
                <a:cs typeface="Arial" pitchFamily="34" charset="0"/>
              </a:rPr>
              <a:t>, 2007; Deepwater Horizon, 2010.</a:t>
            </a:r>
          </a:p>
          <a:p>
            <a:pPr>
              <a:buFont typeface="Arial" pitchFamily="34" charset="0"/>
              <a:buChar char="•"/>
              <a:defRPr/>
            </a:pPr>
            <a:r>
              <a:rPr lang="en-US" dirty="0" smtClean="0">
                <a:cs typeface="Arial" pitchFamily="34" charset="0"/>
              </a:rPr>
              <a:t> Search and Rescue (SAR):  Integrated into the operational US Coast Guard SAR operations (SAROP) program; deployed in the mid-Atlantic in 2009 – Extension Nationwide in 2011-2012.</a:t>
            </a:r>
          </a:p>
          <a:p>
            <a:pPr>
              <a:buFont typeface="Arial" pitchFamily="34" charset="0"/>
              <a:buChar char="•"/>
              <a:defRPr/>
            </a:pPr>
            <a:r>
              <a:rPr lang="en-US" dirty="0" smtClean="0">
                <a:cs typeface="Arial" pitchFamily="34" charset="0"/>
              </a:rPr>
              <a:t> Emerging Homeland Security needs:  The Maritime Security Technology Program (MTP) of DHS S&amp;T includes a project to expand the use of HF Radar to provide increased Maritime Domain Awareness (MDA) and Homeland Security.</a:t>
            </a:r>
          </a:p>
          <a:p>
            <a:pPr>
              <a:buFont typeface="Arial" pitchFamily="34" charset="0"/>
              <a:buChar char="•"/>
              <a:defRPr/>
            </a:pPr>
            <a:endParaRPr lang="en-US" dirty="0" smtClean="0">
              <a:cs typeface="Arial" pitchFamily="34" charset="0"/>
            </a:endParaRPr>
          </a:p>
          <a:p>
            <a:pPr>
              <a:defRPr/>
            </a:pPr>
            <a:r>
              <a:rPr lang="en-US" dirty="0" smtClean="0">
                <a:cs typeface="Arial" pitchFamily="34" charset="0"/>
              </a:rPr>
              <a:t>As part of the GEO work plan 2012-2015 we have launched the global HF radar task.  We have held 2 meetings to date and have 10 countries signed up.  See </a:t>
            </a:r>
            <a:r>
              <a:rPr lang="en-US" dirty="0" smtClean="0">
                <a:cs typeface="Arial" pitchFamily="34" charset="0"/>
                <a:hlinkClick r:id="rId3"/>
              </a:rPr>
              <a:t>www.ioos.gov</a:t>
            </a:r>
            <a:r>
              <a:rPr lang="en-US" dirty="0" smtClean="0">
                <a:cs typeface="Arial" pitchFamily="34" charset="0"/>
              </a:rPr>
              <a:t> for more information</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BE60B8A-9AD2-4B43-9DDB-119B78592DD4}" type="slidenum">
              <a:rPr lang="en-US" smtClean="0">
                <a:solidFill>
                  <a:srgbClr val="000000"/>
                </a:solidFill>
              </a:rPr>
              <a:pPr>
                <a:defRPr/>
              </a:pPr>
              <a:t>5</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77925" y="217488"/>
            <a:ext cx="4570413"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a:xfrm>
            <a:off x="137160" y="3821466"/>
            <a:ext cx="6508865" cy="4503202"/>
          </a:xfrm>
        </p:spPr>
        <p:txBody>
          <a:bodyPr/>
          <a:lstStyle/>
          <a:p>
            <a:pPr>
              <a:defRPr/>
            </a:pPr>
            <a:r>
              <a:rPr lang="en-US" b="1" dirty="0" smtClean="0"/>
              <a:t>Significant progress was made developing a National Glider Network Plan. </a:t>
            </a:r>
          </a:p>
          <a:p>
            <a:pPr marL="171438" indent="-171438">
              <a:buFontTx/>
              <a:buChar char="-"/>
              <a:defRPr/>
            </a:pPr>
            <a:r>
              <a:rPr lang="en-US" dirty="0" smtClean="0"/>
              <a:t>Glider Asset Map Version 1 is online and displaying SCCOOS gliders.  We’re still encouraging others to post their data, so if you have it, share it, and encourage others. </a:t>
            </a:r>
          </a:p>
          <a:p>
            <a:pPr marL="171438" indent="-171438">
              <a:buFontTx/>
              <a:buChar char="-"/>
              <a:defRPr/>
            </a:pPr>
            <a:r>
              <a:rPr lang="en-US" dirty="0" smtClean="0"/>
              <a:t>The National Glider Network Plan Workshop to kicked off our efforts at Scripps was held in August 2012.</a:t>
            </a:r>
          </a:p>
          <a:p>
            <a:pPr marL="171438" indent="-171438">
              <a:buFontTx/>
              <a:buChar char="-"/>
              <a:defRPr/>
            </a:pPr>
            <a:r>
              <a:rPr lang="en-US" dirty="0" smtClean="0"/>
              <a:t>The results of that workshop and all the presentations can be found on our website.  We’ve built a page just to host glider information as we build the Network, http://www.ioos.gov/glider/strategy</a:t>
            </a:r>
          </a:p>
          <a:p>
            <a:pPr>
              <a:defRPr/>
            </a:pPr>
            <a:endParaRPr lang="en-US" dirty="0" smtClean="0"/>
          </a:p>
          <a:p>
            <a:pPr marL="171438" indent="-171438">
              <a:buFontTx/>
              <a:buChar char="-"/>
              <a:defRPr/>
            </a:pPr>
            <a:r>
              <a:rPr lang="en-US" dirty="0" smtClean="0"/>
              <a:t>Current status:  Our current plan is to have the first full draft of the national plan complete by the end of the fiscal year.  A final draft is currently in review.</a:t>
            </a:r>
          </a:p>
          <a:p>
            <a:pPr marL="171438" indent="-171438">
              <a:buFontTx/>
              <a:buChar char="-"/>
              <a:defRPr/>
            </a:pPr>
            <a:r>
              <a:rPr lang="en-US" dirty="0" smtClean="0"/>
              <a:t>In the Spring, we will circulate the plan to our NOAA partners, IOOS RAs directors (though hopefully most will have heard about its progress through their representatives that attended the workshop and have been helping with the development of the plan), the Observing Council, and the National Ocean Council for their review and input.</a:t>
            </a:r>
          </a:p>
          <a:p>
            <a:pPr marL="171438" indent="-171438">
              <a:buFontTx/>
              <a:buChar char="-"/>
              <a:defRPr/>
            </a:pPr>
            <a:r>
              <a:rPr lang="en-US" dirty="0" smtClean="0"/>
              <a:t>The Plan should be finalized by early summer.  </a:t>
            </a:r>
          </a:p>
          <a:p>
            <a:pPr marL="171438" indent="-171438">
              <a:buFontTx/>
              <a:buChar char="-"/>
              <a:defRPr/>
            </a:pPr>
            <a:r>
              <a:rPr lang="en-US" dirty="0" smtClean="0"/>
              <a:t>In the meantime, our data team has been meeting approx. bi-weekly to determine glider data standards and to finalize the data flow for the Glider Data Assembly Center (GDAC). In the development of a GDAC, we will also be reevaluating the visualization and determining how to develop version 2 of the glider asset map, trying to maximize computer driven updating and populating of the map, provide access to data and tie the map to the rest of the IOOS catalog.</a:t>
            </a:r>
          </a:p>
          <a:p>
            <a:pPr>
              <a:defRPr/>
            </a:pPr>
            <a:r>
              <a:rPr lang="en-US" dirty="0" smtClean="0"/>
              <a:t> </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30766" indent="-281064" eaLnBrk="0" hangingPunct="0">
              <a:defRPr>
                <a:solidFill>
                  <a:schemeClr val="tx1"/>
                </a:solidFill>
                <a:latin typeface="Calibri" pitchFamily="34" charset="0"/>
                <a:cs typeface="Arial" charset="0"/>
              </a:defRPr>
            </a:lvl2pPr>
            <a:lvl3pPr marL="1124255" indent="-224851" eaLnBrk="0" hangingPunct="0">
              <a:defRPr>
                <a:solidFill>
                  <a:schemeClr val="tx1"/>
                </a:solidFill>
                <a:latin typeface="Calibri" pitchFamily="34" charset="0"/>
                <a:cs typeface="Arial" charset="0"/>
              </a:defRPr>
            </a:lvl3pPr>
            <a:lvl4pPr marL="1573957" indent="-224851" eaLnBrk="0" hangingPunct="0">
              <a:defRPr>
                <a:solidFill>
                  <a:schemeClr val="tx1"/>
                </a:solidFill>
                <a:latin typeface="Calibri" pitchFamily="34" charset="0"/>
                <a:cs typeface="Arial" charset="0"/>
              </a:defRPr>
            </a:lvl4pPr>
            <a:lvl5pPr marL="2023659" indent="-224851" eaLnBrk="0" hangingPunct="0">
              <a:defRPr>
                <a:solidFill>
                  <a:schemeClr val="tx1"/>
                </a:solidFill>
                <a:latin typeface="Calibri" pitchFamily="34" charset="0"/>
                <a:cs typeface="Arial" charset="0"/>
              </a:defRPr>
            </a:lvl5pPr>
            <a:lvl6pPr marL="2473361" indent="-224851" eaLnBrk="0" fontAlgn="base" hangingPunct="0">
              <a:spcBef>
                <a:spcPct val="0"/>
              </a:spcBef>
              <a:spcAft>
                <a:spcPct val="0"/>
              </a:spcAft>
              <a:defRPr>
                <a:solidFill>
                  <a:schemeClr val="tx1"/>
                </a:solidFill>
                <a:latin typeface="Calibri" pitchFamily="34" charset="0"/>
                <a:cs typeface="Arial" charset="0"/>
              </a:defRPr>
            </a:lvl6pPr>
            <a:lvl7pPr marL="2923062" indent="-224851" eaLnBrk="0" fontAlgn="base" hangingPunct="0">
              <a:spcBef>
                <a:spcPct val="0"/>
              </a:spcBef>
              <a:spcAft>
                <a:spcPct val="0"/>
              </a:spcAft>
              <a:defRPr>
                <a:solidFill>
                  <a:schemeClr val="tx1"/>
                </a:solidFill>
                <a:latin typeface="Calibri" pitchFamily="34" charset="0"/>
                <a:cs typeface="Arial" charset="0"/>
              </a:defRPr>
            </a:lvl7pPr>
            <a:lvl8pPr marL="3372764" indent="-224851" eaLnBrk="0" fontAlgn="base" hangingPunct="0">
              <a:spcBef>
                <a:spcPct val="0"/>
              </a:spcBef>
              <a:spcAft>
                <a:spcPct val="0"/>
              </a:spcAft>
              <a:defRPr>
                <a:solidFill>
                  <a:schemeClr val="tx1"/>
                </a:solidFill>
                <a:latin typeface="Calibri" pitchFamily="34" charset="0"/>
                <a:cs typeface="Arial" charset="0"/>
              </a:defRPr>
            </a:lvl8pPr>
            <a:lvl9pPr marL="3822466" indent="-224851"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7563A22-127C-4B02-A9BC-141FB35675F0}" type="slidenum">
              <a:rPr lang="en-US" smtClean="0">
                <a:solidFill>
                  <a:srgbClr val="000000"/>
                </a:solidFill>
                <a:latin typeface="Arial" charset="0"/>
                <a:ea typeface="ＭＳ Ｐゴシック" pitchFamily="34" charset="-128"/>
              </a:rPr>
              <a:pPr eaLnBrk="1" hangingPunct="1"/>
              <a:t>6</a:t>
            </a:fld>
            <a:endParaRPr lang="en-US" smtClean="0">
              <a:solidFill>
                <a:srgbClr val="000000"/>
              </a:solidFill>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Coastal modeling is both at the national and regional level.  NOAA has the responsibility for regional and coastal ocean dynamic, surge and wave modeling</a:t>
            </a:r>
          </a:p>
          <a:p>
            <a:r>
              <a:rPr lang="en-US" dirty="0" smtClean="0"/>
              <a:t>This is augmented at the Regional level.</a:t>
            </a:r>
          </a:p>
          <a:p>
            <a:r>
              <a:rPr lang="en-US" dirty="0" smtClean="0"/>
              <a:t>Example left side is from the North East Coastal Ocean Forecast system and is a 3 day waves model  which uses the SWAN model adapted to unstructured grids and at high resolution.</a:t>
            </a:r>
          </a:p>
          <a:p>
            <a:r>
              <a:rPr lang="en-US" dirty="0" smtClean="0"/>
              <a:t>In the middle at a higher resolution shows inundation down to the street level, which is done in conjunction with the local weather forecast office. </a:t>
            </a:r>
            <a:r>
              <a:rPr lang="en-US" dirty="0"/>
              <a:t>Scituate Inundation Forecast System (Scituate IFS) uses FVCOM with flooding/drying option and driven by NECOFS forecast of surface atmospheric forcing, ocean waves, elevation, and 3D currents, temperature and salinity via one-way nesting. Scituate FVCOM grid developed using latest LIDAR bathymetry/land elevation, USGS bathymetry and state land elevation data. Scituate IFS is in final testing. </a:t>
            </a:r>
          </a:p>
          <a:p>
            <a:r>
              <a:rPr lang="en-US" dirty="0" smtClean="0"/>
              <a:t>Uses unstructured grids</a:t>
            </a:r>
          </a:p>
          <a:p>
            <a:r>
              <a:rPr lang="en-US" dirty="0" smtClean="0"/>
              <a:t>US IOOS also has maintained for the last 2 years a US IOOS modeling test bed that focused on the transition of models to operations with a number of success including the inundation model shown on the slide in the center. </a:t>
            </a:r>
          </a:p>
          <a:p>
            <a:endParaRPr lang="en-US" dirty="0"/>
          </a:p>
          <a:p>
            <a:r>
              <a:rPr lang="en-US" dirty="0" smtClean="0"/>
              <a:t>Other regional modeling efforts include:</a:t>
            </a:r>
          </a:p>
          <a:p>
            <a:r>
              <a:rPr lang="en-US" dirty="0" err="1" smtClean="0"/>
              <a:t>CariCOOS</a:t>
            </a:r>
            <a:r>
              <a:rPr lang="en-US" dirty="0" smtClean="0"/>
              <a:t> </a:t>
            </a:r>
            <a:r>
              <a:rPr lang="en-US" dirty="0"/>
              <a:t>– validated SWAN and ADCIRC models</a:t>
            </a:r>
          </a:p>
          <a:p>
            <a:r>
              <a:rPr lang="en-US" dirty="0"/>
              <a:t>SCCOOS, </a:t>
            </a:r>
            <a:r>
              <a:rPr lang="en-US" dirty="0" err="1"/>
              <a:t>CeNCOOS</a:t>
            </a:r>
            <a:r>
              <a:rPr lang="en-US" dirty="0"/>
              <a:t> – developed CA Current Ocean Model webpage</a:t>
            </a:r>
          </a:p>
          <a:p>
            <a:r>
              <a:rPr lang="en-US" dirty="0"/>
              <a:t>GLOS – completed version 1 of finite volume community ocean model</a:t>
            </a:r>
          </a:p>
          <a:p>
            <a:r>
              <a:rPr lang="en-US" dirty="0"/>
              <a:t>MARACOOS – ran 3 new models, now total of 8 models with routine data assimilation</a:t>
            </a:r>
          </a:p>
          <a:p>
            <a:r>
              <a:rPr lang="en-US" dirty="0" err="1"/>
              <a:t>PacIOOS</a:t>
            </a:r>
            <a:r>
              <a:rPr lang="en-US" dirty="0"/>
              <a:t> – developed 2 new operational Marinas wave </a:t>
            </a:r>
            <a:r>
              <a:rPr lang="en-US" dirty="0" smtClean="0"/>
              <a:t>models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7</a:t>
            </a:fld>
            <a:endParaRPr lang="en-US"/>
          </a:p>
        </p:txBody>
      </p:sp>
    </p:spTree>
    <p:extLst>
      <p:ext uri="{BB962C8B-B14F-4D97-AF65-F5344CB8AC3E}">
        <p14:creationId xmlns:p14="http://schemas.microsoft.com/office/powerpoint/2010/main" xmlns="" val="196410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Ocean Observing is critical to Hurricane Forecasting and Tsunamis:  Non-Federal </a:t>
            </a:r>
            <a:r>
              <a:rPr lang="en-US" dirty="0"/>
              <a:t>of US IOOS augmented NOAA’s observing and forecasting capabilities.  NOAA used the buoys from </a:t>
            </a:r>
            <a:r>
              <a:rPr lang="en-US" dirty="0" smtClean="0"/>
              <a:t>Caribbean, Southeast, Mid Atlantic and Northeastern Regions of IOOS to track </a:t>
            </a:r>
            <a:r>
              <a:rPr lang="en-US" dirty="0"/>
              <a:t>the Hurricane, initialize and verify forecasts.  USCG, National Hurricane Center, and multiple WFOs used RA models to support local forecasts.  As Irene progressed up the East Coast the Mid-Atlantic Regional </a:t>
            </a:r>
            <a:r>
              <a:rPr lang="en-US" dirty="0" smtClean="0"/>
              <a:t>distributed </a:t>
            </a:r>
            <a:r>
              <a:rPr lang="en-US" dirty="0"/>
              <a:t>a dedicated hurricane blog with updates on the storm, especially with regard to high frequency radar data, glider routes and the phytoplankton bloom monitoring.   MARACOOS delivered new forecasts to the New Jersey Board of Public Utilities.  Underwater glider RU-16 collected an unprecedented 3D dataset from Irene that which will inform forecast model development (particularly intensity) well into the future. </a:t>
            </a:r>
            <a:endParaRPr lang="en-US" dirty="0" smtClean="0"/>
          </a:p>
          <a:p>
            <a:r>
              <a:rPr lang="en-US" dirty="0"/>
              <a:t>Japanese Tsunami – March 2011:  IOOS played a part in the warning and information flow of the tsunami wave’s reach to the United States.  Nationally the DART buoys and tide gauges provided vital information for adequate warning.  At the Regional level RAs saw five to ten-fold increases in web-traffic proving that the public trusts and look to their IOOS RA for local guidance during national and international distress.  Pacific Island Ocean Observing System (</a:t>
            </a:r>
            <a:r>
              <a:rPr lang="en-US" dirty="0" err="1"/>
              <a:t>PacIOOS</a:t>
            </a:r>
            <a:r>
              <a:rPr lang="en-US" dirty="0"/>
              <a:t>) provided </a:t>
            </a:r>
            <a:r>
              <a:rPr lang="en-US" dirty="0" smtClean="0"/>
              <a:t>real-time </a:t>
            </a:r>
            <a:r>
              <a:rPr lang="en-US" dirty="0"/>
              <a:t>water level (tsunami arrival) and turbidity (debris) measurements for Waikiki.  The Northwest Association </a:t>
            </a:r>
            <a:r>
              <a:rPr lang="en-US" dirty="0" smtClean="0"/>
              <a:t>featured </a:t>
            </a:r>
            <a:r>
              <a:rPr lang="en-US" dirty="0"/>
              <a:t>their “Tsunami Evacuation Zones for the Oregon Coast,” which has now been expanded to the Pacific Northwest Tsunami Evacuation Zones online portal and free app that provides an at-a-glance view of tsunami hazard zones along the coasts of Oregon and Washington.  Southern California Coastal Ocean Observing System (SCCOOS) measured the tsunami signal documented by the NOAA tide gauge on the Scripps Institution of Oceanography pier and by pressure sensors at the four SCCOOS Automated Shore stations: Scripps Pier, Newport Pier, Santa Monica Pier, and Stearns Wharf.  Central and Northern California Ocean Observing System (</a:t>
            </a:r>
            <a:r>
              <a:rPr lang="en-US" dirty="0" err="1"/>
              <a:t>CeNCOOS</a:t>
            </a:r>
            <a:r>
              <a:rPr lang="en-US" dirty="0"/>
              <a:t>) captured the tsunami passage using the Monterey Accelerated Research System, Humboldt, San Francisco, and Morro Bays.  CODAR </a:t>
            </a:r>
            <a:r>
              <a:rPr lang="en-US" dirty="0" err="1"/>
              <a:t>SeaSonde</a:t>
            </a:r>
            <a:r>
              <a:rPr lang="en-US" dirty="0"/>
              <a:t> HF radars located in Japan and California detected and measured tsunami current flows, representing the first such tsunami observations occurred with any radar, between 10 and 45 minutes prior to its arrival at neighboring tide gauges.</a:t>
            </a:r>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8</a:t>
            </a:fld>
            <a:endParaRPr lang="en-US"/>
          </a:p>
        </p:txBody>
      </p:sp>
    </p:spTree>
    <p:extLst>
      <p:ext uri="{BB962C8B-B14F-4D97-AF65-F5344CB8AC3E}">
        <p14:creationId xmlns:p14="http://schemas.microsoft.com/office/powerpoint/2010/main" xmlns="" val="299371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IOOS and NOAA are supporting the shell fish growers in the Pacific.  One of my favorite quotes is from Mark </a:t>
            </a:r>
            <a:r>
              <a:rPr lang="en-US" dirty="0" err="1"/>
              <a:t>Wiegart</a:t>
            </a:r>
            <a:r>
              <a:rPr lang="en-US" dirty="0"/>
              <a:t> co-owner of Whiskey Creek Shellfish Hatchery in Oregon who said “Putting an IOOS buoy in the water is like putting headlights on a car. It lets us see changing water conditions in real-time.” Beginning in 2005, production at some Pacific Northwest oyster hatcheries began declining at an alarming rate, posing severe economic impact and challenging a way of life held by shellfish growers for over 130 years. Oyster production represents 76 percent of the $110 million West Coast shellfish industry, which  supports more than 3,000 jobs.  By 2008, oyster losses at Whiskey Creek, a supplier to about 75 percent of West Coast oyster farmers, reached 80 percent. At the same time, corrosive acidified seawater was reaching the Pacific Coast. NOAA and IOOS got involved and by 2010 the industry had rebounded 70 percent and now is part of daily business.</a:t>
            </a:r>
          </a:p>
          <a:p>
            <a:endParaRPr lang="en-US" dirty="0"/>
          </a:p>
          <a:p>
            <a:r>
              <a:rPr lang="en-US" dirty="0" err="1"/>
              <a:t>Calcofi</a:t>
            </a:r>
            <a:r>
              <a:rPr lang="en-US" dirty="0"/>
              <a:t> – gliders, 1949 sardine collapse.  Now ecosystem, gliders funded by NOAA climate program, </a:t>
            </a:r>
            <a:r>
              <a:rPr lang="en-US" dirty="0" smtClean="0"/>
              <a:t>IOOS</a:t>
            </a:r>
          </a:p>
          <a:p>
            <a:r>
              <a:rPr lang="en-US" dirty="0" smtClean="0"/>
              <a:t>Water quality</a:t>
            </a:r>
          </a:p>
          <a:p>
            <a:r>
              <a:rPr lang="en-US" dirty="0" smtClean="0"/>
              <a:t>Beach going</a:t>
            </a:r>
          </a:p>
          <a:p>
            <a:r>
              <a:rPr lang="en-US" dirty="0" smtClean="0"/>
              <a:t>Drinking water</a:t>
            </a:r>
          </a:p>
          <a:p>
            <a:r>
              <a:rPr lang="en-US" dirty="0" smtClean="0"/>
              <a:t>Sewage effluent</a:t>
            </a:r>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xmlns="" val="180821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might ask how are a cup of coffee, a buoy and a boat related.</a:t>
            </a:r>
          </a:p>
          <a:p>
            <a:r>
              <a:rPr lang="en-US" dirty="0" smtClean="0"/>
              <a:t>Well when you look at the plot of hits to the NERACOOS website you see that it peaks at 4 am.  In talking with fisherman they get up, get a cup of coffee, look at the conditions and determine whether they go out to see.</a:t>
            </a:r>
          </a:p>
          <a:p>
            <a:r>
              <a:rPr lang="en-US" dirty="0" smtClean="0"/>
              <a:t>Both a lives and livelihood issue.  Lives in ensuring the safety of lives – see the quotes and livelihoods because if it helps them to run an efficient fishing business.</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10</a:t>
            </a:fld>
            <a:endParaRPr lang="en-US"/>
          </a:p>
        </p:txBody>
      </p:sp>
    </p:spTree>
    <p:extLst>
      <p:ext uri="{BB962C8B-B14F-4D97-AF65-F5344CB8AC3E}">
        <p14:creationId xmlns:p14="http://schemas.microsoft.com/office/powerpoint/2010/main" xmlns="" val="127338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Improving ocean data quality assurance and control will improve the accuracy of tools, models, and forecasts that inform decisions impacting our nation's safety, economy, and environment.</a:t>
            </a:r>
          </a:p>
          <a:p>
            <a:r>
              <a:rPr lang="en-US" dirty="0" smtClean="0"/>
              <a:t>The </a:t>
            </a:r>
            <a:r>
              <a:rPr lang="en-US" dirty="0"/>
              <a:t>Nation's ocean observing community now has quality assurance and control standards for real-time dissolved oxygen measurements collected in coastal waters. The U.S. Integrated Ocean Observing System (IOOS) recently released a  manual on best practices for quality assurance and quality control tests of dissolved oxygen measurements taken by five commonly used sensors in all coastal regions, including the Great Lakes. The manual, developed in close collaboration with community experts,  represents a major step forward for IOOS and includes control steps for the sensors, in addition to those for collected data, which are critical to guaranteeing quality of the data. The manual provides a checklist that the IOOS regions and many others can now use to implement quality assurance and control procedures, factoring in their specific, regionally-unique needs.  The dissolved oxygen manual is the first in a series of similar quality control manuals, each focused on a different oceanographic variable. Dissolved oxygen was tackled first because scientists indicated this as a high priority for quality assurance and control standards. Manuals for waves and currents are scheduled for release in March</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11</a:t>
            </a:fld>
            <a:endParaRPr lang="en-US"/>
          </a:p>
        </p:txBody>
      </p:sp>
    </p:spTree>
    <p:extLst>
      <p:ext uri="{BB962C8B-B14F-4D97-AF65-F5344CB8AC3E}">
        <p14:creationId xmlns:p14="http://schemas.microsoft.com/office/powerpoint/2010/main" xmlns="" val="4814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E1ABE-B7B8-6248-89B2-B342B1BD8EC7}"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251501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E1ABE-B7B8-6248-89B2-B342B1BD8EC7}"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296454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E1ABE-B7B8-6248-89B2-B342B1BD8EC7}"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385385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054778" y="0"/>
            <a:ext cx="5097614" cy="623347"/>
          </a:xfrm>
          <a:prstGeom prst="rect">
            <a:avLst/>
          </a:prstGeom>
          <a:noFill/>
          <a:ln>
            <a:noFill/>
          </a:ln>
          <a:extLst/>
        </p:spPr>
        <p:txBody>
          <a:bodyPr wrap="none" lIns="68624" tIns="34312" rIns="68624" bIns="34312">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913801">
              <a:defRPr/>
            </a:pPr>
            <a:r>
              <a:rPr lang="en-US" sz="3600" i="1" smtClean="0">
                <a:solidFill>
                  <a:srgbClr val="7F7F7F"/>
                </a:solidFill>
              </a:rPr>
              <a:t>A Clear View of Tomorrow</a:t>
            </a:r>
            <a:r>
              <a:rPr lang="en-US" sz="3600" smtClean="0">
                <a:solidFill>
                  <a:srgbClr val="7F7F7F"/>
                </a:solidFill>
              </a:rPr>
              <a:t> </a:t>
            </a:r>
          </a:p>
        </p:txBody>
      </p:sp>
      <p:sp>
        <p:nvSpPr>
          <p:cNvPr id="3" name="Rectangle 2"/>
          <p:cNvSpPr/>
          <p:nvPr userDrawn="1"/>
        </p:nvSpPr>
        <p:spPr>
          <a:xfrm>
            <a:off x="0" y="0"/>
            <a:ext cx="9144000" cy="6858000"/>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624" tIns="34312" rIns="68624" bIns="34312" anchor="ctr"/>
          <a:lstStyle/>
          <a:p>
            <a:pPr algn="ctr" defTabSz="913801">
              <a:defRPr/>
            </a:pPr>
            <a:endParaRPr lang="en-US">
              <a:solidFill>
                <a:prstClr val="white"/>
              </a:solidFill>
            </a:endParaRPr>
          </a:p>
        </p:txBody>
      </p:sp>
    </p:spTree>
    <p:extLst>
      <p:ext uri="{BB962C8B-B14F-4D97-AF65-F5344CB8AC3E}">
        <p14:creationId xmlns:p14="http://schemas.microsoft.com/office/powerpoint/2010/main" xmlns="" val="129508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054778" y="0"/>
            <a:ext cx="5097614" cy="623347"/>
          </a:xfrm>
          <a:prstGeom prst="rect">
            <a:avLst/>
          </a:prstGeom>
          <a:noFill/>
          <a:ln>
            <a:noFill/>
          </a:ln>
          <a:extLst/>
        </p:spPr>
        <p:txBody>
          <a:bodyPr wrap="none" lIns="68624" tIns="34312" rIns="68624" bIns="34312">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913801">
              <a:defRPr/>
            </a:pPr>
            <a:r>
              <a:rPr lang="en-US" sz="3600" i="1" smtClean="0">
                <a:solidFill>
                  <a:srgbClr val="7F7F7F"/>
                </a:solidFill>
              </a:rPr>
              <a:t>A Clear View of Tomorrow</a:t>
            </a:r>
            <a:r>
              <a:rPr lang="en-US" sz="3600" smtClean="0">
                <a:solidFill>
                  <a:srgbClr val="7F7F7F"/>
                </a:solidFill>
              </a:rPr>
              <a:t> </a:t>
            </a:r>
          </a:p>
        </p:txBody>
      </p:sp>
      <p:sp>
        <p:nvSpPr>
          <p:cNvPr id="3" name="Rectangle 2"/>
          <p:cNvSpPr/>
          <p:nvPr userDrawn="1"/>
        </p:nvSpPr>
        <p:spPr>
          <a:xfrm>
            <a:off x="0" y="0"/>
            <a:ext cx="9144000" cy="6858000"/>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624" tIns="34312" rIns="68624" bIns="34312" anchor="ctr"/>
          <a:lstStyle/>
          <a:p>
            <a:pPr algn="ctr" defTabSz="913801">
              <a:defRPr/>
            </a:pPr>
            <a:endParaRPr lang="en-US">
              <a:solidFill>
                <a:prstClr val="white"/>
              </a:solidFill>
            </a:endParaRPr>
          </a:p>
        </p:txBody>
      </p:sp>
    </p:spTree>
    <p:extLst>
      <p:ext uri="{BB962C8B-B14F-4D97-AF65-F5344CB8AC3E}">
        <p14:creationId xmlns:p14="http://schemas.microsoft.com/office/powerpoint/2010/main" xmlns="" val="129508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054778" y="0"/>
            <a:ext cx="5097614" cy="623347"/>
          </a:xfrm>
          <a:prstGeom prst="rect">
            <a:avLst/>
          </a:prstGeom>
          <a:noFill/>
          <a:ln>
            <a:noFill/>
          </a:ln>
          <a:extLst/>
        </p:spPr>
        <p:txBody>
          <a:bodyPr wrap="none" lIns="68644" tIns="34322" rIns="68644" bIns="34322">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914062">
              <a:defRPr/>
            </a:pPr>
            <a:r>
              <a:rPr lang="en-US" sz="3600" i="1" smtClean="0">
                <a:solidFill>
                  <a:srgbClr val="7F7F7F"/>
                </a:solidFill>
                <a:ea typeface="+mn-ea"/>
                <a:cs typeface="+mn-cs"/>
              </a:rPr>
              <a:t>A Clear View of Tomorrow</a:t>
            </a:r>
            <a:r>
              <a:rPr lang="en-US" sz="3600" smtClean="0">
                <a:solidFill>
                  <a:srgbClr val="7F7F7F"/>
                </a:solidFill>
                <a:ea typeface="+mn-ea"/>
                <a:cs typeface="+mn-cs"/>
              </a:rPr>
              <a:t> </a:t>
            </a:r>
          </a:p>
        </p:txBody>
      </p:sp>
      <p:sp>
        <p:nvSpPr>
          <p:cNvPr id="3" name="Rectangle 2"/>
          <p:cNvSpPr/>
          <p:nvPr userDrawn="1"/>
        </p:nvSpPr>
        <p:spPr>
          <a:xfrm>
            <a:off x="0" y="0"/>
            <a:ext cx="9144000" cy="6858000"/>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anchor="ctr"/>
          <a:lstStyle/>
          <a:p>
            <a:pPr algn="ctr" defTabSz="914062">
              <a:defRPr/>
            </a:pPr>
            <a:endParaRPr lang="en-US">
              <a:solidFill>
                <a:prstClr val="white"/>
              </a:solidFill>
            </a:endParaRPr>
          </a:p>
        </p:txBody>
      </p:sp>
    </p:spTree>
    <p:extLst>
      <p:ext uri="{BB962C8B-B14F-4D97-AF65-F5344CB8AC3E}">
        <p14:creationId xmlns:p14="http://schemas.microsoft.com/office/powerpoint/2010/main" xmlns="" val="2073285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054778" y="0"/>
            <a:ext cx="5097614" cy="623347"/>
          </a:xfrm>
          <a:prstGeom prst="rect">
            <a:avLst/>
          </a:prstGeom>
          <a:noFill/>
          <a:ln>
            <a:noFill/>
          </a:ln>
          <a:extLst/>
        </p:spPr>
        <p:txBody>
          <a:bodyPr wrap="none" lIns="68644" tIns="34322" rIns="68644" bIns="34322">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914062">
              <a:defRPr/>
            </a:pPr>
            <a:r>
              <a:rPr lang="en-US" sz="3600" i="1" smtClean="0">
                <a:solidFill>
                  <a:srgbClr val="7F7F7F"/>
                </a:solidFill>
                <a:ea typeface="+mn-ea"/>
                <a:cs typeface="+mn-cs"/>
              </a:rPr>
              <a:t>A Clear View of Tomorrow</a:t>
            </a:r>
            <a:r>
              <a:rPr lang="en-US" sz="3600" smtClean="0">
                <a:solidFill>
                  <a:srgbClr val="7F7F7F"/>
                </a:solidFill>
                <a:ea typeface="+mn-ea"/>
                <a:cs typeface="+mn-cs"/>
              </a:rPr>
              <a:t> </a:t>
            </a:r>
          </a:p>
        </p:txBody>
      </p:sp>
      <p:sp>
        <p:nvSpPr>
          <p:cNvPr id="3" name="Rectangle 2"/>
          <p:cNvSpPr/>
          <p:nvPr userDrawn="1"/>
        </p:nvSpPr>
        <p:spPr>
          <a:xfrm>
            <a:off x="0" y="0"/>
            <a:ext cx="9144000" cy="6858000"/>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anchor="ctr"/>
          <a:lstStyle/>
          <a:p>
            <a:pPr algn="ctr" defTabSz="914062">
              <a:defRPr/>
            </a:pPr>
            <a:endParaRPr lang="en-US">
              <a:solidFill>
                <a:prstClr val="white"/>
              </a:solidFill>
            </a:endParaRPr>
          </a:p>
        </p:txBody>
      </p:sp>
    </p:spTree>
    <p:extLst>
      <p:ext uri="{BB962C8B-B14F-4D97-AF65-F5344CB8AC3E}">
        <p14:creationId xmlns:p14="http://schemas.microsoft.com/office/powerpoint/2010/main" xmlns="" val="207328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E1ABE-B7B8-6248-89B2-B342B1BD8EC7}"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175876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E1ABE-B7B8-6248-89B2-B342B1BD8EC7}" type="datetimeFigureOut">
              <a:rPr lang="en-US" smtClean="0"/>
              <a:pPr/>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4143519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E1ABE-B7B8-6248-89B2-B342B1BD8EC7}"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191525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6E1ABE-B7B8-6248-89B2-B342B1BD8EC7}" type="datetimeFigureOut">
              <a:rPr lang="en-US" smtClean="0"/>
              <a:pPr/>
              <a:t>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344720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E1ABE-B7B8-6248-89B2-B342B1BD8EC7}" type="datetimeFigureOut">
              <a:rPr lang="en-US" smtClean="0"/>
              <a:pPr/>
              <a:t>2/27/2013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345291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E1ABE-B7B8-6248-89B2-B342B1BD8EC7}" type="datetimeFigureOut">
              <a:rPr lang="en-US" smtClean="0"/>
              <a:pPr/>
              <a:t>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256173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E1ABE-B7B8-6248-89B2-B342B1BD8EC7}"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161859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E1ABE-B7B8-6248-89B2-B342B1BD8EC7}" type="datetimeFigureOut">
              <a:rPr lang="en-US" smtClean="0"/>
              <a:pPr/>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168788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E1ABE-B7B8-6248-89B2-B342B1BD8EC7}" type="datetimeFigureOut">
              <a:rPr lang="en-US" smtClean="0"/>
              <a:pPr/>
              <a:t>2/27/2013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95EC8-FF28-294A-94B1-774E57B8CCA5}" type="slidenum">
              <a:rPr lang="en-US" smtClean="0"/>
              <a:pPr/>
              <a:t>‹#›</a:t>
            </a:fld>
            <a:endParaRPr lang="en-US"/>
          </a:p>
        </p:txBody>
      </p:sp>
    </p:spTree>
    <p:extLst>
      <p:ext uri="{BB962C8B-B14F-4D97-AF65-F5344CB8AC3E}">
        <p14:creationId xmlns:p14="http://schemas.microsoft.com/office/powerpoint/2010/main" xmlns="" val="53849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6"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jpeg"/><Relationship Id="rId7" Type="http://schemas.openxmlformats.org/officeDocument/2006/relationships/hyperlink" Target="http://terryweber.files.wordpress.com/2011/09/img_0204.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image" Target="../media/image3.jpe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jpeg"/><Relationship Id="rId2" Type="http://schemas.openxmlformats.org/officeDocument/2006/relationships/notesSlide" Target="../notesSlides/notesSlide11.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hyperlink" Target="http://www.cencoos.or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sccoo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encoos.org/sections/conditions/waves.shtml"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hyperlink" Target="http://cdip.ucsd.edu/" TargetMode="Externa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hyperlink" Target="http://www.cencoos.org/sections/products/wave_climatology.s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df.ndbc.noaa.gov:8080/thredds/catalog.html" TargetMode="External"/><Relationship Id="rId3" Type="http://schemas.openxmlformats.org/officeDocument/2006/relationships/image" Target="../media/image102.png"/><Relationship Id="rId7" Type="http://schemas.openxmlformats.org/officeDocument/2006/relationships/hyperlink" Target="http://cordc.ucsd.edu/projects/mapp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jack.harlan@noaa.gov" TargetMode="External"/><Relationship Id="rId5" Type="http://schemas.openxmlformats.org/officeDocument/2006/relationships/hyperlink" Target="mailto:eterrill@ucsd.edu" TargetMode="External"/><Relationship Id="rId10" Type="http://schemas.openxmlformats.org/officeDocument/2006/relationships/image" Target="../media/image104.png"/><Relationship Id="rId4" Type="http://schemas.openxmlformats.org/officeDocument/2006/relationships/image" Target="../media/image103.jpeg"/><Relationship Id="rId9" Type="http://schemas.openxmlformats.org/officeDocument/2006/relationships/hyperlink" Target="http://rucool.marine.rutgers.edu/deepwat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rucool.marine.rutgers.edu/deepwater/"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norcalcurrents.org/COCMP/outfall_tracking.html" TargetMode="External"/><Relationship Id="rId5" Type="http://schemas.openxmlformats.org/officeDocument/2006/relationships/image" Target="../media/image115.emf"/><Relationship Id="rId4" Type="http://schemas.openxmlformats.org/officeDocument/2006/relationships/hyperlink" Target="Outfall4_small.m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ourocean.jpl.nasa.gov/MB/mbmangen.jsp" TargetMode="External"/><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hyperlink" Target="http://www.cencoos.org/sections/products/drop_a_drifter.shtm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hyperlink" Target="http://ourocean.jpl.nasa.gov/SCB/scbmangen.js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gi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4505"/>
            <a:ext cx="9144000" cy="1470025"/>
          </a:xfrm>
        </p:spPr>
        <p:txBody>
          <a:bodyPr>
            <a:normAutofit/>
          </a:bodyPr>
          <a:lstStyle/>
          <a:p>
            <a:r>
              <a:rPr lang="en-US" dirty="0" smtClean="0"/>
              <a:t>Real Time Ocean Observing for Industry, Government and the Public</a:t>
            </a:r>
            <a:endParaRPr lang="en-US" dirty="0"/>
          </a:p>
        </p:txBody>
      </p:sp>
      <p:sp>
        <p:nvSpPr>
          <p:cNvPr id="3" name="Subtitle 2"/>
          <p:cNvSpPr>
            <a:spLocks noGrp="1"/>
          </p:cNvSpPr>
          <p:nvPr>
            <p:ph type="subTitle" idx="1"/>
          </p:nvPr>
        </p:nvSpPr>
        <p:spPr>
          <a:xfrm>
            <a:off x="1371600" y="2160520"/>
            <a:ext cx="6400800" cy="4437000"/>
          </a:xfrm>
        </p:spPr>
        <p:txBody>
          <a:bodyPr>
            <a:normAutofit lnSpcReduction="10000"/>
          </a:bodyPr>
          <a:lstStyle/>
          <a:p>
            <a:r>
              <a:rPr lang="en-US" dirty="0" smtClean="0">
                <a:solidFill>
                  <a:srgbClr val="000000"/>
                </a:solidFill>
              </a:rPr>
              <a:t>Toby Garfield</a:t>
            </a:r>
          </a:p>
          <a:p>
            <a:r>
              <a:rPr lang="en-US" dirty="0" smtClean="0">
                <a:solidFill>
                  <a:srgbClr val="000000"/>
                </a:solidFill>
              </a:rPr>
              <a:t>San Francisco State </a:t>
            </a:r>
            <a:r>
              <a:rPr lang="en-US" dirty="0" err="1" smtClean="0">
                <a:solidFill>
                  <a:srgbClr val="000000"/>
                </a:solidFill>
              </a:rPr>
              <a:t>Universtiy</a:t>
            </a:r>
            <a:endParaRPr lang="en-US" dirty="0" smtClean="0">
              <a:solidFill>
                <a:srgbClr val="000000"/>
              </a:solidFill>
            </a:endParaRPr>
          </a:p>
          <a:p>
            <a:r>
              <a:rPr lang="en-US" dirty="0" smtClean="0">
                <a:solidFill>
                  <a:srgbClr val="000000"/>
                </a:solidFill>
              </a:rPr>
              <a:t>And</a:t>
            </a:r>
          </a:p>
          <a:p>
            <a:r>
              <a:rPr lang="en-US" dirty="0" smtClean="0">
                <a:solidFill>
                  <a:srgbClr val="000000"/>
                </a:solidFill>
              </a:rPr>
              <a:t>Julie Thomas</a:t>
            </a:r>
          </a:p>
          <a:p>
            <a:r>
              <a:rPr lang="en-US" dirty="0" smtClean="0">
                <a:solidFill>
                  <a:srgbClr val="000000"/>
                </a:solidFill>
              </a:rPr>
              <a:t>University of California, San Diego</a:t>
            </a:r>
          </a:p>
          <a:p>
            <a:endParaRPr lang="en-US" dirty="0" smtClean="0">
              <a:solidFill>
                <a:srgbClr val="000000"/>
              </a:solidFill>
            </a:endParaRPr>
          </a:p>
          <a:p>
            <a:r>
              <a:rPr lang="en-US" sz="2400" dirty="0" smtClean="0">
                <a:solidFill>
                  <a:srgbClr val="000000"/>
                </a:solidFill>
              </a:rPr>
              <a:t>OSPR/Chevron Oils Spill Response Technology Workshop</a:t>
            </a:r>
          </a:p>
          <a:p>
            <a:r>
              <a:rPr lang="en-US" sz="2400" dirty="0" smtClean="0">
                <a:solidFill>
                  <a:srgbClr val="000000"/>
                </a:solidFill>
              </a:rPr>
              <a:t>February 27, 2013</a:t>
            </a:r>
            <a:endParaRPr lang="en-US" sz="2400" dirty="0">
              <a:solidFill>
                <a:srgbClr val="000000"/>
              </a:solidFill>
            </a:endParaRPr>
          </a:p>
        </p:txBody>
      </p:sp>
      <p:pic>
        <p:nvPicPr>
          <p:cNvPr id="4" name="Picture 3"/>
          <p:cNvPicPr>
            <a:picLocks noChangeAspect="1"/>
          </p:cNvPicPr>
          <p:nvPr/>
        </p:nvPicPr>
        <p:blipFill>
          <a:blip r:embed="rId2"/>
          <a:stretch>
            <a:fillRect/>
          </a:stretch>
        </p:blipFill>
        <p:spPr>
          <a:xfrm>
            <a:off x="0" y="5576476"/>
            <a:ext cx="2084010" cy="873200"/>
          </a:xfrm>
          <a:prstGeom prst="rect">
            <a:avLst/>
          </a:prstGeom>
        </p:spPr>
      </p:pic>
      <p:pic>
        <p:nvPicPr>
          <p:cNvPr id="5" name="Picture 4"/>
          <p:cNvPicPr>
            <a:picLocks noChangeAspect="1"/>
          </p:cNvPicPr>
          <p:nvPr/>
        </p:nvPicPr>
        <p:blipFill>
          <a:blip r:embed="rId3"/>
          <a:stretch>
            <a:fillRect/>
          </a:stretch>
        </p:blipFill>
        <p:spPr>
          <a:xfrm>
            <a:off x="7519556" y="5160798"/>
            <a:ext cx="1624444" cy="1614478"/>
          </a:xfrm>
          <a:prstGeom prst="rect">
            <a:avLst/>
          </a:prstGeom>
        </p:spPr>
      </p:pic>
    </p:spTree>
    <p:extLst>
      <p:ext uri="{BB962C8B-B14F-4D97-AF65-F5344CB8AC3E}">
        <p14:creationId xmlns:p14="http://schemas.microsoft.com/office/powerpoint/2010/main" xmlns="" val="1730946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219077" y="3600629"/>
            <a:ext cx="8705850" cy="253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descr="http://www.qualitylogoproducts.com/custom-mugs/white-ceramic-mug-extralarge-100641.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533400" y="1026197"/>
            <a:ext cx="2381250" cy="23812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Ru\Documents\NERACOOS\Communication\Images\Buoy images\Lone Buoy Rotated.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316864" y="1124334"/>
            <a:ext cx="1712336" cy="228311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7" descr="http://terryweber.files.wordpress.com/2011/09/img_0204.jpg">
            <a:hlinkClick r:id="rId7"/>
          </p:cNvPr>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5761061" y="1098842"/>
            <a:ext cx="3078141" cy="230860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981200" y="1788197"/>
            <a:ext cx="4724400" cy="1200329"/>
          </a:xfrm>
          <a:prstGeom prst="rect">
            <a:avLst/>
          </a:prstGeom>
          <a:noFill/>
        </p:spPr>
        <p:txBody>
          <a:bodyPr wrap="square" lIns="91414" tIns="45706" rIns="91414" bIns="45706" rtlCol="0">
            <a:spAutoFit/>
          </a:bodyPr>
          <a:lstStyle/>
          <a:p>
            <a:pPr defTabSz="914139"/>
            <a:r>
              <a:rPr lang="en-US" sz="7200" dirty="0">
                <a:solidFill>
                  <a:prstClr val="white"/>
                </a:solidFill>
                <a:latin typeface="Calibri"/>
              </a:rPr>
              <a:t>    </a:t>
            </a:r>
            <a:r>
              <a:rPr lang="en-US" sz="7200" dirty="0">
                <a:solidFill>
                  <a:prstClr val="white"/>
                </a:solidFill>
                <a:effectLst>
                  <a:outerShdw blurRad="38100" dist="38100" dir="2700000" algn="tl">
                    <a:srgbClr val="000000">
                      <a:alpha val="43137"/>
                    </a:srgbClr>
                  </a:outerShdw>
                </a:effectLst>
                <a:latin typeface="Calibri"/>
              </a:rPr>
              <a:t>+         +</a:t>
            </a:r>
          </a:p>
        </p:txBody>
      </p:sp>
      <p:sp>
        <p:nvSpPr>
          <p:cNvPr id="12" name="Rectangle 5"/>
          <p:cNvSpPr>
            <a:spLocks noChangeArrowheads="1"/>
          </p:cNvSpPr>
          <p:nvPr/>
        </p:nvSpPr>
        <p:spPr bwMode="auto">
          <a:xfrm>
            <a:off x="228600" y="4573192"/>
            <a:ext cx="8691562" cy="12926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1414" tIns="91414" rIns="91414" bIns="91414" anchor="ctr">
            <a:spAutoFit/>
          </a:bodyPr>
          <a:lstStyle/>
          <a:p>
            <a:pPr defTabSz="914139">
              <a:defRPr/>
            </a:pPr>
            <a:r>
              <a:rPr lang="en-US" i="1" dirty="0">
                <a:solidFill>
                  <a:srgbClr val="BBE0E3">
                    <a:lumMod val="50000"/>
                  </a:srgbClr>
                </a:solidFill>
                <a:cs typeface="Times New Roman" pitchFamily="18" charset="0"/>
              </a:rPr>
              <a:t>"I trust the weather buoys with my life. Thank you." - Maine Fisherman; "Love your service…I believe your service is a lifesaver. Thanks!" -Dave, Pilot; and "I would like you to know that information you are providing us not only aids us in our work, it almost certainly has saved lives." -Roy Atkinson, Fisherman.</a:t>
            </a:r>
          </a:p>
        </p:txBody>
      </p:sp>
      <p:sp>
        <p:nvSpPr>
          <p:cNvPr id="15" name="TextBox 14"/>
          <p:cNvSpPr txBox="1">
            <a:spLocks noChangeArrowheads="1"/>
          </p:cNvSpPr>
          <p:nvPr/>
        </p:nvSpPr>
        <p:spPr bwMode="auto">
          <a:xfrm>
            <a:off x="0" y="2385"/>
            <a:ext cx="9144000" cy="623347"/>
          </a:xfrm>
          <a:prstGeom prst="rect">
            <a:avLst/>
          </a:prstGeom>
          <a:solidFill>
            <a:schemeClr val="bg1">
              <a:lumMod val="75000"/>
              <a:lumOff val="25000"/>
              <a:alpha val="50000"/>
            </a:schemeClr>
          </a:solidFill>
          <a:ln>
            <a:noFill/>
          </a:ln>
        </p:spPr>
        <p:txBody>
          <a:bodyPr lIns="68624" tIns="34312" rIns="68624" bIns="3431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801" eaLnBrk="1" hangingPunct="1">
              <a:defRPr/>
            </a:pPr>
            <a:r>
              <a:rPr lang="en-US" sz="3600" i="1" dirty="0">
                <a:solidFill>
                  <a:srgbClr val="000000"/>
                </a:solidFill>
              </a:rPr>
              <a:t>Maritime Operations</a:t>
            </a:r>
            <a:endParaRPr lang="en-US" sz="3600" dirty="0">
              <a:solidFill>
                <a:srgbClr val="000000"/>
              </a:solidFill>
            </a:endParaRPr>
          </a:p>
        </p:txBody>
      </p:sp>
      <p:pic>
        <p:nvPicPr>
          <p:cNvPr id="13" name="Picture 2" descr="C:\Users\Cassie\Documents\SugarSync Shared Folders\Ru Morrison\NERACOOS (2)\Communication\logos\NERACOOS-Logo_yellow.jpg"/>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7114858" y="115714"/>
            <a:ext cx="1810069" cy="74771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a:spLocks noChangeArrowheads="1"/>
          </p:cNvSpPr>
          <p:nvPr/>
        </p:nvSpPr>
        <p:spPr bwMode="auto">
          <a:xfrm>
            <a:off x="-61976" y="6330004"/>
            <a:ext cx="9205977" cy="531572"/>
          </a:xfrm>
          <a:prstGeom prst="rect">
            <a:avLst/>
          </a:prstGeom>
          <a:solidFill>
            <a:schemeClr val="bg1">
              <a:lumMod val="75000"/>
              <a:lumOff val="25000"/>
              <a:alpha val="50000"/>
            </a:schemeClr>
          </a:solidFill>
          <a:ln>
            <a:noFill/>
          </a:ln>
        </p:spPr>
        <p:txBody>
          <a:bodyPr lIns="68624" tIns="34312" rIns="68624" bIns="3431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801" eaLnBrk="1" hangingPunct="1">
              <a:defRPr/>
            </a:pPr>
            <a:r>
              <a:rPr lang="en-US" sz="3000" i="1" dirty="0">
                <a:solidFill>
                  <a:prstClr val="white"/>
                </a:solidFill>
              </a:rPr>
              <a:t>U.S. Integrated Ocean Observing System (IOOS)</a:t>
            </a:r>
            <a:endParaRPr lang="en-US" sz="3000" dirty="0">
              <a:solidFill>
                <a:prstClr val="white"/>
              </a:solidFill>
            </a:endParaRPr>
          </a:p>
        </p:txBody>
      </p:sp>
    </p:spTree>
    <p:extLst>
      <p:ext uri="{BB962C8B-B14F-4D97-AF65-F5344CB8AC3E}">
        <p14:creationId xmlns:p14="http://schemas.microsoft.com/office/powerpoint/2010/main" xmlns="" val="10954655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0"/>
          <p:cNvSpPr>
            <a:spLocks noGrp="1"/>
          </p:cNvSpPr>
          <p:nvPr>
            <p:ph type="title"/>
          </p:nvPr>
        </p:nvSpPr>
        <p:spPr>
          <a:xfrm>
            <a:off x="457200" y="-107561"/>
            <a:ext cx="8229600" cy="1143000"/>
          </a:xfrm>
        </p:spPr>
        <p:txBody>
          <a:bodyPr/>
          <a:lstStyle/>
          <a:p>
            <a:r>
              <a:rPr lang="en-US" dirty="0" smtClean="0"/>
              <a:t>QA/QC efforts</a:t>
            </a:r>
            <a:endParaRPr lang="en-US" dirty="0"/>
          </a:p>
        </p:txBody>
      </p:sp>
      <p:sp>
        <p:nvSpPr>
          <p:cNvPr id="9" name="Content Placeholder 8"/>
          <p:cNvSpPr>
            <a:spLocks noGrp="1"/>
          </p:cNvSpPr>
          <p:nvPr>
            <p:ph idx="1"/>
          </p:nvPr>
        </p:nvSpPr>
        <p:spPr>
          <a:xfrm>
            <a:off x="166862" y="1590695"/>
            <a:ext cx="5263283" cy="5181600"/>
          </a:xfrm>
        </p:spPr>
        <p:txBody>
          <a:bodyPr>
            <a:normAutofit fontScale="70000" lnSpcReduction="20000"/>
          </a:bodyPr>
          <a:lstStyle/>
          <a:p>
            <a:r>
              <a:rPr lang="en-US" dirty="0" smtClean="0"/>
              <a:t>Authoritative </a:t>
            </a:r>
            <a:r>
              <a:rPr lang="en-US" dirty="0"/>
              <a:t>QA/QC procedures for </a:t>
            </a:r>
            <a:r>
              <a:rPr lang="en-US" dirty="0" smtClean="0"/>
              <a:t>the </a:t>
            </a:r>
            <a:r>
              <a:rPr lang="en-US" dirty="0"/>
              <a:t>26 U.S. IOOS core </a:t>
            </a:r>
            <a:r>
              <a:rPr lang="en-US" dirty="0" err="1" smtClean="0"/>
              <a:t>variablesManuals</a:t>
            </a:r>
            <a:r>
              <a:rPr lang="en-US" dirty="0" smtClean="0"/>
              <a:t> </a:t>
            </a:r>
            <a:r>
              <a:rPr lang="en-US" dirty="0"/>
              <a:t>for these QA/QC procedures</a:t>
            </a:r>
          </a:p>
          <a:p>
            <a:r>
              <a:rPr lang="en-US" dirty="0" smtClean="0"/>
              <a:t>Define a baseline </a:t>
            </a:r>
            <a:r>
              <a:rPr lang="en-US" dirty="0"/>
              <a:t>set of QA/QC procedures that can be used for certification of RCOOS </a:t>
            </a:r>
          </a:p>
          <a:p>
            <a:r>
              <a:rPr lang="en-US" dirty="0" smtClean="0"/>
              <a:t>Facilitate </a:t>
            </a:r>
            <a:r>
              <a:rPr lang="en-US" dirty="0"/>
              <a:t>QA/QC integration with Global Ocean Observing System (GOOS) and other international ocean observation efforts</a:t>
            </a:r>
          </a:p>
          <a:p>
            <a:r>
              <a:rPr lang="en-US" dirty="0" smtClean="0"/>
              <a:t>Work </a:t>
            </a:r>
            <a:r>
              <a:rPr lang="en-US" dirty="0"/>
              <a:t>efficiently, without duplication of effort, to facilitate the implementation of common QA/QC procedures amongst US IOOS Partners.</a:t>
            </a:r>
          </a:p>
          <a:p>
            <a:endParaRPr lang="en-US" dirty="0"/>
          </a:p>
        </p:txBody>
      </p:sp>
      <p:sp>
        <p:nvSpPr>
          <p:cNvPr id="5" name="Slide Number Placeholder 4"/>
          <p:cNvSpPr>
            <a:spLocks noGrp="1"/>
          </p:cNvSpPr>
          <p:nvPr>
            <p:ph type="sldNum" sz="quarter" idx="12"/>
          </p:nvPr>
        </p:nvSpPr>
        <p:spPr/>
        <p:txBody>
          <a:bodyPr/>
          <a:lstStyle/>
          <a:p>
            <a:pPr>
              <a:defRPr/>
            </a:pPr>
            <a:endParaRPr lang="en-US" dirty="0">
              <a:solidFill>
                <a:srgbClr val="0000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44563" y="1275547"/>
            <a:ext cx="3546995" cy="4566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2286000" y="205531"/>
            <a:ext cx="4572000" cy="623898"/>
          </a:xfrm>
          <a:prstGeom prst="rect">
            <a:avLst/>
          </a:prstGeom>
        </p:spPr>
        <p:txBody>
          <a:bodyPr lIns="68644" tIns="34322" rIns="68644" bIns="34322">
            <a:spAutoFit/>
          </a:bodyPr>
          <a:lstStyle/>
          <a:p>
            <a:endParaRPr lang="en-US" dirty="0"/>
          </a:p>
          <a:p>
            <a:r>
              <a:rPr lang="en-US" dirty="0"/>
              <a:t>    </a:t>
            </a:r>
          </a:p>
        </p:txBody>
      </p:sp>
      <p:sp>
        <p:nvSpPr>
          <p:cNvPr id="2" name="TextBox 1"/>
          <p:cNvSpPr txBox="1"/>
          <p:nvPr/>
        </p:nvSpPr>
        <p:spPr>
          <a:xfrm>
            <a:off x="3446145" y="6342418"/>
            <a:ext cx="2289646" cy="392824"/>
          </a:xfrm>
          <a:prstGeom prst="rect">
            <a:avLst/>
          </a:prstGeom>
          <a:noFill/>
        </p:spPr>
        <p:txBody>
          <a:bodyPr wrap="none" lIns="68644" tIns="34322" rIns="68644" bIns="34322" rtlCol="0">
            <a:spAutoFit/>
          </a:bodyPr>
          <a:lstStyle/>
          <a:p>
            <a:r>
              <a:rPr lang="en-US" sz="2100" b="1" dirty="0">
                <a:solidFill>
                  <a:schemeClr val="bg1"/>
                </a:solidFill>
              </a:rPr>
              <a:t>Established in 2012</a:t>
            </a:r>
          </a:p>
        </p:txBody>
      </p:sp>
    </p:spTree>
    <p:extLst>
      <p:ext uri="{BB962C8B-B14F-4D97-AF65-F5344CB8AC3E}">
        <p14:creationId xmlns:p14="http://schemas.microsoft.com/office/powerpoint/2010/main" xmlns="" val="3434407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64552"/>
            <a:ext cx="8229600" cy="1143000"/>
          </a:xfrm>
        </p:spPr>
        <p:txBody>
          <a:bodyPr>
            <a:normAutofit/>
          </a:bodyPr>
          <a:lstStyle/>
          <a:p>
            <a:r>
              <a:rPr lang="en-US" sz="3600" dirty="0" smtClean="0"/>
              <a:t>IOOS Summit 2012: A New Vision for IOOS</a:t>
            </a:r>
            <a:endParaRPr lang="en-US" sz="3600" dirty="0"/>
          </a:p>
        </p:txBody>
      </p:sp>
      <p:sp>
        <p:nvSpPr>
          <p:cNvPr id="6147" name="Content Placeholder 2"/>
          <p:cNvSpPr>
            <a:spLocks noGrp="1"/>
          </p:cNvSpPr>
          <p:nvPr>
            <p:ph idx="1"/>
          </p:nvPr>
        </p:nvSpPr>
        <p:spPr>
          <a:xfrm>
            <a:off x="457201" y="914400"/>
            <a:ext cx="5602249" cy="5181600"/>
          </a:xfrm>
        </p:spPr>
        <p:txBody>
          <a:bodyPr>
            <a:normAutofit fontScale="85000" lnSpcReduction="20000"/>
          </a:bodyPr>
          <a:lstStyle/>
          <a:p>
            <a:r>
              <a:rPr lang="en-US" dirty="0" smtClean="0"/>
              <a:t>Major Highlights (ten year perspective)</a:t>
            </a:r>
          </a:p>
          <a:p>
            <a:r>
              <a:rPr lang="en-US" dirty="0" smtClean="0"/>
              <a:t>Enhanced focus on regional/national/global integration</a:t>
            </a:r>
          </a:p>
          <a:p>
            <a:r>
              <a:rPr lang="en-US" dirty="0" smtClean="0"/>
              <a:t>New research and operation models driven by public-private partnerships</a:t>
            </a:r>
          </a:p>
          <a:p>
            <a:r>
              <a:rPr lang="en-US" dirty="0" smtClean="0"/>
              <a:t>Enhanced outreach and communications strategies</a:t>
            </a:r>
          </a:p>
          <a:p>
            <a:r>
              <a:rPr lang="en-US" dirty="0" smtClean="0"/>
              <a:t>Incorporation of biological information</a:t>
            </a:r>
          </a:p>
          <a:p>
            <a:r>
              <a:rPr lang="en-US" dirty="0" smtClean="0"/>
              <a:t>Summit report targeted for release ~ Feb 13, 2013</a:t>
            </a:r>
            <a:endParaRPr lang="en-US" dirty="0"/>
          </a:p>
        </p:txBody>
      </p:sp>
      <p:pic>
        <p:nvPicPr>
          <p:cNvPr id="2050" name="Picture 2" descr="http://www.beach-backgrounds.com/sunset-images/beach-background-of-maldivian-sunset-1680x1050.jpg"/>
          <p:cNvPicPr>
            <a:picLocks noChangeAspect="1" noChangeArrowheads="1"/>
          </p:cNvPicPr>
          <p:nvPr/>
        </p:nvPicPr>
        <p:blipFill>
          <a:blip r:embed="rId3"/>
          <a:srcRect l="27798" r="44405" b="7399"/>
          <a:stretch>
            <a:fillRect/>
          </a:stretch>
        </p:blipFill>
        <p:spPr bwMode="auto">
          <a:xfrm>
            <a:off x="6345498" y="1066800"/>
            <a:ext cx="2203450" cy="45862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6149"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68412" y="1219200"/>
            <a:ext cx="1955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616711" y="2241550"/>
            <a:ext cx="1659202" cy="600150"/>
          </a:xfrm>
          <a:prstGeom prst="rect">
            <a:avLst/>
          </a:prstGeom>
          <a:noFill/>
        </p:spPr>
        <p:txBody>
          <a:bodyPr wrap="none" lIns="91427" tIns="45713" rIns="91427" bIns="45713">
            <a:spAutoFit/>
          </a:bodyPr>
          <a:lstStyle/>
          <a:p>
            <a:pPr algn="ctr">
              <a:defRPr/>
            </a:pPr>
            <a:r>
              <a:rPr lang="en-US" sz="1100" b="1" dirty="0">
                <a:solidFill>
                  <a:schemeClr val="bg1"/>
                </a:solidFill>
              </a:rPr>
              <a:t>A New Decade for an</a:t>
            </a:r>
          </a:p>
          <a:p>
            <a:pPr algn="ctr">
              <a:defRPr/>
            </a:pPr>
            <a:r>
              <a:rPr lang="en-US" sz="1100" b="1" dirty="0">
                <a:solidFill>
                  <a:schemeClr val="bg1"/>
                </a:solidFill>
              </a:rPr>
              <a:t>Integrated and Sustained</a:t>
            </a:r>
          </a:p>
          <a:p>
            <a:pPr algn="ctr">
              <a:defRPr/>
            </a:pPr>
            <a:r>
              <a:rPr lang="en-US" sz="1100" b="1" dirty="0">
                <a:solidFill>
                  <a:schemeClr val="bg1"/>
                </a:solidFill>
              </a:rPr>
              <a:t>Ocean Observing System</a:t>
            </a:r>
          </a:p>
        </p:txBody>
      </p:sp>
      <p:sp>
        <p:nvSpPr>
          <p:cNvPr id="10" name="TextBox 9"/>
          <p:cNvSpPr txBox="1"/>
          <p:nvPr/>
        </p:nvSpPr>
        <p:spPr>
          <a:xfrm>
            <a:off x="6938652" y="2006601"/>
            <a:ext cx="1015321" cy="261596"/>
          </a:xfrm>
          <a:prstGeom prst="rect">
            <a:avLst/>
          </a:prstGeom>
          <a:noFill/>
        </p:spPr>
        <p:txBody>
          <a:bodyPr wrap="none" lIns="91427" tIns="45713" rIns="91427" bIns="45713">
            <a:spAutoFit/>
          </a:bodyPr>
          <a:lstStyle/>
          <a:p>
            <a:pPr algn="ctr">
              <a:defRPr/>
            </a:pPr>
            <a:r>
              <a:rPr lang="en-US" sz="1100" b="1" dirty="0">
                <a:solidFill>
                  <a:schemeClr val="bg1"/>
                </a:solidFill>
              </a:rPr>
              <a:t>SUMMIT 2012</a:t>
            </a:r>
          </a:p>
        </p:txBody>
      </p:sp>
      <p:sp>
        <p:nvSpPr>
          <p:cNvPr id="11" name="TextBox 10"/>
          <p:cNvSpPr txBox="1"/>
          <p:nvPr/>
        </p:nvSpPr>
        <p:spPr>
          <a:xfrm>
            <a:off x="6525380" y="5222876"/>
            <a:ext cx="1776779" cy="430873"/>
          </a:xfrm>
          <a:prstGeom prst="rect">
            <a:avLst/>
          </a:prstGeom>
          <a:noFill/>
        </p:spPr>
        <p:txBody>
          <a:bodyPr wrap="none" lIns="91427" tIns="45713" rIns="91427" bIns="45713">
            <a:spAutoFit/>
          </a:bodyPr>
          <a:lstStyle/>
          <a:p>
            <a:pPr algn="ctr">
              <a:defRPr/>
            </a:pPr>
            <a:r>
              <a:rPr lang="en-US" sz="1100" b="1" dirty="0">
                <a:solidFill>
                  <a:schemeClr val="bg1"/>
                </a:solidFill>
              </a:rPr>
              <a:t>November 13-16, 2012</a:t>
            </a:r>
          </a:p>
          <a:p>
            <a:pPr algn="ctr">
              <a:defRPr/>
            </a:pPr>
            <a:r>
              <a:rPr lang="en-US" sz="1100" b="1" dirty="0">
                <a:solidFill>
                  <a:schemeClr val="bg1"/>
                </a:solidFill>
              </a:rPr>
              <a:t>Hyatt Dulles | Herndon, VA</a:t>
            </a:r>
          </a:p>
        </p:txBody>
      </p:sp>
      <p:sp>
        <p:nvSpPr>
          <p:cNvPr id="4" name="TextBox 3"/>
          <p:cNvSpPr txBox="1"/>
          <p:nvPr/>
        </p:nvSpPr>
        <p:spPr>
          <a:xfrm>
            <a:off x="133374" y="5921636"/>
            <a:ext cx="6182638" cy="901185"/>
          </a:xfrm>
          <a:prstGeom prst="rect">
            <a:avLst/>
          </a:prstGeom>
          <a:noFill/>
        </p:spPr>
        <p:txBody>
          <a:bodyPr wrap="square" lIns="68644" tIns="34322" rIns="68644" bIns="34322" rtlCol="0">
            <a:spAutoFit/>
          </a:bodyPr>
          <a:lstStyle/>
          <a:p>
            <a:r>
              <a:rPr lang="en-US" b="1" dirty="0" smtClean="0"/>
              <a:t>Show your support to sustained ocean observing  by signing the Summit Declaration: </a:t>
            </a:r>
          </a:p>
          <a:p>
            <a:r>
              <a:rPr lang="en-US" b="1" dirty="0"/>
              <a:t>http://www.iooc.us/summit/the-us-ioos-summit-declaration/ </a:t>
            </a:r>
          </a:p>
        </p:txBody>
      </p:sp>
    </p:spTree>
    <p:extLst>
      <p:ext uri="{BB962C8B-B14F-4D97-AF65-F5344CB8AC3E}">
        <p14:creationId xmlns:p14="http://schemas.microsoft.com/office/powerpoint/2010/main" xmlns="" val="2321414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Picture 3"/>
          <p:cNvPicPr>
            <a:picLocks noChangeAspect="1" noChangeArrowheads="1"/>
          </p:cNvPicPr>
          <p:nvPr/>
        </p:nvPicPr>
        <p:blipFill>
          <a:blip r:embed="rId4"/>
          <a:srcRect/>
          <a:stretch>
            <a:fillRect/>
          </a:stretch>
        </p:blipFill>
        <p:spPr bwMode="auto">
          <a:xfrm>
            <a:off x="569913" y="1049338"/>
            <a:ext cx="1395412" cy="1189037"/>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2"/>
          <p:cNvPicPr>
            <a:picLocks noChangeAspect="1" noChangeArrowheads="1"/>
          </p:cNvPicPr>
          <p:nvPr/>
        </p:nvPicPr>
        <p:blipFill>
          <a:blip r:embed="rId5"/>
          <a:srcRect/>
          <a:stretch>
            <a:fillRect/>
          </a:stretch>
        </p:blipFill>
        <p:spPr bwMode="auto">
          <a:xfrm>
            <a:off x="2298700" y="2828925"/>
            <a:ext cx="1382713" cy="1189038"/>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2"/>
          <p:cNvPicPr>
            <a:picLocks noChangeAspect="1" noChangeArrowheads="1"/>
          </p:cNvPicPr>
          <p:nvPr/>
        </p:nvPicPr>
        <p:blipFill>
          <a:blip r:embed="rId6"/>
          <a:srcRect/>
          <a:stretch>
            <a:fillRect/>
          </a:stretch>
        </p:blipFill>
        <p:spPr bwMode="auto">
          <a:xfrm>
            <a:off x="3881438" y="4219575"/>
            <a:ext cx="1381125" cy="1189038"/>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2"/>
          <p:cNvPicPr>
            <a:picLocks noChangeAspect="1" noChangeArrowheads="1"/>
          </p:cNvPicPr>
          <p:nvPr/>
        </p:nvPicPr>
        <p:blipFill>
          <a:blip r:embed="rId7"/>
          <a:srcRect/>
          <a:stretch>
            <a:fillRect/>
          </a:stretch>
        </p:blipFill>
        <p:spPr bwMode="auto">
          <a:xfrm>
            <a:off x="3919538" y="1385888"/>
            <a:ext cx="1365250" cy="1189037"/>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2"/>
          <p:cNvPicPr>
            <a:picLocks noChangeAspect="1" noChangeArrowheads="1"/>
          </p:cNvPicPr>
          <p:nvPr/>
        </p:nvPicPr>
        <p:blipFill>
          <a:blip r:embed="rId8"/>
          <a:srcRect/>
          <a:stretch>
            <a:fillRect/>
          </a:stretch>
        </p:blipFill>
        <p:spPr bwMode="auto">
          <a:xfrm>
            <a:off x="5497513" y="2841625"/>
            <a:ext cx="1370012" cy="1187450"/>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9031"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351713" y="4779963"/>
            <a:ext cx="1395412" cy="1189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200" name="Picture 2"/>
          <p:cNvPicPr>
            <a:picLocks noChangeAspect="1" noChangeArrowheads="1"/>
          </p:cNvPicPr>
          <p:nvPr/>
        </p:nvPicPr>
        <p:blipFill>
          <a:blip r:embed="rId10"/>
          <a:srcRect/>
          <a:stretch>
            <a:fillRect/>
          </a:stretch>
        </p:blipFill>
        <p:spPr bwMode="auto">
          <a:xfrm>
            <a:off x="2330450" y="1385888"/>
            <a:ext cx="1371600" cy="1189037"/>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1" name="Picture 2"/>
          <p:cNvPicPr>
            <a:picLocks noChangeAspect="1" noChangeArrowheads="1"/>
          </p:cNvPicPr>
          <p:nvPr/>
        </p:nvPicPr>
        <p:blipFill>
          <a:blip r:embed="rId11"/>
          <a:srcRect/>
          <a:stretch>
            <a:fillRect/>
          </a:stretch>
        </p:blipFill>
        <p:spPr bwMode="auto">
          <a:xfrm>
            <a:off x="5505450" y="1390650"/>
            <a:ext cx="1333500" cy="1189038"/>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2" name="Picture 2"/>
          <p:cNvPicPr>
            <a:picLocks noChangeAspect="1" noChangeArrowheads="1"/>
          </p:cNvPicPr>
          <p:nvPr/>
        </p:nvPicPr>
        <p:blipFill>
          <a:blip r:embed="rId12"/>
          <a:srcRect/>
          <a:stretch>
            <a:fillRect/>
          </a:stretch>
        </p:blipFill>
        <p:spPr bwMode="auto">
          <a:xfrm>
            <a:off x="544513" y="3373438"/>
            <a:ext cx="1463675" cy="1192212"/>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3" name="Picture 2"/>
          <p:cNvPicPr>
            <a:picLocks noChangeAspect="1" noChangeArrowheads="1"/>
          </p:cNvPicPr>
          <p:nvPr/>
        </p:nvPicPr>
        <p:blipFill>
          <a:blip r:embed="rId13"/>
          <a:srcRect/>
          <a:stretch>
            <a:fillRect/>
          </a:stretch>
        </p:blipFill>
        <p:spPr bwMode="auto">
          <a:xfrm>
            <a:off x="2259013" y="4219575"/>
            <a:ext cx="1438275" cy="1189038"/>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4" name="Picture 2"/>
          <p:cNvPicPr>
            <a:picLocks noChangeAspect="1" noChangeArrowheads="1"/>
          </p:cNvPicPr>
          <p:nvPr/>
        </p:nvPicPr>
        <p:blipFill>
          <a:blip r:embed="rId14"/>
          <a:srcRect/>
          <a:stretch>
            <a:fillRect/>
          </a:stretch>
        </p:blipFill>
        <p:spPr bwMode="auto">
          <a:xfrm>
            <a:off x="5503863" y="4219575"/>
            <a:ext cx="1404937" cy="1189038"/>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5" name="Picture 3"/>
          <p:cNvPicPr>
            <a:picLocks noChangeAspect="1" noChangeArrowheads="1"/>
          </p:cNvPicPr>
          <p:nvPr/>
        </p:nvPicPr>
        <p:blipFill>
          <a:blip r:embed="rId15"/>
          <a:srcRect/>
          <a:stretch>
            <a:fillRect/>
          </a:stretch>
        </p:blipFill>
        <p:spPr bwMode="auto">
          <a:xfrm>
            <a:off x="2281238" y="6400800"/>
            <a:ext cx="3429000" cy="303213"/>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9038" name="Picture 2"/>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3838575" y="2824163"/>
            <a:ext cx="1541463"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9039" name="TextBox 2"/>
          <p:cNvSpPr txBox="1">
            <a:spLocks noChangeArrowheads="1"/>
          </p:cNvSpPr>
          <p:nvPr/>
        </p:nvSpPr>
        <p:spPr bwMode="auto">
          <a:xfrm>
            <a:off x="612775" y="1936750"/>
            <a:ext cx="13954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AOOS</a:t>
            </a:r>
          </a:p>
        </p:txBody>
      </p:sp>
      <p:sp>
        <p:nvSpPr>
          <p:cNvPr id="129040" name="TextBox 18"/>
          <p:cNvSpPr txBox="1">
            <a:spLocks noChangeArrowheads="1"/>
          </p:cNvSpPr>
          <p:nvPr/>
        </p:nvSpPr>
        <p:spPr bwMode="auto">
          <a:xfrm>
            <a:off x="5507038" y="5035550"/>
            <a:ext cx="13938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SECOORA</a:t>
            </a:r>
          </a:p>
        </p:txBody>
      </p:sp>
      <p:sp>
        <p:nvSpPr>
          <p:cNvPr id="129041" name="TextBox 19"/>
          <p:cNvSpPr txBox="1">
            <a:spLocks noChangeArrowheads="1"/>
          </p:cNvSpPr>
          <p:nvPr/>
        </p:nvSpPr>
        <p:spPr bwMode="auto">
          <a:xfrm>
            <a:off x="590550" y="4271963"/>
            <a:ext cx="14620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PacIOOS</a:t>
            </a:r>
          </a:p>
        </p:txBody>
      </p:sp>
      <p:sp>
        <p:nvSpPr>
          <p:cNvPr id="129042" name="TextBox 20"/>
          <p:cNvSpPr txBox="1">
            <a:spLocks noChangeArrowheads="1"/>
          </p:cNvSpPr>
          <p:nvPr/>
        </p:nvSpPr>
        <p:spPr bwMode="auto">
          <a:xfrm>
            <a:off x="2271713" y="5035550"/>
            <a:ext cx="14351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SCCOOS</a:t>
            </a:r>
          </a:p>
        </p:txBody>
      </p:sp>
      <p:sp>
        <p:nvSpPr>
          <p:cNvPr id="129043" name="TextBox 21"/>
          <p:cNvSpPr txBox="1">
            <a:spLocks noChangeArrowheads="1"/>
          </p:cNvSpPr>
          <p:nvPr/>
        </p:nvSpPr>
        <p:spPr bwMode="auto">
          <a:xfrm>
            <a:off x="2290763" y="3678238"/>
            <a:ext cx="139541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CeNCOOS</a:t>
            </a:r>
          </a:p>
        </p:txBody>
      </p:sp>
      <p:sp>
        <p:nvSpPr>
          <p:cNvPr id="129044" name="TextBox 22"/>
          <p:cNvSpPr txBox="1">
            <a:spLocks noChangeArrowheads="1"/>
          </p:cNvSpPr>
          <p:nvPr/>
        </p:nvSpPr>
        <p:spPr bwMode="auto">
          <a:xfrm>
            <a:off x="5491163" y="3709988"/>
            <a:ext cx="13954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MARACOOS</a:t>
            </a:r>
          </a:p>
        </p:txBody>
      </p:sp>
      <p:sp>
        <p:nvSpPr>
          <p:cNvPr id="129045" name="TextBox 23"/>
          <p:cNvSpPr txBox="1">
            <a:spLocks noChangeArrowheads="1"/>
          </p:cNvSpPr>
          <p:nvPr/>
        </p:nvSpPr>
        <p:spPr bwMode="auto">
          <a:xfrm>
            <a:off x="5521325" y="2222500"/>
            <a:ext cx="13954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NERACOOS</a:t>
            </a:r>
          </a:p>
        </p:txBody>
      </p:sp>
      <p:sp>
        <p:nvSpPr>
          <p:cNvPr id="129046" name="TextBox 24"/>
          <p:cNvSpPr txBox="1">
            <a:spLocks noChangeArrowheads="1"/>
          </p:cNvSpPr>
          <p:nvPr/>
        </p:nvSpPr>
        <p:spPr bwMode="auto">
          <a:xfrm>
            <a:off x="3952875" y="2222500"/>
            <a:ext cx="13954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GLOS</a:t>
            </a:r>
          </a:p>
        </p:txBody>
      </p:sp>
      <p:sp>
        <p:nvSpPr>
          <p:cNvPr id="129047" name="TextBox 25"/>
          <p:cNvSpPr txBox="1">
            <a:spLocks noChangeArrowheads="1"/>
          </p:cNvSpPr>
          <p:nvPr/>
        </p:nvSpPr>
        <p:spPr bwMode="auto">
          <a:xfrm>
            <a:off x="2333625" y="2205038"/>
            <a:ext cx="13954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NANOOS</a:t>
            </a:r>
          </a:p>
        </p:txBody>
      </p:sp>
      <p:sp>
        <p:nvSpPr>
          <p:cNvPr id="129048" name="TextBox 26"/>
          <p:cNvSpPr txBox="1">
            <a:spLocks noChangeArrowheads="1"/>
          </p:cNvSpPr>
          <p:nvPr/>
        </p:nvSpPr>
        <p:spPr bwMode="auto">
          <a:xfrm>
            <a:off x="7334250" y="5618163"/>
            <a:ext cx="139541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CariCOOS</a:t>
            </a:r>
          </a:p>
        </p:txBody>
      </p:sp>
      <p:sp>
        <p:nvSpPr>
          <p:cNvPr id="129049" name="TextBox 27"/>
          <p:cNvSpPr txBox="1">
            <a:spLocks noChangeArrowheads="1"/>
          </p:cNvSpPr>
          <p:nvPr/>
        </p:nvSpPr>
        <p:spPr bwMode="auto">
          <a:xfrm>
            <a:off x="3881438" y="5035550"/>
            <a:ext cx="13954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1600" b="1">
                <a:solidFill>
                  <a:srgbClr val="000000"/>
                </a:solidFill>
                <a:latin typeface="Arial" charset="0"/>
              </a:rPr>
              <a:t>GCOOS</a:t>
            </a:r>
          </a:p>
        </p:txBody>
      </p:sp>
      <p:sp>
        <p:nvSpPr>
          <p:cNvPr id="32" name="TextBox 31"/>
          <p:cNvSpPr txBox="1"/>
          <p:nvPr/>
        </p:nvSpPr>
        <p:spPr>
          <a:xfrm>
            <a:off x="0" y="0"/>
            <a:ext cx="9144000" cy="830263"/>
          </a:xfrm>
          <a:prstGeom prst="rect">
            <a:avLst/>
          </a:prstGeom>
          <a:noFill/>
        </p:spPr>
        <p:txBody>
          <a:bodyPr lIns="91076" tIns="45549" rIns="91076" bIns="45549">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en-US" sz="4800">
                <a:solidFill>
                  <a:srgbClr val="FFFFFF"/>
                </a:solidFill>
                <a:effectLst>
                  <a:outerShdw blurRad="38100" dist="38100" dir="2700000" algn="tl">
                    <a:srgbClr val="000000"/>
                  </a:outerShdw>
                </a:effectLst>
                <a:latin typeface="Arial" charset="0"/>
              </a:rPr>
              <a:t>IOOS WORKS IN THE REGIONS</a:t>
            </a:r>
          </a:p>
        </p:txBody>
      </p:sp>
      <p:pic>
        <p:nvPicPr>
          <p:cNvPr id="34" name="Picture 7" descr="Untitled-3"/>
          <p:cNvPicPr>
            <a:picLocks noChangeAspect="1" noChangeArrowheads="1"/>
          </p:cNvPicPr>
          <p:nvPr/>
        </p:nvPicPr>
        <p:blipFill rotWithShape="1">
          <a:blip r:embed="rId17"/>
          <a:srcRect/>
          <a:stretch/>
        </p:blipFill>
        <p:spPr bwMode="gray">
          <a:xfrm>
            <a:off x="6070600" y="6324600"/>
            <a:ext cx="847725" cy="457200"/>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12905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58236A1A-F5D8-6A45-963E-CBE67DD2F9FC}" type="slidenum">
              <a:rPr lang="en-US" sz="1400">
                <a:solidFill>
                  <a:srgbClr val="FFFFFF"/>
                </a:solidFill>
                <a:latin typeface="Arial" charset="0"/>
              </a:rPr>
              <a:pPr eaLnBrk="1" hangingPunct="1"/>
              <a:t>13</a:t>
            </a:fld>
            <a:endParaRPr lang="en-US" sz="1400">
              <a:solidFill>
                <a:srgbClr val="FFFFFF"/>
              </a:solidFill>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1"/>
          </p:nvPr>
        </p:nvSpPr>
        <p:spPr/>
        <p:txBody>
          <a:bodyPr/>
          <a:lstStyle/>
          <a:p>
            <a:endParaRPr lang="en-US" dirty="0"/>
          </a:p>
        </p:txBody>
      </p:sp>
      <p:sp>
        <p:nvSpPr>
          <p:cNvPr id="7" name="Slide Number Placeholder 3"/>
          <p:cNvSpPr>
            <a:spLocks noGrp="1"/>
          </p:cNvSpPr>
          <p:nvPr>
            <p:ph type="sldNum" sz="quarter" idx="12"/>
          </p:nvPr>
        </p:nvSpPr>
        <p:spPr/>
        <p:txBody>
          <a:bodyPr/>
          <a:lstStyle/>
          <a:p>
            <a:endParaRPr lang="en-US" dirty="0"/>
          </a:p>
        </p:txBody>
      </p:sp>
      <p:sp>
        <p:nvSpPr>
          <p:cNvPr id="29698" name="Rectangle 2"/>
          <p:cNvSpPr>
            <a:spLocks noGrp="1" noChangeArrowheads="1"/>
          </p:cNvSpPr>
          <p:nvPr>
            <p:ph type="title" idx="4294967295"/>
          </p:nvPr>
        </p:nvSpPr>
        <p:spPr>
          <a:xfrm>
            <a:off x="0" y="76200"/>
            <a:ext cx="9144000" cy="1143000"/>
          </a:xfrm>
        </p:spPr>
        <p:txBody>
          <a:bodyPr/>
          <a:lstStyle/>
          <a:p>
            <a:r>
              <a:rPr lang="en-US" sz="4000">
                <a:latin typeface="Arial" charset="0"/>
              </a:rPr>
              <a:t>What are CeNCOOS and SCCOOS?</a:t>
            </a:r>
            <a:endParaRPr lang="en-US" sz="3600">
              <a:latin typeface="Arial" charset="0"/>
            </a:endParaRPr>
          </a:p>
        </p:txBody>
      </p:sp>
      <p:sp>
        <p:nvSpPr>
          <p:cNvPr id="29699" name="Rectangle 3"/>
          <p:cNvSpPr>
            <a:spLocks noGrp="1" noChangeArrowheads="1"/>
          </p:cNvSpPr>
          <p:nvPr>
            <p:ph type="body" idx="4294967295"/>
          </p:nvPr>
        </p:nvSpPr>
        <p:spPr>
          <a:xfrm>
            <a:off x="0" y="1219200"/>
            <a:ext cx="9144000" cy="4524375"/>
          </a:xfrm>
          <a:noFill/>
        </p:spPr>
        <p:txBody>
          <a:bodyPr/>
          <a:lstStyle/>
          <a:p>
            <a:pPr>
              <a:lnSpc>
                <a:spcPct val="80000"/>
              </a:lnSpc>
            </a:pPr>
            <a:r>
              <a:rPr lang="en-US" sz="2800">
                <a:latin typeface="Arial" charset="0"/>
              </a:rPr>
              <a:t>CeNCOOS</a:t>
            </a:r>
            <a:endParaRPr lang="en-US" sz="2800" u="sng">
              <a:latin typeface="Arial" charset="0"/>
            </a:endParaRPr>
          </a:p>
          <a:p>
            <a:pPr lvl="1">
              <a:lnSpc>
                <a:spcPct val="80000"/>
              </a:lnSpc>
            </a:pPr>
            <a:r>
              <a:rPr lang="en-US" sz="2400">
                <a:latin typeface="Arial" charset="0"/>
              </a:rPr>
              <a:t>Central and Northern California Ocean Observing System</a:t>
            </a:r>
          </a:p>
          <a:p>
            <a:pPr lvl="1">
              <a:lnSpc>
                <a:spcPct val="80000"/>
              </a:lnSpc>
            </a:pPr>
            <a:r>
              <a:rPr lang="en-US" sz="2400">
                <a:latin typeface="Arial" charset="0"/>
              </a:rPr>
              <a:t>Extends from Pt Conception to OR border, from the coast out to 200 nm offshore</a:t>
            </a:r>
          </a:p>
          <a:p>
            <a:pPr lvl="1">
              <a:lnSpc>
                <a:spcPct val="80000"/>
              </a:lnSpc>
            </a:pPr>
            <a:r>
              <a:rPr lang="en-US" sz="2400">
                <a:latin typeface="Arial" charset="0"/>
              </a:rPr>
              <a:t>Program Office at MBARI, Moss Landing</a:t>
            </a:r>
          </a:p>
          <a:p>
            <a:pPr lvl="1">
              <a:lnSpc>
                <a:spcPct val="80000"/>
              </a:lnSpc>
            </a:pPr>
            <a:r>
              <a:rPr lang="en-US" sz="2400">
                <a:latin typeface="Arial" charset="0"/>
              </a:rPr>
              <a:t>48 member organizations</a:t>
            </a:r>
          </a:p>
          <a:p>
            <a:pPr>
              <a:lnSpc>
                <a:spcPct val="80000"/>
              </a:lnSpc>
            </a:pPr>
            <a:r>
              <a:rPr lang="en-US" sz="2800">
                <a:latin typeface="Arial" charset="0"/>
              </a:rPr>
              <a:t>SCCOOS</a:t>
            </a:r>
            <a:endParaRPr lang="en-US" sz="2800" u="sng">
              <a:latin typeface="Arial" charset="0"/>
            </a:endParaRPr>
          </a:p>
          <a:p>
            <a:pPr lvl="1">
              <a:lnSpc>
                <a:spcPct val="80000"/>
              </a:lnSpc>
            </a:pPr>
            <a:r>
              <a:rPr lang="en-US" sz="2400">
                <a:latin typeface="Arial" charset="0"/>
              </a:rPr>
              <a:t>Southern California Coastal Ocean Observing System</a:t>
            </a:r>
          </a:p>
          <a:p>
            <a:pPr lvl="1">
              <a:lnSpc>
                <a:spcPct val="80000"/>
              </a:lnSpc>
            </a:pPr>
            <a:r>
              <a:rPr lang="en-US" sz="2400">
                <a:latin typeface="Arial" charset="0"/>
              </a:rPr>
              <a:t>Extends from Pt Conception to Mexican border, from the coast out to 200 nm offshore</a:t>
            </a:r>
          </a:p>
          <a:p>
            <a:pPr lvl="1">
              <a:lnSpc>
                <a:spcPct val="80000"/>
              </a:lnSpc>
            </a:pPr>
            <a:r>
              <a:rPr lang="en-US" sz="2400">
                <a:latin typeface="Arial" charset="0"/>
              </a:rPr>
              <a:t>Program Office at Scripps Inst. of Oceanography, San Diego</a:t>
            </a:r>
          </a:p>
          <a:p>
            <a:pPr lvl="1">
              <a:lnSpc>
                <a:spcPct val="80000"/>
              </a:lnSpc>
            </a:pPr>
            <a:r>
              <a:rPr lang="en-US" sz="2400">
                <a:latin typeface="Arial" charset="0"/>
              </a:rPr>
              <a:t>11 member organizations</a:t>
            </a:r>
          </a:p>
        </p:txBody>
      </p:sp>
      <p:sp>
        <p:nvSpPr>
          <p:cNvPr id="29700" name="TextBox 3"/>
          <p:cNvSpPr txBox="1">
            <a:spLocks noChangeArrowheads="1"/>
          </p:cNvSpPr>
          <p:nvPr/>
        </p:nvSpPr>
        <p:spPr bwMode="auto">
          <a:xfrm>
            <a:off x="2438400" y="1143000"/>
            <a:ext cx="296386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u="sng">
                <a:hlinkClick r:id="rId3"/>
              </a:rPr>
              <a:t>www.CeNCOOS.org</a:t>
            </a:r>
            <a:endParaRPr lang="en-US" sz="2400"/>
          </a:p>
        </p:txBody>
      </p:sp>
      <p:sp>
        <p:nvSpPr>
          <p:cNvPr id="29701" name="TextBox 4"/>
          <p:cNvSpPr txBox="1">
            <a:spLocks noChangeArrowheads="1"/>
          </p:cNvSpPr>
          <p:nvPr/>
        </p:nvSpPr>
        <p:spPr bwMode="auto">
          <a:xfrm>
            <a:off x="2438400" y="3352800"/>
            <a:ext cx="2776538"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u="sng">
                <a:hlinkClick r:id="rId4"/>
              </a:rPr>
              <a:t>www.SCCOOS.org</a:t>
            </a:r>
            <a:endParaRPr lang="en-US" sz="2400"/>
          </a:p>
        </p:txBody>
      </p:sp>
      <p:pic>
        <p:nvPicPr>
          <p:cNvPr id="8" name="Picture 7"/>
          <p:cNvPicPr>
            <a:picLocks noChangeAspect="1"/>
          </p:cNvPicPr>
          <p:nvPr/>
        </p:nvPicPr>
        <p:blipFill>
          <a:blip r:embed="rId5"/>
          <a:stretch>
            <a:fillRect/>
          </a:stretch>
        </p:blipFill>
        <p:spPr>
          <a:xfrm>
            <a:off x="0" y="5674156"/>
            <a:ext cx="2084010" cy="873200"/>
          </a:xfrm>
          <a:prstGeom prst="rect">
            <a:avLst/>
          </a:prstGeom>
        </p:spPr>
      </p:pic>
      <p:pic>
        <p:nvPicPr>
          <p:cNvPr id="9" name="Picture 8"/>
          <p:cNvPicPr>
            <a:picLocks noChangeAspect="1"/>
          </p:cNvPicPr>
          <p:nvPr/>
        </p:nvPicPr>
        <p:blipFill>
          <a:blip r:embed="rId6"/>
          <a:stretch>
            <a:fillRect/>
          </a:stretch>
        </p:blipFill>
        <p:spPr>
          <a:xfrm>
            <a:off x="7519556" y="5258478"/>
            <a:ext cx="1624444" cy="161447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1"/>
          </p:nvPr>
        </p:nvSpPr>
        <p:spPr/>
        <p:txBody>
          <a:bodyPr/>
          <a:lstStyle/>
          <a:p>
            <a:endParaRPr lang="en-US" dirty="0"/>
          </a:p>
        </p:txBody>
      </p:sp>
      <p:sp>
        <p:nvSpPr>
          <p:cNvPr id="8" name="Slide Number Placeholder 3"/>
          <p:cNvSpPr>
            <a:spLocks noGrp="1"/>
          </p:cNvSpPr>
          <p:nvPr>
            <p:ph type="sldNum" sz="quarter" idx="12"/>
          </p:nvPr>
        </p:nvSpPr>
        <p:spPr>
          <a:xfrm>
            <a:off x="6195011" y="6356350"/>
            <a:ext cx="2133600" cy="365125"/>
          </a:xfrm>
        </p:spPr>
        <p:txBody>
          <a:bodyPr/>
          <a:lstStyle/>
          <a:p>
            <a:endParaRPr lang="en-US" dirty="0"/>
          </a:p>
        </p:txBody>
      </p:sp>
      <p:sp>
        <p:nvSpPr>
          <p:cNvPr id="33794" name="Rectangle 2"/>
          <p:cNvSpPr>
            <a:spLocks noGrp="1" noChangeArrowheads="1"/>
          </p:cNvSpPr>
          <p:nvPr>
            <p:ph type="title" idx="4294967295"/>
          </p:nvPr>
        </p:nvSpPr>
        <p:spPr>
          <a:xfrm>
            <a:off x="76200" y="0"/>
            <a:ext cx="8915400" cy="1143000"/>
          </a:xfrm>
        </p:spPr>
        <p:txBody>
          <a:bodyPr/>
          <a:lstStyle/>
          <a:p>
            <a:pPr eaLnBrk="1" hangingPunct="1"/>
            <a:r>
              <a:rPr lang="en-US" sz="3600">
                <a:latin typeface="Arial" charset="0"/>
              </a:rPr>
              <a:t>What do CeNCOOS and SCCOOS do?</a:t>
            </a:r>
          </a:p>
        </p:txBody>
      </p:sp>
      <p:sp>
        <p:nvSpPr>
          <p:cNvPr id="33795" name="Rectangle 3"/>
          <p:cNvSpPr>
            <a:spLocks noGrp="1" noChangeArrowheads="1"/>
          </p:cNvSpPr>
          <p:nvPr>
            <p:ph idx="4294967295"/>
          </p:nvPr>
        </p:nvSpPr>
        <p:spPr>
          <a:xfrm>
            <a:off x="0" y="1752600"/>
            <a:ext cx="4953000" cy="3429000"/>
          </a:xfrm>
        </p:spPr>
        <p:txBody>
          <a:bodyPr>
            <a:normAutofit lnSpcReduction="10000"/>
          </a:bodyPr>
          <a:lstStyle/>
          <a:p>
            <a:pPr eaLnBrk="1" hangingPunct="1">
              <a:buFontTx/>
              <a:buNone/>
            </a:pPr>
            <a:r>
              <a:rPr lang="en-US" sz="2400" dirty="0">
                <a:latin typeface="Arial" charset="0"/>
              </a:rPr>
              <a:t>	</a:t>
            </a:r>
            <a:endParaRPr lang="en-US" sz="2400" b="1" dirty="0">
              <a:latin typeface="Arial" charset="0"/>
            </a:endParaRPr>
          </a:p>
          <a:p>
            <a:pPr eaLnBrk="1" hangingPunct="1">
              <a:buFontTx/>
              <a:buNone/>
            </a:pPr>
            <a:endParaRPr lang="en-US" sz="800" b="1" dirty="0">
              <a:latin typeface="Arial" charset="0"/>
            </a:endParaRPr>
          </a:p>
          <a:p>
            <a:pPr eaLnBrk="1" hangingPunct="1">
              <a:buFontTx/>
              <a:buNone/>
            </a:pPr>
            <a:r>
              <a:rPr lang="en-US" sz="2000" dirty="0">
                <a:latin typeface="Arial" charset="0"/>
              </a:rPr>
              <a:t>	- </a:t>
            </a:r>
            <a:r>
              <a:rPr lang="en-US" sz="2400" dirty="0">
                <a:latin typeface="Arial" charset="0"/>
              </a:rPr>
              <a:t>data collection</a:t>
            </a:r>
          </a:p>
          <a:p>
            <a:pPr eaLnBrk="1" hangingPunct="1">
              <a:buFontTx/>
              <a:buNone/>
            </a:pPr>
            <a:r>
              <a:rPr lang="en-US" sz="2400" dirty="0">
                <a:latin typeface="Arial" charset="0"/>
              </a:rPr>
              <a:t>	- data management</a:t>
            </a:r>
          </a:p>
          <a:p>
            <a:pPr eaLnBrk="1" hangingPunct="1">
              <a:buFontTx/>
              <a:buNone/>
            </a:pPr>
            <a:r>
              <a:rPr lang="en-US" sz="2400" dirty="0">
                <a:latin typeface="Arial" charset="0"/>
              </a:rPr>
              <a:t>	- data dissemination</a:t>
            </a:r>
          </a:p>
          <a:p>
            <a:pPr eaLnBrk="1" hangingPunct="1">
              <a:buFontTx/>
              <a:buNone/>
            </a:pPr>
            <a:r>
              <a:rPr lang="en-US" sz="2400" dirty="0">
                <a:latin typeface="Arial" charset="0"/>
              </a:rPr>
              <a:t>	- numerical model simulations</a:t>
            </a:r>
          </a:p>
          <a:p>
            <a:pPr eaLnBrk="1" hangingPunct="1">
              <a:buFontTx/>
              <a:buNone/>
            </a:pPr>
            <a:r>
              <a:rPr lang="en-US" sz="2400" dirty="0">
                <a:latin typeface="Arial" charset="0"/>
              </a:rPr>
              <a:t> 	   and forecasts</a:t>
            </a:r>
          </a:p>
          <a:p>
            <a:pPr eaLnBrk="1" hangingPunct="1">
              <a:buFontTx/>
              <a:buNone/>
            </a:pPr>
            <a:r>
              <a:rPr lang="en-US" sz="2400" dirty="0">
                <a:latin typeface="Arial" charset="0"/>
              </a:rPr>
              <a:t>	- product development</a:t>
            </a:r>
          </a:p>
          <a:p>
            <a:pPr eaLnBrk="1" hangingPunct="1">
              <a:buFontTx/>
              <a:buNone/>
            </a:pPr>
            <a:r>
              <a:rPr lang="en-US" sz="2400" dirty="0">
                <a:latin typeface="Arial" charset="0"/>
              </a:rPr>
              <a:t>	- user outreach and facilitation</a:t>
            </a:r>
          </a:p>
        </p:txBody>
      </p:sp>
      <p:sp>
        <p:nvSpPr>
          <p:cNvPr id="33796" name="Rectangle 3"/>
          <p:cNvSpPr txBox="1">
            <a:spLocks noChangeArrowheads="1"/>
          </p:cNvSpPr>
          <p:nvPr/>
        </p:nvSpPr>
        <p:spPr bwMode="auto">
          <a:xfrm>
            <a:off x="5181600" y="2049510"/>
            <a:ext cx="396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pPr>
            <a:r>
              <a:rPr lang="en-US" sz="2400" dirty="0">
                <a:solidFill>
                  <a:schemeClr val="bg1"/>
                </a:solidFill>
              </a:rPr>
              <a:t>	</a:t>
            </a:r>
            <a:endParaRPr lang="en-US" sz="2400" b="1" dirty="0">
              <a:solidFill>
                <a:schemeClr val="bg1"/>
              </a:solidFill>
            </a:endParaRPr>
          </a:p>
          <a:p>
            <a:pPr eaLnBrk="1" hangingPunct="1">
              <a:spcBef>
                <a:spcPct val="20000"/>
              </a:spcBef>
            </a:pPr>
            <a:endParaRPr lang="en-US" sz="2400" dirty="0">
              <a:solidFill>
                <a:schemeClr val="bg1"/>
              </a:solidFill>
            </a:endParaRPr>
          </a:p>
          <a:p>
            <a:pPr eaLnBrk="1" hangingPunct="1">
              <a:spcBef>
                <a:spcPct val="20000"/>
              </a:spcBef>
              <a:buFont typeface="Arial" charset="0"/>
              <a:buChar char="•"/>
            </a:pPr>
            <a:r>
              <a:rPr lang="en-US" sz="2400" dirty="0">
                <a:solidFill>
                  <a:srgbClr val="000000"/>
                </a:solidFill>
              </a:rPr>
              <a:t>Water quality</a:t>
            </a:r>
          </a:p>
          <a:p>
            <a:pPr eaLnBrk="1" hangingPunct="1">
              <a:spcBef>
                <a:spcPct val="20000"/>
              </a:spcBef>
              <a:buFont typeface="Arial" charset="0"/>
              <a:buChar char="•"/>
            </a:pPr>
            <a:r>
              <a:rPr lang="en-US" sz="2400" dirty="0">
                <a:solidFill>
                  <a:srgbClr val="000000"/>
                </a:solidFill>
              </a:rPr>
              <a:t>Ecosystems and climate</a:t>
            </a:r>
          </a:p>
          <a:p>
            <a:pPr eaLnBrk="1" hangingPunct="1">
              <a:spcBef>
                <a:spcPct val="20000"/>
              </a:spcBef>
              <a:buFont typeface="Arial" charset="0"/>
              <a:buChar char="•"/>
            </a:pPr>
            <a:r>
              <a:rPr lang="en-US" sz="2400" dirty="0">
                <a:solidFill>
                  <a:srgbClr val="000000"/>
                </a:solidFill>
              </a:rPr>
              <a:t>Marine operations</a:t>
            </a:r>
          </a:p>
          <a:p>
            <a:pPr eaLnBrk="1" hangingPunct="1">
              <a:spcBef>
                <a:spcPct val="20000"/>
              </a:spcBef>
              <a:buFont typeface="Arial" charset="0"/>
              <a:buChar char="•"/>
            </a:pPr>
            <a:r>
              <a:rPr lang="en-US" sz="2400" dirty="0">
                <a:solidFill>
                  <a:srgbClr val="000000"/>
                </a:solidFill>
              </a:rPr>
              <a:t>Coastal hazards</a:t>
            </a:r>
          </a:p>
        </p:txBody>
      </p:sp>
      <p:sp>
        <p:nvSpPr>
          <p:cNvPr id="10" name="TextBox 9"/>
          <p:cNvSpPr txBox="1"/>
          <p:nvPr/>
        </p:nvSpPr>
        <p:spPr>
          <a:xfrm>
            <a:off x="457200" y="1143000"/>
            <a:ext cx="3810000" cy="1200150"/>
          </a:xfrm>
          <a:prstGeom prst="rect">
            <a:avLst/>
          </a:prstGeom>
          <a:solidFill>
            <a:srgbClr val="00B0F0">
              <a:alpha val="39000"/>
            </a:srgbClr>
          </a:solidFill>
        </p:spPr>
        <p:style>
          <a:lnRef idx="2">
            <a:schemeClr val="accent5">
              <a:shade val="50000"/>
            </a:schemeClr>
          </a:lnRef>
          <a:fillRef idx="1">
            <a:schemeClr val="accent5"/>
          </a:fillRef>
          <a:effectRef idx="0">
            <a:schemeClr val="accent5"/>
          </a:effectRef>
          <a:fontRef idx="minor">
            <a:schemeClr val="lt1"/>
          </a:fontRef>
        </p:style>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Manage an </a:t>
            </a:r>
            <a:r>
              <a:rPr lang="ja-JP" alt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end-to-end</a:t>
            </a:r>
            <a:r>
              <a:rPr lang="ja-JP" alt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coastal ocean observing system …</a:t>
            </a:r>
          </a:p>
        </p:txBody>
      </p:sp>
      <p:sp>
        <p:nvSpPr>
          <p:cNvPr id="11" name="TextBox 10"/>
          <p:cNvSpPr txBox="1"/>
          <p:nvPr/>
        </p:nvSpPr>
        <p:spPr>
          <a:xfrm>
            <a:off x="4953000" y="1524000"/>
            <a:ext cx="3886200" cy="830263"/>
          </a:xfrm>
          <a:prstGeom prst="rect">
            <a:avLst/>
          </a:prstGeom>
          <a:solidFill>
            <a:srgbClr val="00B0F0">
              <a:alpha val="34000"/>
            </a:srgbClr>
          </a:solidFill>
          <a:ln w="19050">
            <a:solidFill>
              <a:schemeClr val="accent3">
                <a:lumMod val="75000"/>
              </a:schemeClr>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to benefit </a:t>
            </a:r>
            <a:r>
              <a:rPr lang="en-US" sz="2400" b="1" u="sng"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USERS</a:t>
            </a: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in four broad focus areas:</a:t>
            </a:r>
          </a:p>
        </p:txBody>
      </p:sp>
      <p:pic>
        <p:nvPicPr>
          <p:cNvPr id="9" name="Picture 8"/>
          <p:cNvPicPr>
            <a:picLocks noChangeAspect="1"/>
          </p:cNvPicPr>
          <p:nvPr/>
        </p:nvPicPr>
        <p:blipFill>
          <a:blip r:embed="rId2"/>
          <a:stretch>
            <a:fillRect/>
          </a:stretch>
        </p:blipFill>
        <p:spPr>
          <a:xfrm>
            <a:off x="0" y="5576476"/>
            <a:ext cx="2084010" cy="873200"/>
          </a:xfrm>
          <a:prstGeom prst="rect">
            <a:avLst/>
          </a:prstGeom>
        </p:spPr>
      </p:pic>
      <p:pic>
        <p:nvPicPr>
          <p:cNvPr id="12" name="Picture 11"/>
          <p:cNvPicPr>
            <a:picLocks noChangeAspect="1"/>
          </p:cNvPicPr>
          <p:nvPr/>
        </p:nvPicPr>
        <p:blipFill>
          <a:blip r:embed="rId3"/>
          <a:stretch>
            <a:fillRect/>
          </a:stretch>
        </p:blipFill>
        <p:spPr>
          <a:xfrm>
            <a:off x="7519556" y="5160798"/>
            <a:ext cx="1624444" cy="161447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 y="-29901"/>
            <a:ext cx="6020119" cy="837883"/>
          </a:xfrm>
        </p:spPr>
        <p:txBody>
          <a:bodyPr>
            <a:noAutofit/>
          </a:bodyPr>
          <a:lstStyle/>
          <a:p>
            <a:pPr algn="l"/>
            <a:r>
              <a:rPr lang="en-US" sz="2800" dirty="0" err="1" smtClean="0">
                <a:latin typeface="Arial" charset="0"/>
                <a:ea typeface="ＭＳ Ｐゴシック" charset="0"/>
                <a:cs typeface="ＭＳ Ｐゴシック" charset="0"/>
              </a:rPr>
              <a:t>CeNCOOS</a:t>
            </a:r>
            <a:r>
              <a:rPr lang="en-US" sz="2800" dirty="0" smtClean="0">
                <a:latin typeface="Arial" charset="0"/>
                <a:ea typeface="ＭＳ Ｐゴシック" charset="0"/>
                <a:cs typeface="ＭＳ Ｐゴシック" charset="0"/>
              </a:rPr>
              <a:t> and SCCOOS</a:t>
            </a:r>
            <a:r>
              <a:rPr lang="en-US" sz="2800" dirty="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Technologies</a:t>
            </a:r>
            <a:endParaRPr lang="en-US" sz="2800" dirty="0">
              <a:latin typeface="Arial" charset="0"/>
              <a:ea typeface="ＭＳ Ｐゴシック" charset="0"/>
              <a:cs typeface="ＭＳ Ｐゴシック" charset="0"/>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762747"/>
            <a:ext cx="2895044"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06166" y="246717"/>
            <a:ext cx="2743677" cy="3962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8838" y="837883"/>
            <a:ext cx="3885485" cy="2314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5" descr="http://sccoos.org/projects/2012OA/images/gliders.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66883" y="837882"/>
            <a:ext cx="175323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2" descr="http://www.sccoos.org/images/mss_map.gif"/>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781816" y="3257372"/>
            <a:ext cx="2666206" cy="297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Picture 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201258" y="4476651"/>
            <a:ext cx="1752044" cy="191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5" name="TextBox 8"/>
          <p:cNvSpPr txBox="1">
            <a:spLocks noChangeArrowheads="1"/>
          </p:cNvSpPr>
          <p:nvPr/>
        </p:nvSpPr>
        <p:spPr bwMode="auto">
          <a:xfrm>
            <a:off x="7201256" y="376630"/>
            <a:ext cx="1881959" cy="707872"/>
          </a:xfrm>
          <a:prstGeom prst="rect">
            <a:avLst/>
          </a:prstGeom>
          <a:solidFill>
            <a:schemeClr val="tx1"/>
          </a:solidFill>
          <a:ln w="9525">
            <a:solidFill>
              <a:srgbClr val="FF0000"/>
            </a:solidFill>
            <a:miter lim="800000"/>
            <a:headEnd/>
            <a:tailEnd/>
          </a:ln>
        </p:spPr>
        <p:txBody>
          <a:bodyPr wrap="square"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2000" dirty="0">
                <a:solidFill>
                  <a:schemeClr val="bg1"/>
                </a:solidFill>
              </a:rPr>
              <a:t>High Frequency Radar</a:t>
            </a:r>
          </a:p>
        </p:txBody>
      </p:sp>
      <p:cxnSp>
        <p:nvCxnSpPr>
          <p:cNvPr id="12" name="Straight Arrow Connector 11"/>
          <p:cNvCxnSpPr/>
          <p:nvPr/>
        </p:nvCxnSpPr>
        <p:spPr>
          <a:xfrm flipH="1">
            <a:off x="1904603" y="1524398"/>
            <a:ext cx="2896236" cy="7616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87" name="TextBox 15"/>
          <p:cNvSpPr txBox="1">
            <a:spLocks noChangeArrowheads="1"/>
          </p:cNvSpPr>
          <p:nvPr/>
        </p:nvSpPr>
        <p:spPr bwMode="auto">
          <a:xfrm>
            <a:off x="3118739" y="837883"/>
            <a:ext cx="914161" cy="400095"/>
          </a:xfrm>
          <a:prstGeom prst="rect">
            <a:avLst/>
          </a:prstGeom>
          <a:solidFill>
            <a:schemeClr val="tx1"/>
          </a:solidFill>
          <a:ln w="9525">
            <a:solidFill>
              <a:srgbClr val="FF0000"/>
            </a:solidFill>
            <a:miter lim="800000"/>
            <a:headEnd/>
            <a:tailEnd/>
          </a:ln>
        </p:spPr>
        <p:txBody>
          <a:bodyPr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2000" dirty="0">
                <a:solidFill>
                  <a:schemeClr val="bg1"/>
                </a:solidFill>
              </a:rPr>
              <a:t>Gliders</a:t>
            </a:r>
          </a:p>
        </p:txBody>
      </p:sp>
      <p:sp>
        <p:nvSpPr>
          <p:cNvPr id="50188" name="TextBox 16"/>
          <p:cNvSpPr txBox="1">
            <a:spLocks noChangeArrowheads="1"/>
          </p:cNvSpPr>
          <p:nvPr/>
        </p:nvSpPr>
        <p:spPr bwMode="auto">
          <a:xfrm>
            <a:off x="4135102" y="3314748"/>
            <a:ext cx="1524398" cy="923316"/>
          </a:xfrm>
          <a:prstGeom prst="rect">
            <a:avLst/>
          </a:prstGeom>
          <a:solidFill>
            <a:schemeClr val="tx1"/>
          </a:solidFill>
          <a:ln w="9525">
            <a:solidFill>
              <a:srgbClr val="FF0000"/>
            </a:solidFill>
            <a:miter lim="800000"/>
            <a:headEnd/>
            <a:tailEnd/>
          </a:ln>
        </p:spPr>
        <p:txBody>
          <a:bodyPr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chemeClr val="bg1"/>
                </a:solidFill>
              </a:rPr>
              <a:t>Automated and Manual Shore Stations</a:t>
            </a:r>
          </a:p>
        </p:txBody>
      </p:sp>
      <p:sp>
        <p:nvSpPr>
          <p:cNvPr id="50190" name="TextBox 18"/>
          <p:cNvSpPr txBox="1">
            <a:spLocks noChangeArrowheads="1"/>
          </p:cNvSpPr>
          <p:nvPr/>
        </p:nvSpPr>
        <p:spPr bwMode="auto">
          <a:xfrm>
            <a:off x="7239398" y="3930776"/>
            <a:ext cx="1752044" cy="646317"/>
          </a:xfrm>
          <a:prstGeom prst="rect">
            <a:avLst/>
          </a:prstGeom>
          <a:solidFill>
            <a:schemeClr val="tx1"/>
          </a:solidFill>
          <a:ln w="9525">
            <a:solidFill>
              <a:srgbClr val="FF0000"/>
            </a:solidFill>
            <a:miter lim="800000"/>
            <a:headEnd/>
            <a:tailEnd/>
          </a:ln>
        </p:spPr>
        <p:txBody>
          <a:bodyPr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chemeClr val="bg1"/>
                </a:solidFill>
              </a:rPr>
              <a:t>Harmful Algal Bloom Program</a:t>
            </a:r>
          </a:p>
        </p:txBody>
      </p:sp>
      <p:sp>
        <p:nvSpPr>
          <p:cNvPr id="50191" name="TextBox 19"/>
          <p:cNvSpPr txBox="1">
            <a:spLocks noChangeArrowheads="1"/>
          </p:cNvSpPr>
          <p:nvPr/>
        </p:nvSpPr>
        <p:spPr bwMode="auto">
          <a:xfrm>
            <a:off x="5753140" y="3886677"/>
            <a:ext cx="1448117" cy="646317"/>
          </a:xfrm>
          <a:prstGeom prst="rect">
            <a:avLst/>
          </a:prstGeom>
          <a:solidFill>
            <a:schemeClr val="tx1"/>
          </a:solidFill>
          <a:ln w="9525">
            <a:solidFill>
              <a:srgbClr val="FF0000"/>
            </a:solidFill>
            <a:miter lim="800000"/>
            <a:headEnd/>
            <a:tailEnd/>
          </a:ln>
        </p:spPr>
        <p:txBody>
          <a:bodyPr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chemeClr val="bg1"/>
                </a:solidFill>
              </a:rPr>
              <a:t>Ship-Based Surveys</a:t>
            </a:r>
          </a:p>
        </p:txBody>
      </p:sp>
      <p:sp>
        <p:nvSpPr>
          <p:cNvPr id="50192" name="TextBox 20"/>
          <p:cNvSpPr txBox="1">
            <a:spLocks noChangeArrowheads="1"/>
          </p:cNvSpPr>
          <p:nvPr/>
        </p:nvSpPr>
        <p:spPr bwMode="auto">
          <a:xfrm>
            <a:off x="1" y="4343162"/>
            <a:ext cx="1295559" cy="1077447"/>
          </a:xfrm>
          <a:prstGeom prst="rect">
            <a:avLst/>
          </a:prstGeom>
          <a:solidFill>
            <a:schemeClr val="tx1"/>
          </a:solidFill>
          <a:ln w="9525">
            <a:solidFill>
              <a:srgbClr val="FF0000"/>
            </a:solidFill>
            <a:miter lim="800000"/>
            <a:headEnd/>
            <a:tailEnd/>
          </a:ln>
        </p:spPr>
        <p:txBody>
          <a:bodyPr lIns="91427" tIns="45713" rIns="91427" bIns="4571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1211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1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1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126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chemeClr val="bg1"/>
                </a:solidFill>
              </a:rPr>
              <a:t>CDIP experimental  Sea &amp; Swell Model</a:t>
            </a:r>
          </a:p>
        </p:txBody>
      </p:sp>
      <p:pic>
        <p:nvPicPr>
          <p:cNvPr id="50194" name="Picture 2" descr="http://ucsdnews.ucsd.edu/graphics/images/2009/04-09MarineLife02.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76977" y="4576768"/>
            <a:ext cx="1219279" cy="1614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73156"/>
            <a:ext cx="138629" cy="3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644" tIns="34322" rIns="68644" bIns="34322" anchor="ctr">
            <a:spAutoFit/>
          </a:bodyPr>
          <a:lstStyle/>
          <a:p>
            <a:pPr defTabSz="914062"/>
            <a:endParaRPr lang="en-US">
              <a:solidFill>
                <a:srgbClr val="FFFFFF"/>
              </a:solidFill>
              <a:cs typeface="ＭＳ Ｐゴシック" charset="0"/>
            </a:endParaRPr>
          </a:p>
        </p:txBody>
      </p:sp>
      <p:sp>
        <p:nvSpPr>
          <p:cNvPr id="51203" name="TextBox 12"/>
          <p:cNvSpPr txBox="1">
            <a:spLocks noChangeArrowheads="1"/>
          </p:cNvSpPr>
          <p:nvPr/>
        </p:nvSpPr>
        <p:spPr bwMode="auto">
          <a:xfrm>
            <a:off x="3065481" y="1140617"/>
            <a:ext cx="3065481" cy="9926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644" tIns="34322" rIns="68644" bIns="34322">
            <a:spAutoFit/>
          </a:bodyPr>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0000"/>
                </a:solidFill>
              </a:rPr>
              <a:t>Waves Predictions for Effective Maritime Transportation</a:t>
            </a:r>
          </a:p>
        </p:txBody>
      </p:sp>
      <p:sp>
        <p:nvSpPr>
          <p:cNvPr id="51204" name="TextBox 8"/>
          <p:cNvSpPr txBox="1">
            <a:spLocks noChangeArrowheads="1"/>
          </p:cNvSpPr>
          <p:nvPr/>
        </p:nvSpPr>
        <p:spPr bwMode="auto">
          <a:xfrm>
            <a:off x="6078519" y="1955853"/>
            <a:ext cx="3065481" cy="13004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644" tIns="34322" rIns="68644" bIns="34322">
            <a:spAutoFit/>
          </a:bodyPr>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0000"/>
                </a:solidFill>
              </a:rPr>
              <a:t>Measuring Ocean  Acidification as part of  California – Current Ocean Acidification Network</a:t>
            </a:r>
          </a:p>
        </p:txBody>
      </p:sp>
      <p:sp>
        <p:nvSpPr>
          <p:cNvPr id="15" name="TextBox 14"/>
          <p:cNvSpPr txBox="1">
            <a:spLocks noChangeArrowheads="1"/>
          </p:cNvSpPr>
          <p:nvPr/>
        </p:nvSpPr>
        <p:spPr bwMode="auto">
          <a:xfrm>
            <a:off x="-61977" y="6330004"/>
            <a:ext cx="9205977" cy="531572"/>
          </a:xfrm>
          <a:prstGeom prst="rect">
            <a:avLst/>
          </a:prstGeom>
          <a:solidFill>
            <a:schemeClr val="bg1">
              <a:lumMod val="75000"/>
              <a:lumOff val="25000"/>
              <a:alpha val="50000"/>
            </a:schemeClr>
          </a:solidFill>
          <a:ln>
            <a:noFill/>
          </a:ln>
        </p:spPr>
        <p:txBody>
          <a:bodyPr lIns="68644" tIns="34322" rIns="68644" bIns="3432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4062" eaLnBrk="1" hangingPunct="1">
              <a:defRPr/>
            </a:pPr>
            <a:r>
              <a:rPr lang="en-US" sz="3000" i="1" dirty="0">
                <a:solidFill>
                  <a:prstClr val="white"/>
                </a:solidFill>
              </a:rPr>
              <a:t>U.S. Integrated Ocean Observing System (IOOS)</a:t>
            </a:r>
            <a:endParaRPr lang="en-US" sz="3000" dirty="0">
              <a:solidFill>
                <a:prstClr val="white"/>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599157"/>
            <a:ext cx="2949269" cy="19252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4"/>
          <p:cNvSpPr txBox="1">
            <a:spLocks noChangeArrowheads="1"/>
          </p:cNvSpPr>
          <p:nvPr/>
        </p:nvSpPr>
        <p:spPr bwMode="auto">
          <a:xfrm>
            <a:off x="0" y="2384"/>
            <a:ext cx="9144000" cy="623347"/>
          </a:xfrm>
          <a:prstGeom prst="rect">
            <a:avLst/>
          </a:prstGeom>
          <a:solidFill>
            <a:schemeClr val="bg1">
              <a:lumMod val="75000"/>
              <a:lumOff val="25000"/>
              <a:alpha val="50000"/>
            </a:schemeClr>
          </a:solidFill>
          <a:ln>
            <a:noFill/>
          </a:ln>
        </p:spPr>
        <p:txBody>
          <a:bodyPr lIns="68644" tIns="34322" rIns="68644" bIns="3432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4062" eaLnBrk="1" hangingPunct="1">
              <a:defRPr/>
            </a:pPr>
            <a:r>
              <a:rPr lang="en-US" sz="3600" i="1" dirty="0" err="1" smtClean="0">
                <a:solidFill>
                  <a:prstClr val="white"/>
                </a:solidFill>
              </a:rPr>
              <a:t>CeNCOOS</a:t>
            </a:r>
            <a:r>
              <a:rPr lang="en-US" sz="3600" i="1" dirty="0" smtClean="0">
                <a:solidFill>
                  <a:prstClr val="white"/>
                </a:solidFill>
              </a:rPr>
              <a:t> and SCCOOS </a:t>
            </a:r>
            <a:r>
              <a:rPr lang="en-US" sz="3600" i="1" dirty="0">
                <a:solidFill>
                  <a:prstClr val="white"/>
                </a:solidFill>
              </a:rPr>
              <a:t>Applications</a:t>
            </a:r>
            <a:endParaRPr lang="en-US" sz="3600" dirty="0">
              <a:solidFill>
                <a:prstClr val="white"/>
              </a:solidFill>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13143" y="321653"/>
            <a:ext cx="1144192" cy="16136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1209" name="Picture 4"/>
          <p:cNvPicPr>
            <a:picLocks noChangeAspect="1" noChangeArrowheads="1"/>
          </p:cNvPicPr>
          <p:nvPr/>
        </p:nvPicPr>
        <p:blipFill>
          <a:blip r:embed="rId5">
            <a:extLst>
              <a:ext uri="{28A0092B-C50C-407E-A947-70E740481C1C}">
                <a14:useLocalDpi xmlns:a14="http://schemas.microsoft.com/office/drawing/2010/main" xmlns="" val="0"/>
              </a:ext>
            </a:extLst>
          </a:blip>
          <a:srcRect l="12250" r="11002" b="13020"/>
          <a:stretch>
            <a:fillRect/>
          </a:stretch>
        </p:blipFill>
        <p:spPr bwMode="auto">
          <a:xfrm>
            <a:off x="52442" y="2622106"/>
            <a:ext cx="3468332" cy="30380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10" name="TextBox 15"/>
          <p:cNvSpPr txBox="1">
            <a:spLocks noChangeArrowheads="1"/>
          </p:cNvSpPr>
          <p:nvPr/>
        </p:nvSpPr>
        <p:spPr bwMode="auto">
          <a:xfrm>
            <a:off x="2169197" y="2798135"/>
            <a:ext cx="3065481" cy="9926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644" tIns="34322" rIns="68644" bIns="34322">
            <a:spAutoFit/>
          </a:bodyPr>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0000"/>
                </a:solidFill>
              </a:rPr>
              <a:t>Water Quality/Health Safety though observations , data management and modeling</a:t>
            </a:r>
          </a:p>
        </p:txBody>
      </p:sp>
      <p:grpSp>
        <p:nvGrpSpPr>
          <p:cNvPr id="51211" name="Group 1"/>
          <p:cNvGrpSpPr>
            <a:grpSpLocks/>
          </p:cNvGrpSpPr>
          <p:nvPr/>
        </p:nvGrpSpPr>
        <p:grpSpPr bwMode="auto">
          <a:xfrm>
            <a:off x="2455245" y="3886677"/>
            <a:ext cx="3198970" cy="2362380"/>
            <a:chOff x="13785850" y="4685138"/>
            <a:chExt cx="4260850" cy="3146559"/>
          </a:xfrm>
        </p:grpSpPr>
        <p:pic>
          <p:nvPicPr>
            <p:cNvPr id="51214"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785850" y="4685138"/>
              <a:ext cx="426085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15" name="TextBox 18"/>
            <p:cNvSpPr txBox="1">
              <a:spLocks noChangeArrowheads="1"/>
            </p:cNvSpPr>
            <p:nvPr/>
          </p:nvSpPr>
          <p:spPr bwMode="auto">
            <a:xfrm>
              <a:off x="14094826" y="6888832"/>
              <a:ext cx="3642894" cy="9428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0000"/>
                  </a:solidFill>
                </a:rPr>
                <a:t>Harmless Phytoplankton</a:t>
              </a:r>
            </a:p>
            <a:p>
              <a:pPr algn="ctr" eaLnBrk="1" hangingPunct="1"/>
              <a:r>
                <a:rPr lang="en-US" sz="2000" dirty="0">
                  <a:solidFill>
                    <a:srgbClr val="000000"/>
                  </a:solidFill>
                </a:rPr>
                <a:t> bloom – July 2012</a:t>
              </a:r>
            </a:p>
          </p:txBody>
        </p:sp>
      </p:grpSp>
      <p:pic>
        <p:nvPicPr>
          <p:cNvPr id="51212" name="Picture 7"/>
          <p:cNvPicPr>
            <a:picLocks noChangeAspect="1" noChangeArrowheads="1"/>
          </p:cNvPicPr>
          <p:nvPr/>
        </p:nvPicPr>
        <p:blipFill>
          <a:blip r:embed="rId7">
            <a:extLst>
              <a:ext uri="{28A0092B-C50C-407E-A947-70E740481C1C}">
                <a14:useLocalDpi xmlns:a14="http://schemas.microsoft.com/office/drawing/2010/main" xmlns="" val="0"/>
              </a:ext>
            </a:extLst>
          </a:blip>
          <a:srcRect l="6062" t="6158" r="8727" b="10020"/>
          <a:stretch>
            <a:fillRect/>
          </a:stretch>
        </p:blipFill>
        <p:spPr bwMode="auto">
          <a:xfrm>
            <a:off x="6537388" y="3372982"/>
            <a:ext cx="2220447" cy="233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13" name="TextBox 22"/>
          <p:cNvSpPr txBox="1">
            <a:spLocks noChangeArrowheads="1"/>
          </p:cNvSpPr>
          <p:nvPr/>
        </p:nvSpPr>
        <p:spPr bwMode="auto">
          <a:xfrm>
            <a:off x="5947414" y="5706657"/>
            <a:ext cx="3065481" cy="68486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644" tIns="34322" rIns="68644" bIns="34322">
            <a:spAutoFit/>
          </a:bodyPr>
          <a:lstStyle>
            <a:lvl1pPr defTabSz="1217613" eaLnBrk="0" hangingPunct="0">
              <a:defRPr sz="2400">
                <a:solidFill>
                  <a:schemeClr val="tx1"/>
                </a:solidFill>
                <a:latin typeface="Calibri" charset="0"/>
                <a:ea typeface="ＭＳ Ｐゴシック" charset="0"/>
                <a:cs typeface="ＭＳ Ｐゴシック" charset="0"/>
              </a:defRPr>
            </a:lvl1pPr>
            <a:lvl2pPr marL="742950" indent="-285750" defTabSz="1217613" eaLnBrk="0" hangingPunct="0">
              <a:defRPr sz="2400">
                <a:solidFill>
                  <a:schemeClr val="tx1"/>
                </a:solidFill>
                <a:latin typeface="Calibri" charset="0"/>
                <a:ea typeface="ＭＳ Ｐゴシック" charset="0"/>
              </a:defRPr>
            </a:lvl2pPr>
            <a:lvl3pPr marL="1143000" indent="-228600" defTabSz="1217613" eaLnBrk="0" hangingPunct="0">
              <a:defRPr sz="2400">
                <a:solidFill>
                  <a:schemeClr val="tx1"/>
                </a:solidFill>
                <a:latin typeface="Calibri" charset="0"/>
                <a:ea typeface="ＭＳ Ｐゴシック" charset="0"/>
              </a:defRPr>
            </a:lvl3pPr>
            <a:lvl4pPr marL="1600200" indent="-228600" defTabSz="1217613" eaLnBrk="0" hangingPunct="0">
              <a:defRPr sz="2400">
                <a:solidFill>
                  <a:schemeClr val="tx1"/>
                </a:solidFill>
                <a:latin typeface="Calibri" charset="0"/>
                <a:ea typeface="ＭＳ Ｐゴシック" charset="0"/>
              </a:defRPr>
            </a:lvl4pPr>
            <a:lvl5pPr marL="2057400" indent="-228600" defTabSz="1217613" eaLnBrk="0" hangingPunct="0">
              <a:defRPr sz="2400">
                <a:solidFill>
                  <a:schemeClr val="tx1"/>
                </a:solidFill>
                <a:latin typeface="Calibri" charset="0"/>
                <a:ea typeface="ＭＳ Ｐゴシック" charset="0"/>
              </a:defRPr>
            </a:lvl5pPr>
            <a:lvl6pPr marL="2514600" indent="-228600" defTabSz="1217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217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217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217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000000"/>
                </a:solidFill>
              </a:rPr>
              <a:t>Managing Fisheries/ Changing Climate</a:t>
            </a:r>
          </a:p>
        </p:txBody>
      </p:sp>
      <p:pic>
        <p:nvPicPr>
          <p:cNvPr id="16" name="Picture 7" descr="http://adcp.ucsd.edu/calcofi/images/calcofi_logo.gif"/>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422239" y="3372982"/>
            <a:ext cx="1143000" cy="1123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endParaRPr lang="en-US" dirty="0"/>
          </a:p>
        </p:txBody>
      </p:sp>
      <p:sp>
        <p:nvSpPr>
          <p:cNvPr id="405506" name="Rectangle 2"/>
          <p:cNvSpPr>
            <a:spLocks noGrp="1" noChangeArrowheads="1"/>
          </p:cNvSpPr>
          <p:nvPr>
            <p:ph type="title" idx="4294967295"/>
          </p:nvPr>
        </p:nvSpPr>
        <p:spPr>
          <a:xfrm>
            <a:off x="457200" y="76200"/>
            <a:ext cx="8229600" cy="1143000"/>
          </a:xfrm>
        </p:spPr>
        <p:txBody>
          <a:bodyPr/>
          <a:lstStyle/>
          <a:p>
            <a:r>
              <a:rPr lang="en-US" sz="4000">
                <a:latin typeface="Arial" charset="0"/>
              </a:rPr>
              <a:t>Waves</a:t>
            </a:r>
            <a:br>
              <a:rPr lang="en-US" sz="4000">
                <a:latin typeface="Arial" charset="0"/>
              </a:rPr>
            </a:br>
            <a:r>
              <a:rPr lang="en-US" sz="2400">
                <a:latin typeface="Arial" charset="0"/>
                <a:hlinkClick r:id="rId2"/>
              </a:rPr>
              <a:t>http://www.cencoos.org/sections/conditions/waves.shtml</a:t>
            </a:r>
            <a:endParaRPr lang="en-US" sz="2400">
              <a:latin typeface="Arial" charset="0"/>
            </a:endParaRPr>
          </a:p>
        </p:txBody>
      </p:sp>
      <p:sp>
        <p:nvSpPr>
          <p:cNvPr id="405507" name="Rectangle 3"/>
          <p:cNvSpPr>
            <a:spLocks noGrp="1" noChangeArrowheads="1"/>
          </p:cNvSpPr>
          <p:nvPr>
            <p:ph type="body" idx="4294967295"/>
          </p:nvPr>
        </p:nvSpPr>
        <p:spPr>
          <a:xfrm>
            <a:off x="457200" y="1295400"/>
            <a:ext cx="8229600" cy="4191000"/>
          </a:xfrm>
        </p:spPr>
        <p:txBody>
          <a:bodyPr/>
          <a:lstStyle/>
          <a:p>
            <a:pPr>
              <a:lnSpc>
                <a:spcPct val="90000"/>
              </a:lnSpc>
            </a:pPr>
            <a:r>
              <a:rPr lang="en-US" dirty="0">
                <a:latin typeface="Arial" charset="0"/>
              </a:rPr>
              <a:t>CDIP and NDBC wave buoys linked to </a:t>
            </a:r>
            <a:r>
              <a:rPr lang="en-US" dirty="0" err="1" smtClean="0">
                <a:latin typeface="Arial" charset="0"/>
              </a:rPr>
              <a:t>CeNCOOS</a:t>
            </a:r>
            <a:r>
              <a:rPr lang="en-US" dirty="0" smtClean="0">
                <a:latin typeface="Arial" charset="0"/>
              </a:rPr>
              <a:t> and SCCOOS </a:t>
            </a:r>
            <a:r>
              <a:rPr lang="en-US" dirty="0">
                <a:latin typeface="Arial" charset="0"/>
              </a:rPr>
              <a:t>waves </a:t>
            </a:r>
            <a:r>
              <a:rPr lang="en-US" dirty="0" smtClean="0">
                <a:latin typeface="Arial" charset="0"/>
              </a:rPr>
              <a:t>pages</a:t>
            </a:r>
            <a:endParaRPr lang="en-US" dirty="0">
              <a:latin typeface="Arial" charset="0"/>
            </a:endParaRPr>
          </a:p>
          <a:p>
            <a:pPr>
              <a:lnSpc>
                <a:spcPct val="90000"/>
              </a:lnSpc>
            </a:pPr>
            <a:r>
              <a:rPr lang="en-US" dirty="0">
                <a:latin typeface="Arial" charset="0"/>
              </a:rPr>
              <a:t>CDIP wave models linked to waves and models pages</a:t>
            </a:r>
          </a:p>
          <a:p>
            <a:pPr>
              <a:lnSpc>
                <a:spcPct val="90000"/>
              </a:lnSpc>
            </a:pPr>
            <a:r>
              <a:rPr lang="en-US" dirty="0" err="1">
                <a:latin typeface="Arial" charset="0"/>
              </a:rPr>
              <a:t>CeNCOOS</a:t>
            </a:r>
            <a:r>
              <a:rPr lang="en-US" dirty="0">
                <a:latin typeface="Arial" charset="0"/>
              </a:rPr>
              <a:t>-generated wave climatology product</a:t>
            </a:r>
          </a:p>
          <a:p>
            <a:pPr>
              <a:lnSpc>
                <a:spcPct val="90000"/>
              </a:lnSpc>
            </a:pPr>
            <a:r>
              <a:rPr lang="en-US" dirty="0">
                <a:latin typeface="Arial" charset="0"/>
              </a:rPr>
              <a:t>Wave </a:t>
            </a:r>
            <a:r>
              <a:rPr lang="en-US" dirty="0" err="1">
                <a:latin typeface="Arial" charset="0"/>
              </a:rPr>
              <a:t>ht</a:t>
            </a:r>
            <a:r>
              <a:rPr lang="en-US" dirty="0">
                <a:latin typeface="Arial" charset="0"/>
              </a:rPr>
              <a:t> only available thru </a:t>
            </a:r>
            <a:r>
              <a:rPr lang="en-US" dirty="0" err="1">
                <a:latin typeface="Arial" charset="0"/>
              </a:rPr>
              <a:t>CeNCOOS</a:t>
            </a:r>
            <a:r>
              <a:rPr lang="en-US" dirty="0">
                <a:latin typeface="Arial" charset="0"/>
              </a:rPr>
              <a:t> data portal</a:t>
            </a:r>
          </a:p>
          <a:p>
            <a:pPr>
              <a:lnSpc>
                <a:spcPct val="90000"/>
              </a:lnSpc>
            </a:pPr>
            <a:endParaRPr lang="en-US" dirty="0">
              <a:latin typeface="Arial" charset="0"/>
            </a:endParaRPr>
          </a:p>
        </p:txBody>
      </p:sp>
      <p:pic>
        <p:nvPicPr>
          <p:cNvPr id="5" name="Picture 4"/>
          <p:cNvPicPr>
            <a:picLocks noChangeAspect="1"/>
          </p:cNvPicPr>
          <p:nvPr/>
        </p:nvPicPr>
        <p:blipFill>
          <a:blip r:embed="rId3"/>
          <a:stretch>
            <a:fillRect/>
          </a:stretch>
        </p:blipFill>
        <p:spPr>
          <a:xfrm>
            <a:off x="0" y="5576476"/>
            <a:ext cx="2084010" cy="873200"/>
          </a:xfrm>
          <a:prstGeom prst="rect">
            <a:avLst/>
          </a:prstGeom>
        </p:spPr>
      </p:pic>
      <p:pic>
        <p:nvPicPr>
          <p:cNvPr id="6" name="Picture 5"/>
          <p:cNvPicPr>
            <a:picLocks noChangeAspect="1"/>
          </p:cNvPicPr>
          <p:nvPr/>
        </p:nvPicPr>
        <p:blipFill>
          <a:blip r:embed="rId4"/>
          <a:stretch>
            <a:fillRect/>
          </a:stretch>
        </p:blipFill>
        <p:spPr>
          <a:xfrm>
            <a:off x="7519556" y="5160798"/>
            <a:ext cx="1624444" cy="161447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0AE71006-7432-7042-993E-B1B3B7A9B821}" type="slidenum">
              <a:rPr lang="en-US"/>
              <a:pPr/>
              <a:t>19</a:t>
            </a:fld>
            <a:endParaRPr lang="en-US"/>
          </a:p>
        </p:txBody>
      </p:sp>
      <p:sp>
        <p:nvSpPr>
          <p:cNvPr id="2" name="Title 1"/>
          <p:cNvSpPr>
            <a:spLocks noGrp="1"/>
          </p:cNvSpPr>
          <p:nvPr>
            <p:ph type="title" idx="4294967295"/>
          </p:nvPr>
        </p:nvSpPr>
        <p:spPr>
          <a:xfrm>
            <a:off x="533400" y="228600"/>
            <a:ext cx="8229600" cy="792163"/>
          </a:xfrm>
        </p:spPr>
        <p:txBody>
          <a:bodyPr>
            <a:normAutofit fontScale="90000"/>
          </a:bodyPr>
          <a:lstStyle/>
          <a:p>
            <a:r>
              <a:rPr lang="en-US" sz="4000" dirty="0">
                <a:solidFill>
                  <a:srgbClr val="000000"/>
                </a:solidFill>
                <a:effectLst>
                  <a:outerShdw blurRad="38100" dist="38100" dir="2700000" algn="tl">
                    <a:srgbClr val="DDDDDD"/>
                  </a:outerShdw>
                </a:effectLst>
              </a:rPr>
              <a:t>Coastal Data Information Program</a:t>
            </a:r>
            <a:br>
              <a:rPr lang="en-US" sz="4000" dirty="0">
                <a:solidFill>
                  <a:srgbClr val="000000"/>
                </a:solidFill>
                <a:effectLst>
                  <a:outerShdw blurRad="38100" dist="38100" dir="2700000" algn="tl">
                    <a:srgbClr val="DDDDDD"/>
                  </a:outerShdw>
                </a:effectLst>
              </a:rPr>
            </a:br>
            <a:r>
              <a:rPr lang="en-US" sz="3600" dirty="0">
                <a:solidFill>
                  <a:schemeClr val="bg1"/>
                </a:solidFill>
                <a:hlinkClick r:id="rId2"/>
              </a:rPr>
              <a:t>cdip.ucsd.edu</a:t>
            </a:r>
            <a:endParaRPr lang="en-US" sz="3600" dirty="0"/>
          </a:p>
        </p:txBody>
      </p:sp>
      <p:pic>
        <p:nvPicPr>
          <p:cNvPr id="53251" name="Picture 2" descr="stinson"/>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a:xfrm>
            <a:off x="3124200" y="1295400"/>
            <a:ext cx="3200400" cy="1828800"/>
          </a:xfrm>
        </p:spPr>
      </p:pic>
      <p:sp>
        <p:nvSpPr>
          <p:cNvPr id="53252" name="Text Box 5"/>
          <p:cNvSpPr txBox="1">
            <a:spLocks noChangeArrowheads="1"/>
          </p:cNvSpPr>
          <p:nvPr/>
        </p:nvSpPr>
        <p:spPr bwMode="auto">
          <a:xfrm>
            <a:off x="6354763" y="1619250"/>
            <a:ext cx="2789237" cy="47910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tx2">
                    <a:alpha val="50000"/>
                  </a:schemeClr>
                </a:solidFill>
              </a14:hiddenFill>
            </a:ext>
          </a:extLst>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Tx/>
              <a:buChar char="•"/>
            </a:pPr>
            <a:r>
              <a:rPr lang="en-US" sz="2200" dirty="0">
                <a:solidFill>
                  <a:srgbClr val="000000"/>
                </a:solidFill>
              </a:rPr>
              <a:t>Based at SIO since 1975</a:t>
            </a:r>
          </a:p>
          <a:p>
            <a:pPr>
              <a:buFontTx/>
              <a:buChar char="•"/>
            </a:pPr>
            <a:r>
              <a:rPr lang="en-US" sz="2200" dirty="0">
                <a:solidFill>
                  <a:srgbClr val="000000"/>
                </a:solidFill>
              </a:rPr>
              <a:t>35  Wave Stations, LIDAR &amp; In-Situ Beach Surveys</a:t>
            </a:r>
          </a:p>
          <a:p>
            <a:pPr>
              <a:buFontTx/>
              <a:buChar char="•"/>
            </a:pPr>
            <a:r>
              <a:rPr lang="en-US" sz="2200" dirty="0">
                <a:solidFill>
                  <a:srgbClr val="000000"/>
                </a:solidFill>
              </a:rPr>
              <a:t>17  People</a:t>
            </a:r>
          </a:p>
          <a:p>
            <a:pPr>
              <a:buFontTx/>
              <a:buChar char="•"/>
            </a:pPr>
            <a:r>
              <a:rPr lang="en-US" sz="2200" dirty="0">
                <a:solidFill>
                  <a:srgbClr val="000000"/>
                </a:solidFill>
              </a:rPr>
              <a:t>$3.5M+ / </a:t>
            </a:r>
            <a:r>
              <a:rPr lang="en-US" sz="2200" dirty="0" err="1">
                <a:solidFill>
                  <a:srgbClr val="000000"/>
                </a:solidFill>
              </a:rPr>
              <a:t>yr</a:t>
            </a:r>
            <a:r>
              <a:rPr lang="en-US" sz="2200" dirty="0">
                <a:solidFill>
                  <a:srgbClr val="000000"/>
                </a:solidFill>
              </a:rPr>
              <a:t> budget</a:t>
            </a:r>
          </a:p>
          <a:p>
            <a:pPr>
              <a:buFontTx/>
              <a:buChar char="•"/>
            </a:pPr>
            <a:r>
              <a:rPr lang="en-US" sz="2200" dirty="0">
                <a:solidFill>
                  <a:srgbClr val="000000"/>
                </a:solidFill>
              </a:rPr>
              <a:t>Funded by:</a:t>
            </a:r>
          </a:p>
          <a:p>
            <a:r>
              <a:rPr lang="en-US" sz="2200" dirty="0">
                <a:solidFill>
                  <a:srgbClr val="000000"/>
                </a:solidFill>
              </a:rPr>
              <a:t>     USACE</a:t>
            </a:r>
          </a:p>
          <a:p>
            <a:r>
              <a:rPr lang="en-US" sz="2200" dirty="0">
                <a:solidFill>
                  <a:srgbClr val="000000"/>
                </a:solidFill>
              </a:rPr>
              <a:t>     CDBW</a:t>
            </a:r>
          </a:p>
          <a:p>
            <a:pPr>
              <a:buFontTx/>
              <a:buChar char="•"/>
            </a:pPr>
            <a:r>
              <a:rPr lang="en-US" sz="2200" dirty="0">
                <a:solidFill>
                  <a:srgbClr val="000000"/>
                </a:solidFill>
              </a:rPr>
              <a:t>Investigators:</a:t>
            </a:r>
          </a:p>
          <a:p>
            <a:pPr algn="ctr"/>
            <a:r>
              <a:rPr lang="en-US" sz="2200" i="1" dirty="0">
                <a:solidFill>
                  <a:srgbClr val="000000"/>
                </a:solidFill>
              </a:rPr>
              <a:t>Richard Seymour</a:t>
            </a:r>
          </a:p>
          <a:p>
            <a:pPr algn="ctr"/>
            <a:r>
              <a:rPr lang="en-US" sz="2200" i="1" dirty="0">
                <a:solidFill>
                  <a:srgbClr val="000000"/>
                </a:solidFill>
              </a:rPr>
              <a:t>Robert </a:t>
            </a:r>
            <a:r>
              <a:rPr lang="en-US" sz="2200" i="1" dirty="0" err="1">
                <a:solidFill>
                  <a:srgbClr val="000000"/>
                </a:solidFill>
              </a:rPr>
              <a:t>Guza</a:t>
            </a:r>
            <a:endParaRPr lang="en-US" sz="2200" i="1" dirty="0">
              <a:solidFill>
                <a:srgbClr val="000000"/>
              </a:solidFill>
            </a:endParaRPr>
          </a:p>
          <a:p>
            <a:pPr algn="ctr"/>
            <a:r>
              <a:rPr lang="en-US" sz="2200" i="1" dirty="0">
                <a:solidFill>
                  <a:srgbClr val="000000"/>
                </a:solidFill>
              </a:rPr>
              <a:t>Bill O</a:t>
            </a:r>
            <a:r>
              <a:rPr lang="ja-JP" altLang="en-US" sz="2200" i="1" dirty="0">
                <a:solidFill>
                  <a:srgbClr val="000000"/>
                </a:solidFill>
              </a:rPr>
              <a:t>’</a:t>
            </a:r>
            <a:r>
              <a:rPr lang="en-US" sz="2200" i="1" dirty="0">
                <a:solidFill>
                  <a:srgbClr val="000000"/>
                </a:solidFill>
              </a:rPr>
              <a:t>Reilly</a:t>
            </a:r>
          </a:p>
        </p:txBody>
      </p:sp>
      <p:sp>
        <p:nvSpPr>
          <p:cNvPr id="9" name="Text Box 6"/>
          <p:cNvSpPr txBox="1">
            <a:spLocks noChangeArrowheads="1"/>
          </p:cNvSpPr>
          <p:nvPr/>
        </p:nvSpPr>
        <p:spPr bwMode="auto">
          <a:xfrm>
            <a:off x="152400" y="1219200"/>
            <a:ext cx="2895600" cy="1677382"/>
          </a:xfrm>
          <a:prstGeom prst="rect">
            <a:avLst/>
          </a:prstGeom>
          <a:solidFill>
            <a:srgbClr val="E5F0AE">
              <a:alpha val="50000"/>
            </a:srgbClr>
          </a:solidFill>
          <a:ln w="12700">
            <a:solidFill>
              <a:srgbClr val="FFFF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n-ea"/>
              </a:rPr>
              <a:t>Mission: Monitor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n-ea"/>
              </a:rPr>
              <a:t>and predict </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n-ea"/>
              </a:rPr>
              <a:t>near shore </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n-ea"/>
              </a:rPr>
              <a:t>waves and shoreline change</a:t>
            </a:r>
            <a:r>
              <a:rPr lang="en-US" sz="2300" b="1" dirty="0">
                <a:solidFill>
                  <a:schemeClr val="bg1"/>
                </a:solidFill>
                <a:ea typeface="+mn-ea"/>
              </a:rPr>
              <a:t>.</a:t>
            </a:r>
            <a:r>
              <a:rPr lang="en-US" sz="2300" b="1" dirty="0">
                <a:ea typeface="+mn-ea"/>
              </a:rPr>
              <a:t> </a:t>
            </a:r>
          </a:p>
        </p:txBody>
      </p:sp>
      <p:pic>
        <p:nvPicPr>
          <p:cNvPr id="5325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9000" y="3886200"/>
            <a:ext cx="2895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3255" name="Rectangle 11"/>
          <p:cNvGrpSpPr>
            <a:grpSpLocks/>
          </p:cNvGrpSpPr>
          <p:nvPr/>
        </p:nvGrpSpPr>
        <p:grpSpPr bwMode="auto">
          <a:xfrm>
            <a:off x="3644900" y="6467475"/>
            <a:ext cx="2584450" cy="463550"/>
            <a:chOff x="2296" y="4074"/>
            <a:chExt cx="1628" cy="292"/>
          </a:xfrm>
        </p:grpSpPr>
        <p:pic>
          <p:nvPicPr>
            <p:cNvPr id="53261" name="Rectangle 11"/>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96" y="4074"/>
              <a:ext cx="1628"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62" name="Text Box 8"/>
            <p:cNvSpPr txBox="1">
              <a:spLocks noChangeArrowheads="1"/>
            </p:cNvSpPr>
            <p:nvPr/>
          </p:nvSpPr>
          <p:spPr bwMode="auto">
            <a:xfrm>
              <a:off x="2352" y="4107"/>
              <a:ext cx="153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a:solidFill>
                    <a:schemeClr val="bg1"/>
                  </a:solidFill>
                </a:rPr>
                <a:t>Ocean Beach Feb 1983</a:t>
              </a:r>
            </a:p>
          </p:txBody>
        </p:sp>
      </p:grpSp>
      <p:grpSp>
        <p:nvGrpSpPr>
          <p:cNvPr id="53256" name="Rectangle 9"/>
          <p:cNvGrpSpPr>
            <a:grpSpLocks/>
          </p:cNvGrpSpPr>
          <p:nvPr/>
        </p:nvGrpSpPr>
        <p:grpSpPr bwMode="auto">
          <a:xfrm>
            <a:off x="3444875" y="3151188"/>
            <a:ext cx="2906713" cy="950912"/>
            <a:chOff x="2170" y="1985"/>
            <a:chExt cx="1831" cy="599"/>
          </a:xfrm>
        </p:grpSpPr>
        <p:pic>
          <p:nvPicPr>
            <p:cNvPr id="53259" name="Rectangle 9"/>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70" y="1985"/>
              <a:ext cx="1831" cy="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60" name="Text Box 11"/>
            <p:cNvSpPr txBox="1">
              <a:spLocks noChangeArrowheads="1"/>
            </p:cNvSpPr>
            <p:nvPr/>
          </p:nvSpPr>
          <p:spPr bwMode="auto">
            <a:xfrm>
              <a:off x="2208" y="2016"/>
              <a:ext cx="1728"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a:solidFill>
                    <a:schemeClr val="bg1"/>
                  </a:solidFill>
                </a:rPr>
                <a:t>Storm and El Niño enhanced sea levels during an extreme tide</a:t>
              </a:r>
            </a:p>
          </p:txBody>
        </p:sp>
      </p:grpSp>
      <p:pic>
        <p:nvPicPr>
          <p:cNvPr id="53257"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0" y="2819400"/>
            <a:ext cx="3352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talk is made up of material from many people, not much is “original”</a:t>
            </a:r>
            <a:endParaRPr lang="en-US" dirty="0"/>
          </a:p>
        </p:txBody>
      </p:sp>
      <p:sp>
        <p:nvSpPr>
          <p:cNvPr id="3" name="Content Placeholder 2"/>
          <p:cNvSpPr>
            <a:spLocks noGrp="1"/>
          </p:cNvSpPr>
          <p:nvPr>
            <p:ph idx="1"/>
          </p:nvPr>
        </p:nvSpPr>
        <p:spPr>
          <a:xfrm>
            <a:off x="457200" y="1958360"/>
            <a:ext cx="8229600" cy="4525963"/>
          </a:xfrm>
        </p:spPr>
        <p:txBody>
          <a:bodyPr/>
          <a:lstStyle/>
          <a:p>
            <a:r>
              <a:rPr lang="en-US" dirty="0" err="1" smtClean="0"/>
              <a:t>Zdenka</a:t>
            </a:r>
            <a:r>
              <a:rPr lang="en-US" dirty="0" smtClean="0"/>
              <a:t> Willis: NOAA IOOS Office</a:t>
            </a:r>
          </a:p>
          <a:p>
            <a:r>
              <a:rPr lang="en-US" dirty="0" smtClean="0"/>
              <a:t>Leslie Rosenfeld and Jennifer Patterson: </a:t>
            </a:r>
            <a:r>
              <a:rPr lang="en-US" dirty="0" err="1" smtClean="0"/>
              <a:t>CeNCOOS</a:t>
            </a:r>
            <a:endParaRPr lang="en-US" dirty="0" smtClean="0"/>
          </a:p>
          <a:p>
            <a:r>
              <a:rPr lang="en-US" dirty="0" smtClean="0"/>
              <a:t>Julie Thomas, Lisa Hazard and Eric Terrill: SCCOOS, CDIP and CORDC</a:t>
            </a:r>
          </a:p>
          <a:p>
            <a:r>
              <a:rPr lang="en-US" dirty="0" smtClean="0"/>
              <a:t>My colleagues who built the California HF Radar array with support from the State Coastal Conservancy</a:t>
            </a:r>
            <a:endParaRPr lang="en-US" dirty="0"/>
          </a:p>
        </p:txBody>
      </p:sp>
    </p:spTree>
    <p:extLst>
      <p:ext uri="{BB962C8B-B14F-4D97-AF65-F5344CB8AC3E}">
        <p14:creationId xmlns:p14="http://schemas.microsoft.com/office/powerpoint/2010/main" xmlns="" val="332056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0"/>
          </p:nvPr>
        </p:nvSpPr>
        <p:spPr/>
        <p:txBody>
          <a:bodyPr/>
          <a:lstStyle/>
          <a:p>
            <a:fld id="{AED3C378-50C0-B848-B4D6-D0EC7A896DB2}" type="slidenum">
              <a:rPr lang="en-US"/>
              <a:pPr/>
              <a:t>20</a:t>
            </a:fld>
            <a:endParaRPr lang="en-US"/>
          </a:p>
        </p:txBody>
      </p:sp>
      <p:sp>
        <p:nvSpPr>
          <p:cNvPr id="54275" name="Rectangle 2"/>
          <p:cNvSpPr>
            <a:spLocks noGrp="1"/>
          </p:cNvSpPr>
          <p:nvPr>
            <p:ph type="title" idx="4294967295"/>
          </p:nvPr>
        </p:nvSpPr>
        <p:spPr>
          <a:xfrm>
            <a:off x="0" y="0"/>
            <a:ext cx="8763000" cy="762000"/>
          </a:xfrm>
        </p:spPr>
        <p:txBody>
          <a:bodyPr/>
          <a:lstStyle/>
          <a:p>
            <a:r>
              <a:rPr lang="en-US"/>
              <a:t>CDIP Swell Model</a:t>
            </a:r>
          </a:p>
        </p:txBody>
      </p:sp>
      <p:pic>
        <p:nvPicPr>
          <p:cNvPr id="54282" name="Picture 10" descr="local_tz_filter"/>
          <p:cNvPicPr>
            <a:picLocks noChangeAspect="1" noChangeArrowheads="1"/>
          </p:cNvPicPr>
          <p:nvPr/>
        </p:nvPicPr>
        <p:blipFill>
          <a:blip r:embed="rId3">
            <a:extLst>
              <a:ext uri="{28A0092B-C50C-407E-A947-70E740481C1C}">
                <a14:useLocalDpi xmlns:a14="http://schemas.microsoft.com/office/drawing/2010/main" xmlns="" val="0"/>
              </a:ext>
            </a:extLst>
          </a:blip>
          <a:srcRect b="10124"/>
          <a:stretch>
            <a:fillRect/>
          </a:stretch>
        </p:blipFill>
        <p:spPr bwMode="auto">
          <a:xfrm>
            <a:off x="76200" y="990600"/>
            <a:ext cx="4030663" cy="5867400"/>
          </a:xfrm>
          <a:prstGeom prst="rect">
            <a:avLst/>
          </a:prstGeom>
          <a:noFill/>
          <a:extLst>
            <a:ext uri="{909E8E84-426E-40dd-AFC4-6F175D3DCCD1}">
              <a14:hiddenFill xmlns:a14="http://schemas.microsoft.com/office/drawing/2010/main" xmlns="">
                <a:solidFill>
                  <a:srgbClr val="FFFFFF"/>
                </a:solidFill>
              </a14:hiddenFill>
            </a:ext>
          </a:extLst>
        </p:spPr>
      </p:pic>
      <p:pic>
        <p:nvPicPr>
          <p:cNvPr id="54284" name="Picture 12" descr="local_tz_filter_CA"/>
          <p:cNvPicPr>
            <a:picLocks noChangeAspect="1" noChangeArrowheads="1"/>
          </p:cNvPicPr>
          <p:nvPr/>
        </p:nvPicPr>
        <p:blipFill>
          <a:blip r:embed="rId4">
            <a:extLst>
              <a:ext uri="{28A0092B-C50C-407E-A947-70E740481C1C}">
                <a14:useLocalDpi xmlns:a14="http://schemas.microsoft.com/office/drawing/2010/main" xmlns="" val="0"/>
              </a:ext>
            </a:extLst>
          </a:blip>
          <a:srcRect r="7607" b="8333"/>
          <a:stretch>
            <a:fillRect/>
          </a:stretch>
        </p:blipFill>
        <p:spPr bwMode="auto">
          <a:xfrm>
            <a:off x="4114800" y="1066800"/>
            <a:ext cx="3557588" cy="5791200"/>
          </a:xfrm>
          <a:prstGeom prst="rect">
            <a:avLst/>
          </a:prstGeom>
          <a:noFill/>
          <a:extLst>
            <a:ext uri="{909E8E84-426E-40dd-AFC4-6F175D3DCCD1}">
              <a14:hiddenFill xmlns:a14="http://schemas.microsoft.com/office/drawing/2010/main" xmlns="">
                <a:solidFill>
                  <a:srgbClr val="FFFFFF"/>
                </a:solidFill>
              </a14:hiddenFill>
            </a:ext>
          </a:extLst>
        </p:spPr>
      </p:pic>
      <p:sp>
        <p:nvSpPr>
          <p:cNvPr id="54277" name="TextBox 10"/>
          <p:cNvSpPr txBox="1">
            <a:spLocks noChangeArrowheads="1"/>
          </p:cNvSpPr>
          <p:nvPr/>
        </p:nvSpPr>
        <p:spPr bwMode="auto">
          <a:xfrm>
            <a:off x="5791200" y="1600200"/>
            <a:ext cx="3352800" cy="3406775"/>
          </a:xfrm>
          <a:prstGeom prst="rect">
            <a:avLst/>
          </a:prstGeom>
          <a:solidFill>
            <a:schemeClr val="bg1"/>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rPr>
              <a:t>CDIP measures, analyzes, archives, and disseminates coastal environment data for use by coastal engineers, planners, and managers, as well as scientists and mariners.</a:t>
            </a:r>
          </a:p>
        </p:txBody>
      </p:sp>
      <p:sp>
        <p:nvSpPr>
          <p:cNvPr id="54285" name="Line 13"/>
          <p:cNvSpPr>
            <a:spLocks noChangeShapeType="1"/>
          </p:cNvSpPr>
          <p:nvPr/>
        </p:nvSpPr>
        <p:spPr bwMode="auto">
          <a:xfrm flipH="1" flipV="1">
            <a:off x="1752600" y="2362200"/>
            <a:ext cx="3200400" cy="1219200"/>
          </a:xfrm>
          <a:prstGeom prst="line">
            <a:avLst/>
          </a:prstGeom>
          <a:noFill/>
          <a:ln w="3175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286" name="Line 14"/>
          <p:cNvSpPr>
            <a:spLocks noChangeShapeType="1"/>
          </p:cNvSpPr>
          <p:nvPr/>
        </p:nvSpPr>
        <p:spPr bwMode="auto">
          <a:xfrm flipH="1">
            <a:off x="3429000" y="4267200"/>
            <a:ext cx="1905000" cy="1981200"/>
          </a:xfrm>
          <a:prstGeom prst="line">
            <a:avLst/>
          </a:prstGeom>
          <a:noFill/>
          <a:ln w="31750">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54287" name="Picture 4" descr="http://www.cencoos.org/visual_media/products/CDIP-Buoy_xsm.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77150" y="5181600"/>
            <a:ext cx="14668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AC753775-44BD-FC4D-B558-15D266393178}" type="slidenum">
              <a:rPr lang="en-US"/>
              <a:pPr/>
              <a:t>21</a:t>
            </a:fld>
            <a:endParaRPr lang="en-US"/>
          </a:p>
        </p:txBody>
      </p:sp>
      <p:sp>
        <p:nvSpPr>
          <p:cNvPr id="2" name="Title 1"/>
          <p:cNvSpPr>
            <a:spLocks noGrp="1"/>
          </p:cNvSpPr>
          <p:nvPr>
            <p:ph type="title" idx="4294967295"/>
          </p:nvPr>
        </p:nvSpPr>
        <p:spPr>
          <a:xfrm>
            <a:off x="0" y="-228600"/>
            <a:ext cx="9144000" cy="1600200"/>
          </a:xfrm>
        </p:spPr>
        <p:txBody>
          <a:bodyPr/>
          <a:lstStyle/>
          <a:p>
            <a:r>
              <a:rPr lang="en-US" sz="3200"/>
              <a:t>Wave Climatology: CDIP Buoy Pt. Reyes Past/Present Wave Heights</a:t>
            </a:r>
            <a:endParaRPr lang="en-US" sz="3200">
              <a:solidFill>
                <a:schemeClr val="bg1"/>
              </a:solidFill>
              <a:effectLst>
                <a:outerShdw blurRad="38100" dist="38100" dir="2700000" algn="tl">
                  <a:srgbClr val="DDDDDD"/>
                </a:outerShdw>
              </a:effectLst>
            </a:endParaRPr>
          </a:p>
        </p:txBody>
      </p:sp>
      <p:sp>
        <p:nvSpPr>
          <p:cNvPr id="58373" name="TextBox 4"/>
          <p:cNvSpPr txBox="1">
            <a:spLocks noChangeArrowheads="1"/>
          </p:cNvSpPr>
          <p:nvPr/>
        </p:nvSpPr>
        <p:spPr bwMode="auto">
          <a:xfrm>
            <a:off x="990600" y="1066800"/>
            <a:ext cx="76200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chemeClr val="bg1"/>
                </a:solidFill>
                <a:hlinkClick r:id="rId3"/>
              </a:rPr>
              <a:t>http://</a:t>
            </a:r>
            <a:r>
              <a:rPr lang="en-US" sz="2000">
                <a:solidFill>
                  <a:schemeClr val="bg1"/>
                </a:solidFill>
                <a:hlinkClick r:id="rId3"/>
              </a:rPr>
              <a:t>www.cencoos.org/sections/products/wave_climatology.shtml</a:t>
            </a:r>
            <a:endParaRPr lang="en-US" sz="2000"/>
          </a:p>
        </p:txBody>
      </p:sp>
      <p:pic>
        <p:nvPicPr>
          <p:cNvPr id="58375" name="Picture 7" descr="pt_reyes_wave_climat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95400" y="1600200"/>
            <a:ext cx="6934200" cy="5200650"/>
          </a:xfrm>
          <a:prstGeom prst="rect">
            <a:avLst/>
          </a:prstGeom>
          <a:noFill/>
          <a:extLst>
            <a:ext uri="{909E8E84-426E-40dd-AFC4-6F175D3DCCD1}">
              <a14:hiddenFill xmlns:a14="http://schemas.microsoft.com/office/drawing/2010/main" xmlns="">
                <a:solidFill>
                  <a:srgbClr val="FFFFFF"/>
                </a:solidFill>
              </a14:hiddenFill>
            </a:ext>
          </a:extLst>
        </p:spPr>
      </p:pic>
      <p:pic>
        <p:nvPicPr>
          <p:cNvPr id="58376" name="Picture 8" descr="Wave_climate_legend_w_max_201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00600" y="2124075"/>
            <a:ext cx="1600200" cy="13811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714500" y="0"/>
            <a:ext cx="5709531" cy="6858000"/>
          </a:xfrm>
          <a:prstGeom prst="rect">
            <a:avLst/>
          </a:prstGeom>
        </p:spPr>
      </p:pic>
      <p:sp>
        <p:nvSpPr>
          <p:cNvPr id="4" name="TextBox 3"/>
          <p:cNvSpPr txBox="1"/>
          <p:nvPr/>
        </p:nvSpPr>
        <p:spPr>
          <a:xfrm>
            <a:off x="265520" y="6506036"/>
            <a:ext cx="2262158" cy="369332"/>
          </a:xfrm>
          <a:prstGeom prst="rect">
            <a:avLst/>
          </a:prstGeom>
          <a:noFill/>
        </p:spPr>
        <p:txBody>
          <a:bodyPr wrap="none" rtlCol="0">
            <a:spAutoFit/>
          </a:bodyPr>
          <a:lstStyle/>
          <a:p>
            <a:r>
              <a:rPr lang="en-US" b="1" dirty="0"/>
              <a:t>http://</a:t>
            </a:r>
            <a:r>
              <a:rPr lang="en-US" b="1" dirty="0" err="1"/>
              <a:t>cdip.ucsd.edu</a:t>
            </a:r>
            <a:r>
              <a:rPr lang="en-US" dirty="0"/>
              <a:t>/</a:t>
            </a:r>
          </a:p>
        </p:txBody>
      </p:sp>
    </p:spTree>
    <p:extLst>
      <p:ext uri="{BB962C8B-B14F-4D97-AF65-F5344CB8AC3E}">
        <p14:creationId xmlns:p14="http://schemas.microsoft.com/office/powerpoint/2010/main" xmlns="" val="2648591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003300" y="0"/>
            <a:ext cx="7122077" cy="6858000"/>
          </a:xfrm>
          <a:prstGeom prst="rect">
            <a:avLst/>
          </a:prstGeom>
        </p:spPr>
      </p:pic>
    </p:spTree>
    <p:extLst>
      <p:ext uri="{BB962C8B-B14F-4D97-AF65-F5344CB8AC3E}">
        <p14:creationId xmlns:p14="http://schemas.microsoft.com/office/powerpoint/2010/main" xmlns="" val="290460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lide1_sites.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3500"/>
            <a:ext cx="9144000" cy="6727435"/>
          </a:xfrm>
          <a:prstGeom prst="rect">
            <a:avLst/>
          </a:prstGeom>
        </p:spPr>
      </p:pic>
    </p:spTree>
    <p:extLst>
      <p:ext uri="{BB962C8B-B14F-4D97-AF65-F5344CB8AC3E}">
        <p14:creationId xmlns:p14="http://schemas.microsoft.com/office/powerpoint/2010/main" xmlns="" val="3245285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CMA_sal.tif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00" y="0"/>
            <a:ext cx="9102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9" name="Picture 5" descr="RTC_sal.tif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746625" y="4318000"/>
            <a:ext cx="873125"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4" descr="RTC_sal.tif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208463" y="3373438"/>
            <a:ext cx="538162"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3" descr="rtc_wind.tiff"/>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03188" y="2347913"/>
            <a:ext cx="4708526"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2" descr="RTC_sal.tiff"/>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2039938" y="4587875"/>
            <a:ext cx="4721225"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44500"/>
            <a:ext cx="9144000" cy="595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44500"/>
            <a:ext cx="9144000" cy="5959430"/>
          </a:xfrm>
          <a:prstGeom prst="rect">
            <a:avLst/>
          </a:prstGeom>
        </p:spPr>
      </p:pic>
      <p:sp>
        <p:nvSpPr>
          <p:cNvPr id="4" name="Oval 3"/>
          <p:cNvSpPr/>
          <p:nvPr/>
        </p:nvSpPr>
        <p:spPr>
          <a:xfrm>
            <a:off x="6081033" y="3540436"/>
            <a:ext cx="2771106" cy="79531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24716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Capturing events as well as trends</a:t>
            </a:r>
            <a:endParaRPr lang="en-US" dirty="0"/>
          </a:p>
        </p:txBody>
      </p:sp>
      <p:pic>
        <p:nvPicPr>
          <p:cNvPr id="3" name="Picture 2"/>
          <p:cNvPicPr>
            <a:picLocks noChangeAspect="1"/>
          </p:cNvPicPr>
          <p:nvPr/>
        </p:nvPicPr>
        <p:blipFill>
          <a:blip r:embed="rId3"/>
          <a:stretch>
            <a:fillRect/>
          </a:stretch>
        </p:blipFill>
        <p:spPr>
          <a:xfrm>
            <a:off x="927100" y="2114600"/>
            <a:ext cx="7289800" cy="3911600"/>
          </a:xfrm>
          <a:prstGeom prst="rect">
            <a:avLst/>
          </a:prstGeom>
        </p:spPr>
      </p:pic>
    </p:spTree>
    <p:extLst>
      <p:ext uri="{BB962C8B-B14F-4D97-AF65-F5344CB8AC3E}">
        <p14:creationId xmlns:p14="http://schemas.microsoft.com/office/powerpoint/2010/main" xmlns="" val="3054229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endParaRPr lang="en-US" dirty="0"/>
          </a:p>
        </p:txBody>
      </p:sp>
      <p:sp>
        <p:nvSpPr>
          <p:cNvPr id="5" name="Slide Number Placeholder 3"/>
          <p:cNvSpPr>
            <a:spLocks noGrp="1"/>
          </p:cNvSpPr>
          <p:nvPr>
            <p:ph type="sldNum" sz="quarter" idx="12"/>
          </p:nvPr>
        </p:nvSpPr>
        <p:spPr>
          <a:xfrm>
            <a:off x="7086600" y="6356350"/>
            <a:ext cx="2133600" cy="365125"/>
          </a:xfrm>
        </p:spPr>
        <p:txBody>
          <a:bodyPr/>
          <a:lstStyle/>
          <a:p>
            <a:endParaRPr lang="en-US" dirty="0"/>
          </a:p>
        </p:txBody>
      </p:sp>
      <p:sp>
        <p:nvSpPr>
          <p:cNvPr id="64514" name="Rectangle 4"/>
          <p:cNvSpPr>
            <a:spLocks noGrp="1" noChangeArrowheads="1"/>
          </p:cNvSpPr>
          <p:nvPr>
            <p:ph type="title" idx="4294967295"/>
          </p:nvPr>
        </p:nvSpPr>
        <p:spPr>
          <a:xfrm>
            <a:off x="0" y="152400"/>
            <a:ext cx="9144000" cy="838200"/>
          </a:xfrm>
        </p:spPr>
        <p:txBody>
          <a:bodyPr>
            <a:normAutofit fontScale="90000"/>
          </a:bodyPr>
          <a:lstStyle/>
          <a:p>
            <a:pPr eaLnBrk="1" hangingPunct="1"/>
            <a:r>
              <a:rPr lang="en-US" sz="4000">
                <a:latin typeface="Arial" charset="0"/>
              </a:rPr>
              <a:t>Why is surface current mapping with HF radar important?</a:t>
            </a:r>
            <a:r>
              <a:rPr lang="en-US" sz="4000">
                <a:solidFill>
                  <a:srgbClr val="000000"/>
                </a:solidFill>
                <a:latin typeface="Arial" charset="0"/>
              </a:rPr>
              <a:t> </a:t>
            </a:r>
          </a:p>
        </p:txBody>
      </p:sp>
      <p:sp>
        <p:nvSpPr>
          <p:cNvPr id="64515" name="Rectangle 5"/>
          <p:cNvSpPr>
            <a:spLocks noGrp="1" noChangeArrowheads="1"/>
          </p:cNvSpPr>
          <p:nvPr>
            <p:ph sz="half" idx="4294967295"/>
          </p:nvPr>
        </p:nvSpPr>
        <p:spPr>
          <a:xfrm>
            <a:off x="76200" y="1371600"/>
            <a:ext cx="9144000" cy="4191000"/>
          </a:xfrm>
        </p:spPr>
        <p:txBody>
          <a:bodyPr>
            <a:normAutofit lnSpcReduction="10000"/>
          </a:bodyPr>
          <a:lstStyle/>
          <a:p>
            <a:pPr eaLnBrk="1" hangingPunct="1">
              <a:buFontTx/>
              <a:buNone/>
            </a:pPr>
            <a:r>
              <a:rPr lang="en-US" sz="2600">
                <a:latin typeface="Arial" charset="0"/>
              </a:rPr>
              <a:t>Provides continuous, high resolution mapping of currents for:</a:t>
            </a:r>
          </a:p>
          <a:p>
            <a:pPr eaLnBrk="1" hangingPunct="1"/>
            <a:r>
              <a:rPr lang="en-US" sz="2600">
                <a:latin typeface="Arial" charset="0"/>
              </a:rPr>
              <a:t>Tracking point source pollution or discharges</a:t>
            </a:r>
          </a:p>
          <a:p>
            <a:pPr eaLnBrk="1" hangingPunct="1"/>
            <a:r>
              <a:rPr lang="en-US" sz="2600">
                <a:latin typeface="Arial" charset="0"/>
              </a:rPr>
              <a:t>Oil spill preparedness and response</a:t>
            </a:r>
          </a:p>
          <a:p>
            <a:pPr eaLnBrk="1" hangingPunct="1"/>
            <a:r>
              <a:rPr lang="en-US" sz="2600">
                <a:latin typeface="Arial" charset="0"/>
              </a:rPr>
              <a:t>Search and Rescue</a:t>
            </a:r>
          </a:p>
          <a:p>
            <a:pPr eaLnBrk="1" hangingPunct="1"/>
            <a:r>
              <a:rPr lang="en-US" sz="2600">
                <a:latin typeface="Arial" charset="0"/>
              </a:rPr>
              <a:t>Marine operations</a:t>
            </a:r>
          </a:p>
          <a:p>
            <a:pPr eaLnBrk="1" hangingPunct="1"/>
            <a:r>
              <a:rPr lang="en-US" sz="2600">
                <a:latin typeface="Arial" charset="0"/>
              </a:rPr>
              <a:t>Connectivity analyses: e.g. MPAs, coastal discharges, larval retention areas</a:t>
            </a:r>
          </a:p>
          <a:p>
            <a:pPr eaLnBrk="1" hangingPunct="1"/>
            <a:r>
              <a:rPr lang="en-US" sz="2600">
                <a:latin typeface="Arial" charset="0"/>
              </a:rPr>
              <a:t>Assimilation into numerical models</a:t>
            </a:r>
          </a:p>
          <a:p>
            <a:pPr eaLnBrk="1" hangingPunct="1"/>
            <a:r>
              <a:rPr lang="en-US" sz="2600">
                <a:latin typeface="Arial" charset="0"/>
              </a:rPr>
              <a:t>Analysis of long-term trends</a:t>
            </a:r>
          </a:p>
          <a:p>
            <a:pPr eaLnBrk="1" hangingPunct="1"/>
            <a:endParaRPr lang="en-US" sz="2800">
              <a:latin typeface="Arial" charset="0"/>
            </a:endParaRPr>
          </a:p>
        </p:txBody>
      </p:sp>
      <p:pic>
        <p:nvPicPr>
          <p:cNvPr id="6" name="Picture 5"/>
          <p:cNvPicPr>
            <a:picLocks noChangeAspect="1"/>
          </p:cNvPicPr>
          <p:nvPr/>
        </p:nvPicPr>
        <p:blipFill>
          <a:blip r:embed="rId3"/>
          <a:stretch>
            <a:fillRect/>
          </a:stretch>
        </p:blipFill>
        <p:spPr>
          <a:xfrm>
            <a:off x="0" y="5576476"/>
            <a:ext cx="2084010" cy="873200"/>
          </a:xfrm>
          <a:prstGeom prst="rect">
            <a:avLst/>
          </a:prstGeom>
        </p:spPr>
      </p:pic>
      <p:pic>
        <p:nvPicPr>
          <p:cNvPr id="7" name="Picture 6"/>
          <p:cNvPicPr>
            <a:picLocks noChangeAspect="1"/>
          </p:cNvPicPr>
          <p:nvPr/>
        </p:nvPicPr>
        <p:blipFill>
          <a:blip r:embed="rId4"/>
          <a:stretch>
            <a:fillRect/>
          </a:stretch>
        </p:blipFill>
        <p:spPr>
          <a:xfrm>
            <a:off x="7519556" y="5160798"/>
            <a:ext cx="1624444" cy="161447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533400" y="76200"/>
            <a:ext cx="7924800" cy="609600"/>
          </a:xfrm>
        </p:spPr>
        <p:txBody>
          <a:bodyPr>
            <a:normAutofit fontScale="90000"/>
          </a:bodyPr>
          <a:lstStyle/>
          <a:p>
            <a:pPr eaLnBrk="1" hangingPunct="1">
              <a:defRPr/>
            </a:pPr>
            <a:r>
              <a:rPr lang="en-US" dirty="0" smtClean="0">
                <a:latin typeface="+mn-lt"/>
                <a:ea typeface="+mn-ea"/>
                <a:cs typeface="+mn-cs"/>
              </a:rPr>
              <a:t>U.S. IOOS:  Program </a:t>
            </a:r>
            <a:r>
              <a:rPr lang="en-US" dirty="0" smtClean="0"/>
              <a:t>Overview</a:t>
            </a:r>
            <a:endParaRPr lang="en-US" dirty="0" smtClean="0">
              <a:cs typeface="+mj-cs"/>
            </a:endParaRPr>
          </a:p>
        </p:txBody>
      </p:sp>
      <p:sp>
        <p:nvSpPr>
          <p:cNvPr id="29" name="Slide Number Placeholder 3"/>
          <p:cNvSpPr>
            <a:spLocks noGrp="1"/>
          </p:cNvSpPr>
          <p:nvPr>
            <p:ph type="sldNum" sz="quarter" idx="12"/>
          </p:nvPr>
        </p:nvSpPr>
        <p:spPr/>
        <p:txBody>
          <a:bodyPr/>
          <a:lstStyle/>
          <a:p>
            <a:pPr>
              <a:defRPr/>
            </a:pPr>
            <a:fld id="{8CEF9410-DE3D-45D9-9992-D2421E54CFE2}" type="slidenum">
              <a:rPr lang="en-US" smtClean="0">
                <a:solidFill>
                  <a:srgbClr val="CCECFF"/>
                </a:solidFill>
              </a:rPr>
              <a:pPr>
                <a:defRPr/>
              </a:pPr>
              <a:t>3</a:t>
            </a:fld>
            <a:endParaRPr lang="en-US" dirty="0">
              <a:solidFill>
                <a:srgbClr val="CCECFF"/>
              </a:solidFill>
            </a:endParaRPr>
          </a:p>
        </p:txBody>
      </p:sp>
      <p:sp>
        <p:nvSpPr>
          <p:cNvPr id="16390" name="TextBox 30"/>
          <p:cNvSpPr txBox="1">
            <a:spLocks noChangeArrowheads="1"/>
          </p:cNvSpPr>
          <p:nvPr/>
        </p:nvSpPr>
        <p:spPr bwMode="auto">
          <a:xfrm>
            <a:off x="2455245" y="6324602"/>
            <a:ext cx="4907191" cy="404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1" tIns="45700" rIns="91401" bIns="457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b="1" dirty="0">
                <a:solidFill>
                  <a:schemeClr val="bg1"/>
                </a:solidFill>
              </a:rPr>
              <a:t>Enables Decision making and Science</a:t>
            </a:r>
          </a:p>
        </p:txBody>
      </p:sp>
      <p:grpSp>
        <p:nvGrpSpPr>
          <p:cNvPr id="8" name="Group 7"/>
          <p:cNvGrpSpPr/>
          <p:nvPr/>
        </p:nvGrpSpPr>
        <p:grpSpPr>
          <a:xfrm>
            <a:off x="24208" y="957924"/>
            <a:ext cx="9252421" cy="4908020"/>
            <a:chOff x="32241" y="1275902"/>
            <a:chExt cx="12323711" cy="6537210"/>
          </a:xfrm>
        </p:grpSpPr>
        <p:pic>
          <p:nvPicPr>
            <p:cNvPr id="16391" name="Picture 9" descr="Feds.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2241" y="1668596"/>
              <a:ext cx="5749222" cy="1137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294096" y="1275902"/>
              <a:ext cx="929200" cy="491930"/>
            </a:xfrm>
            <a:prstGeom prst="rect">
              <a:avLst/>
            </a:prstGeom>
            <a:noFill/>
          </p:spPr>
          <p:txBody>
            <a:bodyPr wrap="none" rtlCol="0">
              <a:spAutoFit/>
            </a:bodyPr>
            <a:lstStyle/>
            <a:p>
              <a:r>
                <a:rPr lang="en-US" b="1" dirty="0" smtClean="0">
                  <a:solidFill>
                    <a:srgbClr val="002060"/>
                  </a:solidFill>
                </a:rPr>
                <a:t>WHO</a:t>
              </a:r>
              <a:endParaRPr lang="en-US" b="1" dirty="0">
                <a:solidFill>
                  <a:srgbClr val="002060"/>
                </a:solidFill>
              </a:endParaRPr>
            </a:p>
          </p:txBody>
        </p:sp>
        <p:grpSp>
          <p:nvGrpSpPr>
            <p:cNvPr id="7" name="Group 6"/>
            <p:cNvGrpSpPr/>
            <p:nvPr/>
          </p:nvGrpSpPr>
          <p:grpSpPr>
            <a:xfrm>
              <a:off x="5022850" y="4525837"/>
              <a:ext cx="7333102" cy="3276817"/>
              <a:chOff x="5606962" y="4695781"/>
              <a:chExt cx="7333102" cy="3276817"/>
            </a:xfrm>
          </p:grpSpPr>
          <p:sp>
            <p:nvSpPr>
              <p:cNvPr id="17" name="Rectangle 16"/>
              <p:cNvSpPr/>
              <p:nvPr/>
            </p:nvSpPr>
            <p:spPr bwMode="auto">
              <a:xfrm>
                <a:off x="5980377" y="4695781"/>
                <a:ext cx="6586273" cy="32418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6244" eaLnBrk="0" hangingPunct="0"/>
                <a:endParaRPr lang="en-US">
                  <a:latin typeface="Arial" charset="0"/>
                  <a:ea typeface="ＭＳ Ｐゴシック" pitchFamily="1" charset="-128"/>
                </a:endParaRPr>
              </a:p>
            </p:txBody>
          </p:sp>
          <p:sp>
            <p:nvSpPr>
              <p:cNvPr id="16394" name="Rectangle 12"/>
              <p:cNvSpPr>
                <a:spLocks noChangeArrowheads="1"/>
              </p:cNvSpPr>
              <p:nvPr/>
            </p:nvSpPr>
            <p:spPr bwMode="auto">
              <a:xfrm>
                <a:off x="5606962" y="4857221"/>
                <a:ext cx="7333102" cy="3115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789" tIns="60894" rIns="121789" bIns="60894">
                <a:spAutoFit/>
              </a:bodyPr>
              <a:lstStyle/>
              <a:p>
                <a:pPr marL="463352" lvl="4" indent="339581" algn="ctr"/>
                <a:r>
                  <a:rPr lang="en-US" b="1" dirty="0" smtClean="0">
                    <a:solidFill>
                      <a:srgbClr val="002060"/>
                    </a:solidFill>
                  </a:rPr>
                  <a:t>WHY: 7 Societal Goals, </a:t>
                </a:r>
                <a:r>
                  <a:rPr lang="en-US" b="1" dirty="0">
                    <a:solidFill>
                      <a:srgbClr val="002060"/>
                    </a:solidFill>
                  </a:rPr>
                  <a:t>1 </a:t>
                </a:r>
                <a:r>
                  <a:rPr lang="en-US" b="1" dirty="0" smtClean="0">
                    <a:solidFill>
                      <a:srgbClr val="002060"/>
                    </a:solidFill>
                  </a:rPr>
                  <a:t>System </a:t>
                </a:r>
                <a:endParaRPr lang="en-US" b="1" dirty="0">
                  <a:solidFill>
                    <a:srgbClr val="002060"/>
                  </a:solidFill>
                </a:endParaRPr>
              </a:p>
              <a:p>
                <a:pPr marL="6347" lvl="3" indent="339581"/>
                <a:r>
                  <a:rPr lang="en-US" dirty="0" smtClean="0">
                    <a:solidFill>
                      <a:srgbClr val="002060"/>
                    </a:solidFill>
                  </a:rPr>
                  <a:t>Predictions </a:t>
                </a:r>
                <a:r>
                  <a:rPr lang="en-US" dirty="0">
                    <a:solidFill>
                      <a:srgbClr val="002060"/>
                    </a:solidFill>
                  </a:rPr>
                  <a:t>of </a:t>
                </a:r>
                <a:r>
                  <a:rPr lang="en-US" b="1" dirty="0">
                    <a:solidFill>
                      <a:srgbClr val="002060"/>
                    </a:solidFill>
                  </a:rPr>
                  <a:t>climate change</a:t>
                </a:r>
                <a:r>
                  <a:rPr lang="en-US" dirty="0">
                    <a:solidFill>
                      <a:srgbClr val="002060"/>
                    </a:solidFill>
                  </a:rPr>
                  <a:t> </a:t>
                </a:r>
                <a:r>
                  <a:rPr lang="en-US" b="1" dirty="0">
                    <a:solidFill>
                      <a:srgbClr val="002060"/>
                    </a:solidFill>
                  </a:rPr>
                  <a:t>and weather</a:t>
                </a:r>
                <a:endParaRPr lang="en-US" dirty="0">
                  <a:solidFill>
                    <a:srgbClr val="002060"/>
                  </a:solidFill>
                </a:endParaRPr>
              </a:p>
              <a:p>
                <a:pPr marL="6347" lvl="3" indent="339581"/>
                <a:r>
                  <a:rPr lang="en-US" dirty="0" smtClean="0">
                    <a:solidFill>
                      <a:srgbClr val="002060"/>
                    </a:solidFill>
                  </a:rPr>
                  <a:t>Safety </a:t>
                </a:r>
                <a:r>
                  <a:rPr lang="en-US" dirty="0">
                    <a:solidFill>
                      <a:srgbClr val="002060"/>
                    </a:solidFill>
                  </a:rPr>
                  <a:t>and efficiency of </a:t>
                </a:r>
                <a:r>
                  <a:rPr lang="en-US" b="1" dirty="0">
                    <a:solidFill>
                      <a:srgbClr val="002060"/>
                    </a:solidFill>
                  </a:rPr>
                  <a:t>maritime operations</a:t>
                </a:r>
                <a:endParaRPr lang="en-US" dirty="0">
                  <a:solidFill>
                    <a:srgbClr val="002060"/>
                  </a:solidFill>
                </a:endParaRPr>
              </a:p>
              <a:p>
                <a:pPr marL="6347" lvl="3" indent="339581"/>
                <a:r>
                  <a:rPr lang="en-US" dirty="0" smtClean="0">
                    <a:solidFill>
                      <a:srgbClr val="002060"/>
                    </a:solidFill>
                  </a:rPr>
                  <a:t>Forecasts </a:t>
                </a:r>
                <a:r>
                  <a:rPr lang="en-US" dirty="0">
                    <a:solidFill>
                      <a:srgbClr val="002060"/>
                    </a:solidFill>
                  </a:rPr>
                  <a:t>of </a:t>
                </a:r>
                <a:r>
                  <a:rPr lang="en-US" b="1" dirty="0">
                    <a:solidFill>
                      <a:srgbClr val="002060"/>
                    </a:solidFill>
                  </a:rPr>
                  <a:t>natural hazards</a:t>
                </a:r>
                <a:endParaRPr lang="en-US" dirty="0">
                  <a:solidFill>
                    <a:srgbClr val="002060"/>
                  </a:solidFill>
                </a:endParaRPr>
              </a:p>
              <a:p>
                <a:pPr marL="6347" lvl="3" indent="339581"/>
                <a:r>
                  <a:rPr lang="en-US" dirty="0">
                    <a:solidFill>
                      <a:srgbClr val="002060"/>
                    </a:solidFill>
                  </a:rPr>
                  <a:t>Improve </a:t>
                </a:r>
                <a:r>
                  <a:rPr lang="en-US" b="1" dirty="0">
                    <a:solidFill>
                      <a:srgbClr val="002060"/>
                    </a:solidFill>
                  </a:rPr>
                  <a:t>homeland security</a:t>
                </a:r>
                <a:r>
                  <a:rPr lang="en-US" dirty="0">
                    <a:solidFill>
                      <a:srgbClr val="002060"/>
                    </a:solidFill>
                  </a:rPr>
                  <a:t> </a:t>
                </a:r>
              </a:p>
              <a:p>
                <a:pPr marL="6347" lvl="3" indent="339581"/>
                <a:r>
                  <a:rPr lang="en-US" dirty="0">
                    <a:solidFill>
                      <a:srgbClr val="002060"/>
                    </a:solidFill>
                  </a:rPr>
                  <a:t>Minimize </a:t>
                </a:r>
                <a:r>
                  <a:rPr lang="en-US" b="1" dirty="0">
                    <a:solidFill>
                      <a:srgbClr val="002060"/>
                    </a:solidFill>
                  </a:rPr>
                  <a:t>public health risks</a:t>
                </a:r>
                <a:r>
                  <a:rPr lang="en-US" dirty="0">
                    <a:solidFill>
                      <a:srgbClr val="002060"/>
                    </a:solidFill>
                  </a:rPr>
                  <a:t> </a:t>
                </a:r>
              </a:p>
              <a:p>
                <a:pPr marL="6347" lvl="3" indent="339581"/>
                <a:r>
                  <a:rPr lang="en-US" dirty="0">
                    <a:solidFill>
                      <a:srgbClr val="002060"/>
                    </a:solidFill>
                  </a:rPr>
                  <a:t>Protect and restore </a:t>
                </a:r>
                <a:r>
                  <a:rPr lang="en-US" b="1" dirty="0">
                    <a:solidFill>
                      <a:srgbClr val="002060"/>
                    </a:solidFill>
                  </a:rPr>
                  <a:t>healthy coastal ecosystems</a:t>
                </a:r>
                <a:endParaRPr lang="en-US" dirty="0">
                  <a:solidFill>
                    <a:srgbClr val="002060"/>
                  </a:solidFill>
                </a:endParaRPr>
              </a:p>
              <a:p>
                <a:pPr marL="6347" lvl="3" indent="339581"/>
                <a:r>
                  <a:rPr lang="en-US" dirty="0">
                    <a:solidFill>
                      <a:srgbClr val="002060"/>
                    </a:solidFill>
                  </a:rPr>
                  <a:t>Sustain living marine</a:t>
                </a:r>
                <a:r>
                  <a:rPr lang="en-US" b="1" dirty="0">
                    <a:solidFill>
                      <a:srgbClr val="002060"/>
                    </a:solidFill>
                  </a:rPr>
                  <a:t> resources</a:t>
                </a:r>
                <a:endParaRPr lang="en-US" dirty="0">
                  <a:solidFill>
                    <a:srgbClr val="002060"/>
                  </a:solidFill>
                </a:endParaRPr>
              </a:p>
            </p:txBody>
          </p:sp>
        </p:grpSp>
        <p:grpSp>
          <p:nvGrpSpPr>
            <p:cNvPr id="6" name="Group 5"/>
            <p:cNvGrpSpPr/>
            <p:nvPr/>
          </p:nvGrpSpPr>
          <p:grpSpPr>
            <a:xfrm>
              <a:off x="7080250" y="1432767"/>
              <a:ext cx="4114800" cy="2524870"/>
              <a:chOff x="7080250" y="1737567"/>
              <a:chExt cx="4114800" cy="2524870"/>
            </a:xfrm>
          </p:grpSpPr>
          <p:sp>
            <p:nvSpPr>
              <p:cNvPr id="4" name="Rectangle 3"/>
              <p:cNvSpPr/>
              <p:nvPr/>
            </p:nvSpPr>
            <p:spPr bwMode="auto">
              <a:xfrm>
                <a:off x="7080250" y="1737567"/>
                <a:ext cx="4114800" cy="252487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6244" eaLnBrk="0" hangingPunct="0"/>
                <a:endParaRPr lang="en-US">
                  <a:latin typeface="Arial" charset="0"/>
                  <a:ea typeface="ＭＳ Ｐゴシック" pitchFamily="1" charset="-128"/>
                </a:endParaRPr>
              </a:p>
            </p:txBody>
          </p:sp>
          <p:sp>
            <p:nvSpPr>
              <p:cNvPr id="12" name="TextBox 11"/>
              <p:cNvSpPr txBox="1"/>
              <p:nvPr/>
            </p:nvSpPr>
            <p:spPr>
              <a:xfrm>
                <a:off x="7435742" y="1792578"/>
                <a:ext cx="3466737" cy="2336665"/>
              </a:xfrm>
              <a:prstGeom prst="rect">
                <a:avLst/>
              </a:prstGeom>
              <a:noFill/>
            </p:spPr>
            <p:txBody>
              <a:bodyPr wrap="none" rtlCol="0">
                <a:spAutoFit/>
              </a:bodyPr>
              <a:lstStyle/>
              <a:p>
                <a:pPr algn="ctr"/>
                <a:r>
                  <a:rPr lang="en-US" b="1" dirty="0" smtClean="0">
                    <a:solidFill>
                      <a:srgbClr val="002060"/>
                    </a:solidFill>
                  </a:rPr>
                  <a:t>WHAT</a:t>
                </a:r>
              </a:p>
              <a:p>
                <a:r>
                  <a:rPr lang="en-US" b="1" dirty="0" smtClean="0">
                    <a:solidFill>
                      <a:srgbClr val="002060"/>
                    </a:solidFill>
                  </a:rPr>
                  <a:t>Observation</a:t>
                </a:r>
              </a:p>
              <a:p>
                <a:r>
                  <a:rPr lang="en-US" b="1" dirty="0" smtClean="0">
                    <a:solidFill>
                      <a:srgbClr val="002060"/>
                    </a:solidFill>
                  </a:rPr>
                  <a:t>Data Management</a:t>
                </a:r>
              </a:p>
              <a:p>
                <a:r>
                  <a:rPr lang="en-US" b="1" dirty="0" smtClean="0">
                    <a:solidFill>
                      <a:srgbClr val="002060"/>
                    </a:solidFill>
                  </a:rPr>
                  <a:t>Modeling &amp; Analysis</a:t>
                </a:r>
              </a:p>
              <a:p>
                <a:r>
                  <a:rPr lang="en-US" b="1" dirty="0" smtClean="0">
                    <a:solidFill>
                      <a:srgbClr val="002060"/>
                    </a:solidFill>
                  </a:rPr>
                  <a:t>Research &amp; Development</a:t>
                </a:r>
              </a:p>
              <a:p>
                <a:r>
                  <a:rPr lang="en-US" b="1" dirty="0" smtClean="0">
                    <a:solidFill>
                      <a:srgbClr val="002060"/>
                    </a:solidFill>
                  </a:rPr>
                  <a:t>Education</a:t>
                </a:r>
                <a:endParaRPr lang="en-US" b="1" dirty="0">
                  <a:solidFill>
                    <a:srgbClr val="002060"/>
                  </a:solidFill>
                </a:endParaRPr>
              </a:p>
            </p:txBody>
          </p:sp>
        </p:grpSp>
        <p:grpSp>
          <p:nvGrpSpPr>
            <p:cNvPr id="5" name="Group 4"/>
            <p:cNvGrpSpPr/>
            <p:nvPr/>
          </p:nvGrpSpPr>
          <p:grpSpPr>
            <a:xfrm>
              <a:off x="527050" y="6583287"/>
              <a:ext cx="3953312" cy="1229825"/>
              <a:chOff x="897955" y="6583287"/>
              <a:chExt cx="3953312" cy="1229825"/>
            </a:xfrm>
          </p:grpSpPr>
          <p:sp>
            <p:nvSpPr>
              <p:cNvPr id="16" name="Rectangle 15"/>
              <p:cNvSpPr/>
              <p:nvPr/>
            </p:nvSpPr>
            <p:spPr bwMode="auto">
              <a:xfrm>
                <a:off x="897955" y="6583287"/>
                <a:ext cx="3953312" cy="1200329"/>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6244" eaLnBrk="0" hangingPunct="0"/>
                <a:endParaRPr lang="en-US">
                  <a:latin typeface="Arial" charset="0"/>
                  <a:ea typeface="ＭＳ Ｐゴシック" pitchFamily="1" charset="-128"/>
                </a:endParaRPr>
              </a:p>
            </p:txBody>
          </p:sp>
          <p:sp>
            <p:nvSpPr>
              <p:cNvPr id="15" name="TextBox 14"/>
              <p:cNvSpPr txBox="1"/>
              <p:nvPr/>
            </p:nvSpPr>
            <p:spPr>
              <a:xfrm>
                <a:off x="985885" y="6583287"/>
                <a:ext cx="3789139" cy="1229825"/>
              </a:xfrm>
              <a:prstGeom prst="rect">
                <a:avLst/>
              </a:prstGeom>
              <a:noFill/>
            </p:spPr>
            <p:txBody>
              <a:bodyPr wrap="none" rtlCol="0">
                <a:spAutoFit/>
              </a:bodyPr>
              <a:lstStyle/>
              <a:p>
                <a:pPr algn="ctr"/>
                <a:r>
                  <a:rPr lang="en-US" b="1" dirty="0" smtClean="0">
                    <a:solidFill>
                      <a:srgbClr val="002060"/>
                    </a:solidFill>
                  </a:rPr>
                  <a:t>WHERE</a:t>
                </a:r>
              </a:p>
              <a:p>
                <a:r>
                  <a:rPr lang="en-US" b="1" dirty="0" smtClean="0">
                    <a:solidFill>
                      <a:srgbClr val="002060"/>
                    </a:solidFill>
                  </a:rPr>
                  <a:t>Global </a:t>
                </a:r>
              </a:p>
              <a:p>
                <a:r>
                  <a:rPr lang="en-US" b="1" dirty="0" smtClean="0">
                    <a:solidFill>
                      <a:srgbClr val="002060"/>
                    </a:solidFill>
                  </a:rPr>
                  <a:t>Coastal (EEZ to tidal waters)</a:t>
                </a: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2250" y="2988435"/>
              <a:ext cx="3744208" cy="3074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06852" y="3296035"/>
              <a:ext cx="3429000" cy="302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 name="Picture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79778" y="1144340"/>
            <a:ext cx="8327428" cy="4507157"/>
          </a:xfrm>
          <a:prstGeom prst="rect">
            <a:avLst/>
          </a:prstGeom>
        </p:spPr>
      </p:pic>
    </p:spTree>
    <p:extLst>
      <p:ext uri="{BB962C8B-B14F-4D97-AF65-F5344CB8AC3E}">
        <p14:creationId xmlns:p14="http://schemas.microsoft.com/office/powerpoint/2010/main" xmlns="" val="28481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_radar_graphic_AO_v2.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7000" y="0"/>
            <a:ext cx="8875059" cy="6858000"/>
          </a:xfrm>
          <a:prstGeom prst="rect">
            <a:avLst/>
          </a:prstGeom>
        </p:spPr>
      </p:pic>
      <p:sp>
        <p:nvSpPr>
          <p:cNvPr id="3" name="TextBox 2"/>
          <p:cNvSpPr txBox="1"/>
          <p:nvPr/>
        </p:nvSpPr>
        <p:spPr>
          <a:xfrm>
            <a:off x="127000" y="193805"/>
            <a:ext cx="8380480" cy="1200328"/>
          </a:xfrm>
          <a:prstGeom prst="rect">
            <a:avLst/>
          </a:prstGeom>
          <a:noFill/>
        </p:spPr>
        <p:txBody>
          <a:bodyPr wrap="square" rtlCol="0">
            <a:spAutoFit/>
          </a:bodyPr>
          <a:lstStyle/>
          <a:p>
            <a:r>
              <a:rPr lang="en-US" sz="2400" dirty="0" smtClean="0"/>
              <a:t>HF radar is a land based system that uses the reflection of radio frequency transmissions off of ocean surface waves to calculate the surface current speeds.</a:t>
            </a:r>
            <a:endParaRPr lang="en-US" sz="2400" dirty="0"/>
          </a:p>
        </p:txBody>
      </p:sp>
      <p:pic>
        <p:nvPicPr>
          <p:cNvPr id="4" name="Picture 3"/>
          <p:cNvPicPr>
            <a:picLocks noChangeAspect="1"/>
          </p:cNvPicPr>
          <p:nvPr/>
        </p:nvPicPr>
        <p:blipFill>
          <a:blip r:embed="rId3"/>
          <a:stretch>
            <a:fillRect/>
          </a:stretch>
        </p:blipFill>
        <p:spPr>
          <a:xfrm>
            <a:off x="0" y="5576476"/>
            <a:ext cx="2084010" cy="873200"/>
          </a:xfrm>
          <a:prstGeom prst="rect">
            <a:avLst/>
          </a:prstGeom>
        </p:spPr>
      </p:pic>
      <p:pic>
        <p:nvPicPr>
          <p:cNvPr id="5" name="Picture 4"/>
          <p:cNvPicPr>
            <a:picLocks noChangeAspect="1"/>
          </p:cNvPicPr>
          <p:nvPr/>
        </p:nvPicPr>
        <p:blipFill>
          <a:blip r:embed="rId4"/>
          <a:stretch>
            <a:fillRect/>
          </a:stretch>
        </p:blipFill>
        <p:spPr>
          <a:xfrm>
            <a:off x="7519556" y="5160798"/>
            <a:ext cx="1624444" cy="1614478"/>
          </a:xfrm>
          <a:prstGeom prst="rect">
            <a:avLst/>
          </a:prstGeom>
        </p:spPr>
      </p:pic>
    </p:spTree>
    <p:extLst>
      <p:ext uri="{BB962C8B-B14F-4D97-AF65-F5344CB8AC3E}">
        <p14:creationId xmlns:p14="http://schemas.microsoft.com/office/powerpoint/2010/main" xmlns="" val="735574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uv_MNTY_lates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62200" y="2981325"/>
            <a:ext cx="668655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3" descr="RDLi_PSLR_Currents_lates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0"/>
            <a:ext cx="40227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 Box 4"/>
          <p:cNvSpPr txBox="1">
            <a:spLocks noChangeArrowheads="1"/>
          </p:cNvSpPr>
          <p:nvPr/>
        </p:nvSpPr>
        <p:spPr bwMode="auto">
          <a:xfrm>
            <a:off x="4572000" y="228600"/>
            <a:ext cx="43434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t>Radial currents from multiple sites are combined to derive the full current vector field.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st_coast.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0895" y="0"/>
            <a:ext cx="3929317" cy="6858000"/>
          </a:xfrm>
          <a:prstGeom prst="rect">
            <a:avLst/>
          </a:prstGeom>
        </p:spPr>
      </p:pic>
      <p:pic>
        <p:nvPicPr>
          <p:cNvPr id="6" name="Picture 5" descr="west_coast_stations.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74200" y="0"/>
            <a:ext cx="3997508" cy="6858000"/>
          </a:xfrm>
          <a:prstGeom prst="rect">
            <a:avLst/>
          </a:prstGeom>
        </p:spPr>
      </p:pic>
      <p:sp>
        <p:nvSpPr>
          <p:cNvPr id="2" name="TextBox 1"/>
          <p:cNvSpPr txBox="1"/>
          <p:nvPr/>
        </p:nvSpPr>
        <p:spPr>
          <a:xfrm>
            <a:off x="1369039" y="692825"/>
            <a:ext cx="3248005" cy="584776"/>
          </a:xfrm>
          <a:prstGeom prst="rect">
            <a:avLst/>
          </a:prstGeom>
          <a:noFill/>
        </p:spPr>
        <p:txBody>
          <a:bodyPr wrap="none" rtlCol="0">
            <a:spAutoFit/>
          </a:bodyPr>
          <a:lstStyle/>
          <a:p>
            <a:r>
              <a:rPr lang="en-US" sz="3200" b="1" dirty="0" smtClean="0"/>
              <a:t>February 11, 2013</a:t>
            </a:r>
            <a:endParaRPr lang="en-US" sz="3200" b="1" dirty="0"/>
          </a:p>
        </p:txBody>
      </p:sp>
    </p:spTree>
    <p:extLst>
      <p:ext uri="{BB962C8B-B14F-4D97-AF65-F5344CB8AC3E}">
        <p14:creationId xmlns:p14="http://schemas.microsoft.com/office/powerpoint/2010/main" xmlns="" val="905780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st_coast_stations.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79500" y="0"/>
            <a:ext cx="6973067" cy="6858000"/>
          </a:xfrm>
          <a:prstGeom prst="rect">
            <a:avLst/>
          </a:prstGeom>
        </p:spPr>
      </p:pic>
      <p:sp>
        <p:nvSpPr>
          <p:cNvPr id="2" name="TextBox 1"/>
          <p:cNvSpPr txBox="1"/>
          <p:nvPr/>
        </p:nvSpPr>
        <p:spPr>
          <a:xfrm>
            <a:off x="2457643" y="1962963"/>
            <a:ext cx="1907794" cy="646331"/>
          </a:xfrm>
          <a:prstGeom prst="rect">
            <a:avLst/>
          </a:prstGeom>
          <a:noFill/>
        </p:spPr>
        <p:txBody>
          <a:bodyPr wrap="none" rtlCol="0">
            <a:spAutoFit/>
          </a:bodyPr>
          <a:lstStyle/>
          <a:p>
            <a:r>
              <a:rPr lang="en-US" b="1" dirty="0"/>
              <a:t>February 11, 2013</a:t>
            </a:r>
          </a:p>
          <a:p>
            <a:endParaRPr lang="en-US" dirty="0"/>
          </a:p>
        </p:txBody>
      </p:sp>
    </p:spTree>
    <p:extLst>
      <p:ext uri="{BB962C8B-B14F-4D97-AF65-F5344CB8AC3E}">
        <p14:creationId xmlns:p14="http://schemas.microsoft.com/office/powerpoint/2010/main" xmlns="" val="1605197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n10_stations.tiff"/>
          <p:cNvPicPr>
            <a:picLocks noChangeAspect="1"/>
          </p:cNvPicPr>
          <p:nvPr/>
        </p:nvPicPr>
        <p:blipFill rotWithShape="1">
          <a:blip r:embed="rId2">
            <a:extLst>
              <a:ext uri="{28A0092B-C50C-407E-A947-70E740481C1C}">
                <a14:useLocalDpi xmlns:a14="http://schemas.microsoft.com/office/drawing/2010/main" xmlns="" val="0"/>
              </a:ext>
            </a:extLst>
          </a:blip>
          <a:srcRect l="46500" r="-5586"/>
          <a:stretch/>
        </p:blipFill>
        <p:spPr>
          <a:xfrm>
            <a:off x="3401475" y="237930"/>
            <a:ext cx="5811546" cy="6219388"/>
          </a:xfrm>
          <a:prstGeom prst="rect">
            <a:avLst/>
          </a:prstGeom>
        </p:spPr>
      </p:pic>
      <p:pic>
        <p:nvPicPr>
          <p:cNvPr id="5" name="Picture 4" descr="Jan10_stations.tiff"/>
          <p:cNvPicPr>
            <a:picLocks noChangeAspect="1"/>
          </p:cNvPicPr>
          <p:nvPr/>
        </p:nvPicPr>
        <p:blipFill rotWithShape="1">
          <a:blip r:embed="rId2">
            <a:extLst>
              <a:ext uri="{28A0092B-C50C-407E-A947-70E740481C1C}">
                <a14:useLocalDpi xmlns:a14="http://schemas.microsoft.com/office/drawing/2010/main" xmlns="" val="0"/>
              </a:ext>
            </a:extLst>
          </a:blip>
          <a:srcRect r="79317"/>
          <a:stretch/>
        </p:blipFill>
        <p:spPr>
          <a:xfrm>
            <a:off x="496980" y="179476"/>
            <a:ext cx="2053439" cy="6277842"/>
          </a:xfrm>
          <a:prstGeom prst="rect">
            <a:avLst/>
          </a:prstGeom>
        </p:spPr>
      </p:pic>
      <p:sp>
        <p:nvSpPr>
          <p:cNvPr id="6" name="TextBox 5"/>
          <p:cNvSpPr txBox="1"/>
          <p:nvPr/>
        </p:nvSpPr>
        <p:spPr>
          <a:xfrm>
            <a:off x="-55234" y="6461082"/>
            <a:ext cx="9356873" cy="369332"/>
          </a:xfrm>
          <a:prstGeom prst="rect">
            <a:avLst/>
          </a:prstGeom>
          <a:noFill/>
        </p:spPr>
        <p:txBody>
          <a:bodyPr wrap="none" rtlCol="0">
            <a:spAutoFit/>
          </a:bodyPr>
          <a:lstStyle/>
          <a:p>
            <a:r>
              <a:rPr lang="en-US" dirty="0" smtClean="0"/>
              <a:t>IOOS HF radar antennas along the continental US: http://</a:t>
            </a:r>
            <a:r>
              <a:rPr lang="en-US" dirty="0" err="1" smtClean="0"/>
              <a:t>www.cordc.ucsd.edu</a:t>
            </a:r>
            <a:r>
              <a:rPr lang="en-US" dirty="0" smtClean="0"/>
              <a:t>/projects/mapping/ </a:t>
            </a:r>
            <a:endParaRPr lang="en-US" dirty="0"/>
          </a:p>
        </p:txBody>
      </p:sp>
      <p:sp>
        <p:nvSpPr>
          <p:cNvPr id="2" name="TextBox 1"/>
          <p:cNvSpPr txBox="1"/>
          <p:nvPr/>
        </p:nvSpPr>
        <p:spPr>
          <a:xfrm>
            <a:off x="4552413" y="656708"/>
            <a:ext cx="2482170" cy="830997"/>
          </a:xfrm>
          <a:prstGeom prst="rect">
            <a:avLst/>
          </a:prstGeom>
          <a:noFill/>
        </p:spPr>
        <p:txBody>
          <a:bodyPr wrap="none" rtlCol="0">
            <a:spAutoFit/>
          </a:bodyPr>
          <a:lstStyle/>
          <a:p>
            <a:r>
              <a:rPr lang="en-US" sz="2400" b="1" dirty="0"/>
              <a:t>February 11, 2013</a:t>
            </a:r>
          </a:p>
          <a:p>
            <a:endParaRPr lang="en-US" sz="2400" dirty="0"/>
          </a:p>
        </p:txBody>
      </p:sp>
    </p:spTree>
    <p:extLst>
      <p:ext uri="{BB962C8B-B14F-4D97-AF65-F5344CB8AC3E}">
        <p14:creationId xmlns:p14="http://schemas.microsoft.com/office/powerpoint/2010/main" xmlns="" val="1008336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148138" cy="344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15" descr="HFradars.jpg"/>
          <p:cNvPicPr>
            <a:picLocks noChangeAspect="1"/>
          </p:cNvPicPr>
          <p:nvPr/>
        </p:nvPicPr>
        <p:blipFill>
          <a:blip r:embed="rId4">
            <a:extLst>
              <a:ext uri="{28A0092B-C50C-407E-A947-70E740481C1C}">
                <a14:useLocalDpi xmlns:a14="http://schemas.microsoft.com/office/drawing/2010/main" xmlns="" val="0"/>
              </a:ext>
            </a:extLst>
          </a:blip>
          <a:srcRect l="15805" r="2615"/>
          <a:stretch>
            <a:fillRect/>
          </a:stretch>
        </p:blipFill>
        <p:spPr bwMode="auto">
          <a:xfrm>
            <a:off x="0" y="3587750"/>
            <a:ext cx="4148138" cy="327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14"/>
          <p:cNvSpPr>
            <a:spLocks noChangeArrowheads="1"/>
          </p:cNvSpPr>
          <p:nvPr/>
        </p:nvSpPr>
        <p:spPr bwMode="auto">
          <a:xfrm>
            <a:off x="4614863" y="3440113"/>
            <a:ext cx="4529137" cy="39401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i="1"/>
              <a:t>HF Radar National Network (HFRNet) – Coastal Observing Research and Development Center at Scripps Institution of Oceanography – PI Dr. Eric Terrill </a:t>
            </a:r>
            <a:r>
              <a:rPr lang="en-US" sz="1000" i="1">
                <a:hlinkClick r:id="rId5"/>
              </a:rPr>
              <a:t>eterrill@ucsd.edu</a:t>
            </a:r>
            <a:endParaRPr lang="en-US" sz="1000" i="1"/>
          </a:p>
          <a:p>
            <a:endParaRPr lang="en-US" sz="1000" i="1"/>
          </a:p>
          <a:p>
            <a:pPr>
              <a:buFont typeface="Arial" charset="0"/>
              <a:buChar char="•"/>
            </a:pPr>
            <a:r>
              <a:rPr lang="en-US" sz="1000" i="1"/>
              <a:t>  British Petroleum (BP) Incident Command Center (ICC)</a:t>
            </a:r>
            <a:br>
              <a:rPr lang="en-US" sz="1000" i="1"/>
            </a:br>
            <a:r>
              <a:rPr lang="en-US" sz="1000"/>
              <a:t>NOAA IOOS liason: Dr. Jack Harlan  </a:t>
            </a:r>
            <a:r>
              <a:rPr lang="en-US" sz="1000">
                <a:hlinkClick r:id="rId6"/>
              </a:rPr>
              <a:t>jack.harlan@noaa.gov</a:t>
            </a:r>
            <a:endParaRPr lang="en-US" sz="1000"/>
          </a:p>
          <a:p>
            <a:endParaRPr lang="en-US" sz="1000"/>
          </a:p>
          <a:p>
            <a:pPr>
              <a:buFont typeface="Arial" charset="0"/>
              <a:buChar char="•"/>
            </a:pPr>
            <a:r>
              <a:rPr lang="en-US" sz="1000" i="1"/>
              <a:t>  Office of Response and Restoration (OR&amp;R) Emergency Response Division (ERD)</a:t>
            </a:r>
            <a:br>
              <a:rPr lang="en-US" sz="1000" i="1"/>
            </a:br>
            <a:r>
              <a:rPr lang="en-US" sz="1000"/>
              <a:t>(formerly Hazardous Materials Response Division (HAZMAT))</a:t>
            </a:r>
            <a:br>
              <a:rPr lang="en-US" sz="1000"/>
            </a:br>
            <a:r>
              <a:rPr lang="en-US" sz="1000"/>
              <a:t>Official NOAA forecasts for oil spill trajectories General NOAA Operational Modeling Environment (GNOME)</a:t>
            </a:r>
          </a:p>
          <a:p>
            <a:endParaRPr lang="en-US" sz="1000"/>
          </a:p>
          <a:p>
            <a:pPr>
              <a:buFont typeface="Arial" charset="0"/>
              <a:buChar char="•"/>
            </a:pPr>
            <a:r>
              <a:rPr lang="en-US" sz="1000" i="1"/>
              <a:t>  Office of Response and Restoration (OR&amp;R) Assessment and Restoration Division (ARD)</a:t>
            </a:r>
          </a:p>
          <a:p>
            <a:r>
              <a:rPr lang="en-US" sz="1000"/>
              <a:t>GIS shape files of HFR products and a data feed to the Environmental Response Management Application (ERMA) </a:t>
            </a:r>
            <a:br>
              <a:rPr lang="en-US" sz="1000"/>
            </a:br>
            <a:endParaRPr lang="en-US" sz="1000"/>
          </a:p>
          <a:p>
            <a:pPr>
              <a:buFont typeface="Arial" charset="0"/>
              <a:buChar char="•"/>
            </a:pPr>
            <a:r>
              <a:rPr lang="en-US" sz="1000"/>
              <a:t>  Near real-time currents available in various formats (NetCDF, GNOME NetCDF, Shapefile, kml):  </a:t>
            </a:r>
            <a:r>
              <a:rPr lang="en-US" sz="1000">
                <a:hlinkClick r:id="rId7"/>
              </a:rPr>
              <a:t>http://cordc.ucsd.edu/projects/mapping/</a:t>
            </a:r>
            <a:endParaRPr lang="en-US" sz="1000"/>
          </a:p>
          <a:p>
            <a:pPr>
              <a:buFont typeface="Arial" charset="0"/>
              <a:buChar char="•"/>
            </a:pPr>
            <a:r>
              <a:rPr lang="en-US" sz="1000"/>
              <a:t>  Near real-time currents available via THREDDS at NDBC: </a:t>
            </a:r>
            <a:r>
              <a:rPr lang="en-US" sz="1000">
                <a:hlinkClick r:id="rId8"/>
              </a:rPr>
              <a:t>http://sdf.ndbc.noaa.gov:8080/thredds/catalog.html</a:t>
            </a:r>
            <a:endParaRPr lang="en-US" sz="1000"/>
          </a:p>
          <a:p>
            <a:pPr>
              <a:buFont typeface="Arial" charset="0"/>
              <a:buChar char="•"/>
            </a:pPr>
            <a:r>
              <a:rPr lang="en-US" sz="1000"/>
              <a:t>  Ocean Observing assets and data availability: </a:t>
            </a:r>
            <a:r>
              <a:rPr lang="en-US" sz="1000">
                <a:hlinkClick r:id="rId9"/>
              </a:rPr>
              <a:t>http://rucool.marine.rutgers.edu/deepwater/</a:t>
            </a:r>
            <a:r>
              <a:rPr lang="en-US" sz="1000"/>
              <a:t/>
            </a:r>
            <a:br>
              <a:rPr lang="en-US" sz="1000"/>
            </a:br>
            <a:endParaRPr lang="en-US" sz="1000"/>
          </a:p>
        </p:txBody>
      </p:sp>
      <p:sp>
        <p:nvSpPr>
          <p:cNvPr id="5" name="Oval 4"/>
          <p:cNvSpPr>
            <a:spLocks noChangeArrowheads="1"/>
          </p:cNvSpPr>
          <p:nvPr/>
        </p:nvSpPr>
        <p:spPr bwMode="auto">
          <a:xfrm>
            <a:off x="947738" y="1139825"/>
            <a:ext cx="111125" cy="100013"/>
          </a:xfrm>
          <a:prstGeom prst="ellipse">
            <a:avLst/>
          </a:prstGeom>
          <a:solidFill>
            <a:srgbClr val="FF0000"/>
          </a:solidFill>
          <a:ln w="9525">
            <a:solidFill>
              <a:srgbClr val="B6DCDF"/>
            </a:solidFill>
            <a:round/>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3078" name="Picture 5"/>
          <p:cNvPicPr>
            <a:picLocks noChangeAspect="1"/>
          </p:cNvPicPr>
          <p:nvPr/>
        </p:nvPicPr>
        <p:blipFill>
          <a:blip r:embed="rId10">
            <a:extLst>
              <a:ext uri="{28A0092B-C50C-407E-A947-70E740481C1C}">
                <a14:useLocalDpi xmlns:a14="http://schemas.microsoft.com/office/drawing/2010/main" xmlns="" val="0"/>
              </a:ext>
            </a:extLst>
          </a:blip>
          <a:srcRect b="4633"/>
          <a:stretch>
            <a:fillRect/>
          </a:stretch>
        </p:blipFill>
        <p:spPr bwMode="auto">
          <a:xfrm>
            <a:off x="4392613" y="0"/>
            <a:ext cx="4348162" cy="344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9" name="Title 1"/>
          <p:cNvSpPr>
            <a:spLocks noGrp="1"/>
          </p:cNvSpPr>
          <p:nvPr>
            <p:ph type="title"/>
          </p:nvPr>
        </p:nvSpPr>
        <p:spPr>
          <a:xfrm>
            <a:off x="0" y="2557463"/>
            <a:ext cx="4148138" cy="838200"/>
          </a:xfrm>
        </p:spPr>
        <p:txBody>
          <a:bodyPr/>
          <a:lstStyle/>
          <a:p>
            <a:r>
              <a:rPr lang="en-US" sz="2000" i="1">
                <a:solidFill>
                  <a:schemeClr val="tx1"/>
                </a:solidFill>
                <a:latin typeface="Palatino" charset="0"/>
              </a:rPr>
              <a:t>April 20, 2010 – no systems operating</a:t>
            </a:r>
          </a:p>
        </p:txBody>
      </p:sp>
      <p:sp>
        <p:nvSpPr>
          <p:cNvPr id="7" name="Title 1"/>
          <p:cNvSpPr txBox="1">
            <a:spLocks/>
          </p:cNvSpPr>
          <p:nvPr/>
        </p:nvSpPr>
        <p:spPr>
          <a:xfrm>
            <a:off x="4594225" y="2557463"/>
            <a:ext cx="4146550" cy="882650"/>
          </a:xfrm>
          <a:prstGeom prst="rect">
            <a:avLst/>
          </a:prstGeom>
        </p:spPr>
        <p:txBody>
          <a:bodyPr anchor="ctr">
            <a:normAutofit/>
          </a:bodyPr>
          <a:lstStyle>
            <a:lvl1pPr defTabSz="457200" eaLnBrk="0" hangingPunct="0">
              <a:defRPr>
                <a:solidFill>
                  <a:schemeClr val="tx1"/>
                </a:solidFill>
                <a:latin typeface="Arial" charset="0"/>
                <a:ea typeface="ＭＳ Ｐゴシック"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i="1">
                <a:latin typeface="Palatino" charset="0"/>
              </a:rPr>
              <a:t>April 24, 2010 – USF systems online</a:t>
            </a:r>
          </a:p>
        </p:txBody>
      </p:sp>
      <p:sp>
        <p:nvSpPr>
          <p:cNvPr id="12" name="Oval 11"/>
          <p:cNvSpPr>
            <a:spLocks noChangeArrowheads="1"/>
          </p:cNvSpPr>
          <p:nvPr/>
        </p:nvSpPr>
        <p:spPr bwMode="auto">
          <a:xfrm>
            <a:off x="5329238" y="1139825"/>
            <a:ext cx="96837" cy="100013"/>
          </a:xfrm>
          <a:prstGeom prst="ellipse">
            <a:avLst/>
          </a:prstGeom>
          <a:solidFill>
            <a:srgbClr val="FF0000"/>
          </a:solidFill>
          <a:ln w="9525">
            <a:solidFill>
              <a:srgbClr val="B6DCDF"/>
            </a:solidFill>
            <a:round/>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4" name="Title 1"/>
          <p:cNvSpPr txBox="1">
            <a:spLocks/>
          </p:cNvSpPr>
          <p:nvPr/>
        </p:nvSpPr>
        <p:spPr>
          <a:xfrm>
            <a:off x="0" y="6269038"/>
            <a:ext cx="3700463" cy="588962"/>
          </a:xfrm>
          <a:prstGeom prst="rect">
            <a:avLst/>
          </a:prstGeom>
        </p:spPr>
        <p:txBody>
          <a:bodyPr anchor="ctr">
            <a:normAutofit/>
          </a:bodyPr>
          <a:lstStyle>
            <a:lvl1pPr defTabSz="457200" eaLnBrk="0" hangingPunct="0">
              <a:defRPr>
                <a:solidFill>
                  <a:schemeClr val="tx1"/>
                </a:solidFill>
                <a:latin typeface="Arial" charset="0"/>
                <a:ea typeface="ＭＳ Ｐゴシック" charset="0"/>
                <a:cs typeface="Arial" charset="0"/>
              </a:defRPr>
            </a:lvl1pPr>
            <a:lvl2pPr marL="742950" indent="-285750" defTabSz="457200" eaLnBrk="0" hangingPunct="0">
              <a:defRPr>
                <a:solidFill>
                  <a:schemeClr val="tx1"/>
                </a:solidFill>
                <a:latin typeface="Arial" charset="0"/>
                <a:ea typeface="Arial" charset="0"/>
                <a:cs typeface="Arial" charset="0"/>
              </a:defRPr>
            </a:lvl2pPr>
            <a:lvl3pPr marL="1143000" indent="-228600" defTabSz="457200" eaLnBrk="0" hangingPunct="0">
              <a:defRPr>
                <a:solidFill>
                  <a:schemeClr val="tx1"/>
                </a:solidFill>
                <a:latin typeface="Arial" charset="0"/>
                <a:ea typeface="Arial" charset="0"/>
                <a:cs typeface="Arial" charset="0"/>
              </a:defRPr>
            </a:lvl3pPr>
            <a:lvl4pPr marL="1600200" indent="-228600" defTabSz="457200" eaLnBrk="0" hangingPunct="0">
              <a:defRPr>
                <a:solidFill>
                  <a:schemeClr val="tx1"/>
                </a:solidFill>
                <a:latin typeface="Arial" charset="0"/>
                <a:ea typeface="Arial" charset="0"/>
                <a:cs typeface="Arial" charset="0"/>
              </a:defRPr>
            </a:lvl4pPr>
            <a:lvl5pPr marL="2057400" indent="-228600" defTabSz="4572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900" i="1">
                <a:latin typeface="Palatino" charset="0"/>
              </a:rPr>
              <a:t>May 1, 2010 – USM systems online</a:t>
            </a:r>
          </a:p>
        </p:txBody>
      </p:sp>
      <p:sp>
        <p:nvSpPr>
          <p:cNvPr id="13" name="Oval 12"/>
          <p:cNvSpPr>
            <a:spLocks noChangeArrowheads="1"/>
          </p:cNvSpPr>
          <p:nvPr/>
        </p:nvSpPr>
        <p:spPr bwMode="auto">
          <a:xfrm>
            <a:off x="785813" y="4935538"/>
            <a:ext cx="107950" cy="93662"/>
          </a:xfrm>
          <a:prstGeom prst="ellipse">
            <a:avLst/>
          </a:prstGeom>
          <a:solidFill>
            <a:srgbClr val="FF0000"/>
          </a:solidFill>
          <a:ln w="9525">
            <a:solidFill>
              <a:srgbClr val="B6DCDF"/>
            </a:solidFill>
            <a:round/>
            <a:headEnd/>
            <a:tailEnd/>
          </a:ln>
          <a:effectLst>
            <a:outerShdw blurRad="400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7313" y="130175"/>
            <a:ext cx="8915400" cy="563563"/>
          </a:xfrm>
        </p:spPr>
        <p:txBody>
          <a:bodyPr>
            <a:normAutofit fontScale="90000"/>
          </a:bodyPr>
          <a:lstStyle/>
          <a:p>
            <a:r>
              <a:rPr lang="en-US" sz="2400" i="1">
                <a:latin typeface="Palatino" charset="0"/>
              </a:rPr>
              <a:t>Mapping Surface Currents in Gulf of Mexico with HF Radar</a:t>
            </a:r>
            <a:br>
              <a:rPr lang="en-US" sz="2400" i="1">
                <a:latin typeface="Palatino" charset="0"/>
              </a:rPr>
            </a:br>
            <a:r>
              <a:rPr lang="en-US" sz="1000" i="1">
                <a:latin typeface="Palatino" charset="0"/>
              </a:rPr>
              <a:t> Scripps Point of Contact:  Eric Terrill (eterrill@ucsd.edu)</a:t>
            </a:r>
            <a:br>
              <a:rPr lang="en-US" sz="1000" i="1">
                <a:latin typeface="Palatino" charset="0"/>
              </a:rPr>
            </a:br>
            <a:r>
              <a:rPr lang="en-US" sz="1000" i="1">
                <a:latin typeface="Palatino" charset="0"/>
              </a:rPr>
              <a:t>www.cordc.ucsd.edu/projects/mapping</a:t>
            </a:r>
          </a:p>
        </p:txBody>
      </p:sp>
      <p:pic>
        <p:nvPicPr>
          <p:cNvPr id="2051" name="Content Placeholder 3" descr="overlay.jpg"/>
          <p:cNvPicPr>
            <a:picLocks noGrp="1" noChangeAspect="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7938" y="838200"/>
            <a:ext cx="9136062" cy="6019800"/>
          </a:xfrm>
        </p:spPr>
      </p:pic>
      <p:sp>
        <p:nvSpPr>
          <p:cNvPr id="2052" name="TextBox 4"/>
          <p:cNvSpPr txBox="1">
            <a:spLocks noChangeArrowheads="1"/>
          </p:cNvSpPr>
          <p:nvPr/>
        </p:nvSpPr>
        <p:spPr bwMode="auto">
          <a:xfrm>
            <a:off x="228600" y="6494463"/>
            <a:ext cx="7546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i="1">
                <a:solidFill>
                  <a:schemeClr val="bg1"/>
                </a:solidFill>
              </a:rPr>
              <a:t>SAR imagery from CSTARS/UMIAMI.  OI mapped HF Radar surface currents from CORDC/SIO.  Radars operated by USM.</a:t>
            </a:r>
          </a:p>
        </p:txBody>
      </p:sp>
      <p:pic>
        <p:nvPicPr>
          <p:cNvPr id="205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96063" y="3208338"/>
            <a:ext cx="240665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TextBox 8"/>
          <p:cNvSpPr txBox="1">
            <a:spLocks noChangeArrowheads="1"/>
          </p:cNvSpPr>
          <p:nvPr/>
        </p:nvSpPr>
        <p:spPr bwMode="auto">
          <a:xfrm>
            <a:off x="87313" y="3752850"/>
            <a:ext cx="2484437" cy="2740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b="1"/>
              <a:t>Scripps HF Radar Activities in Gulf Of Mexico</a:t>
            </a:r>
          </a:p>
          <a:p>
            <a:pPr eaLnBrk="1" hangingPunct="1">
              <a:buFont typeface="Arial" charset="0"/>
              <a:buChar char="•"/>
            </a:pPr>
            <a:r>
              <a:rPr lang="en-US" sz="1200"/>
              <a:t>Developers of realtime data management and distribution  system for national network (120+ radars).  Leverages State of CA network.</a:t>
            </a:r>
          </a:p>
          <a:p>
            <a:pPr eaLnBrk="1" hangingPunct="1">
              <a:buFont typeface="Arial" charset="0"/>
              <a:buChar char="•"/>
            </a:pPr>
            <a:r>
              <a:rPr lang="en-US" sz="1200"/>
              <a:t> Processing of data for NOAA OR&amp;R for official trajectories.</a:t>
            </a:r>
          </a:p>
          <a:p>
            <a:pPr eaLnBrk="1" hangingPunct="1">
              <a:buFont typeface="Arial" charset="0"/>
              <a:buChar char="•"/>
            </a:pPr>
            <a:r>
              <a:rPr lang="en-US" sz="1200"/>
              <a:t> Realtime Google products for data overlays.</a:t>
            </a:r>
          </a:p>
          <a:p>
            <a:pPr eaLnBrk="1" hangingPunct="1">
              <a:buFont typeface="Arial" charset="0"/>
              <a:buChar char="•"/>
            </a:pPr>
            <a:r>
              <a:rPr lang="en-US" sz="1200"/>
              <a:t> BP funded project to develop capability for HF radar on oil platforms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65E9CD3-8CC4-DD40-8892-AC5B8216F2D2}" type="slidenum">
              <a:rPr lang="en-US"/>
              <a:pPr/>
              <a:t>37</a:t>
            </a:fld>
            <a:endParaRPr lang="en-US"/>
          </a:p>
        </p:txBody>
      </p:sp>
      <p:sp>
        <p:nvSpPr>
          <p:cNvPr id="197634" name="Rectangle 2"/>
          <p:cNvSpPr>
            <a:spLocks noGrp="1" noChangeArrowheads="1"/>
          </p:cNvSpPr>
          <p:nvPr>
            <p:ph type="title"/>
          </p:nvPr>
        </p:nvSpPr>
        <p:spPr>
          <a:xfrm>
            <a:off x="457200" y="-152400"/>
            <a:ext cx="8229600" cy="1143000"/>
          </a:xfrm>
        </p:spPr>
        <p:txBody>
          <a:bodyPr/>
          <a:lstStyle/>
          <a:p>
            <a:r>
              <a:rPr lang="en-US" sz="3200"/>
              <a:t>Integrated observations and model forecasts</a:t>
            </a:r>
            <a:br>
              <a:rPr lang="en-US" sz="3200"/>
            </a:br>
            <a:r>
              <a:rPr lang="en-US" sz="2400">
                <a:hlinkClick r:id="rId2"/>
              </a:rPr>
              <a:t>http://rucool.marine.rutgers.edu/deepwater</a:t>
            </a:r>
            <a:endParaRPr lang="en-US" sz="2400"/>
          </a:p>
        </p:txBody>
      </p:sp>
      <p:pic>
        <p:nvPicPr>
          <p:cNvPr id="197637" name="Picture 5" descr="100725_ioo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43000"/>
            <a:ext cx="9144000" cy="6102350"/>
          </a:xfrm>
          <a:prstGeom prst="rect">
            <a:avLst/>
          </a:prstGeom>
          <a:noFill/>
          <a:extLst>
            <a:ext uri="{909E8E84-426E-40dd-AFC4-6F175D3DCCD1}">
              <a14:hiddenFill xmlns:a14="http://schemas.microsoft.com/office/drawing/2010/main" xmlns="">
                <a:solidFill>
                  <a:srgbClr val="FFFFFF"/>
                </a:solidFill>
              </a14:hiddenFill>
            </a:ext>
          </a:extLst>
        </p:spPr>
      </p:pic>
      <p:pic>
        <p:nvPicPr>
          <p:cNvPr id="197638" name="Picture 6" descr="Deepwater%20Horizon%2024%20h%20Trajectory%20Map%20May%20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0" y="990600"/>
            <a:ext cx="5922963" cy="621823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763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A2188060-EE9B-3941-995D-D68D5FCAF4DA}" type="slidenum">
              <a:rPr lang="en-US"/>
              <a:pPr/>
              <a:t>38</a:t>
            </a:fld>
            <a:endParaRPr lang="en-US"/>
          </a:p>
        </p:txBody>
      </p:sp>
      <p:pic>
        <p:nvPicPr>
          <p:cNvPr id="228354" name="Picture 1" descr="BeachesAffected_USCG.tif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895600" y="1285875"/>
            <a:ext cx="6248400" cy="55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8355" name="Picture 2" descr="20080128-G-5394s-00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947988" y="4267200"/>
            <a:ext cx="2843212"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6" name="TextBox 3"/>
          <p:cNvSpPr txBox="1">
            <a:spLocks noChangeArrowheads="1"/>
          </p:cNvSpPr>
          <p:nvPr/>
        </p:nvSpPr>
        <p:spPr bwMode="auto">
          <a:xfrm>
            <a:off x="0" y="1600200"/>
            <a:ext cx="29718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37931725" indent="-37474525" defTabSz="457200" eaLnBrk="0" hangingPunct="0">
              <a:defRPr>
                <a:solidFill>
                  <a:schemeClr val="tx1"/>
                </a:solidFill>
                <a:latin typeface="Arial" charset="0"/>
                <a:ea typeface="ＭＳ Ｐゴシック" charset="0"/>
              </a:defRPr>
            </a:lvl2pPr>
            <a:lvl3pPr eaLnBrk="0" hangingPunct="0">
              <a:defRPr>
                <a:solidFill>
                  <a:schemeClr val="tx1"/>
                </a:solidFill>
                <a:latin typeface="Arial" charset="0"/>
                <a:ea typeface="ＭＳ Ｐゴシック" charset="0"/>
              </a:defRPr>
            </a:lvl3pPr>
            <a:lvl4pPr eaLnBrk="0" hangingPunct="0">
              <a:defRPr>
                <a:solidFill>
                  <a:schemeClr val="tx1"/>
                </a:solidFill>
                <a:latin typeface="Arial" charset="0"/>
                <a:ea typeface="ＭＳ Ｐゴシック" charset="0"/>
              </a:defRPr>
            </a:lvl4pPr>
            <a:lvl5pPr eaLnBrk="0" hangingPunct="0">
              <a:defRPr>
                <a:solidFill>
                  <a:schemeClr val="tx1"/>
                </a:solidFill>
                <a:latin typeface="Arial" charset="0"/>
                <a:ea typeface="ＭＳ Ｐゴシック" charset="0"/>
              </a:defRPr>
            </a:lvl5pPr>
            <a:lvl6pPr marL="457200" eaLnBrk="0" fontAlgn="base" hangingPunct="0">
              <a:spcBef>
                <a:spcPct val="0"/>
              </a:spcBef>
              <a:spcAft>
                <a:spcPct val="0"/>
              </a:spcAft>
              <a:defRPr>
                <a:solidFill>
                  <a:schemeClr val="tx1"/>
                </a:solidFill>
                <a:latin typeface="Arial" charset="0"/>
                <a:ea typeface="ＭＳ Ｐゴシック" charset="0"/>
              </a:defRPr>
            </a:lvl6pPr>
            <a:lvl7pPr marL="914400" eaLnBrk="0" fontAlgn="base" hangingPunct="0">
              <a:spcBef>
                <a:spcPct val="0"/>
              </a:spcBef>
              <a:spcAft>
                <a:spcPct val="0"/>
              </a:spcAft>
              <a:defRPr>
                <a:solidFill>
                  <a:schemeClr val="tx1"/>
                </a:solidFill>
                <a:latin typeface="Arial" charset="0"/>
                <a:ea typeface="ＭＳ Ｐゴシック" charset="0"/>
              </a:defRPr>
            </a:lvl7pPr>
            <a:lvl8pPr marL="1371600" eaLnBrk="0" fontAlgn="base" hangingPunct="0">
              <a:spcBef>
                <a:spcPct val="0"/>
              </a:spcBef>
              <a:spcAft>
                <a:spcPct val="0"/>
              </a:spcAft>
              <a:defRPr>
                <a:solidFill>
                  <a:schemeClr val="tx1"/>
                </a:solidFill>
                <a:latin typeface="Arial" charset="0"/>
                <a:ea typeface="ＭＳ Ｐゴシック" charset="0"/>
              </a:defRPr>
            </a:lvl8pPr>
            <a:lvl9pPr marL="18288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cs typeface="Arial" charset="0"/>
              </a:rPr>
              <a:t>Late January 2008, oil and tarballs washed up on beaches from Monterey to San Francisco</a:t>
            </a:r>
          </a:p>
          <a:p>
            <a:pPr eaLnBrk="1" hangingPunct="1"/>
            <a:endParaRPr lang="en-US" sz="2400">
              <a:cs typeface="Arial" charset="0"/>
            </a:endParaRPr>
          </a:p>
          <a:p>
            <a:pPr eaLnBrk="1" hangingPunct="1"/>
            <a:r>
              <a:rPr lang="en-US" sz="2400">
                <a:cs typeface="Arial" charset="0"/>
              </a:rPr>
              <a:t>They were determined to be from a natural seep, not from the Cosco Busan or other spil</a:t>
            </a:r>
          </a:p>
          <a:p>
            <a:pPr eaLnBrk="1" hangingPunct="1"/>
            <a:endParaRPr lang="en-US" sz="2400">
              <a:cs typeface="Arial" charset="0"/>
            </a:endParaRPr>
          </a:p>
        </p:txBody>
      </p:sp>
      <p:sp>
        <p:nvSpPr>
          <p:cNvPr id="228357" name="Rectangle 5"/>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r>
              <a:rPr lang="en-US" sz="3600">
                <a:solidFill>
                  <a:schemeClr val="tx2"/>
                </a:solidFill>
              </a:rPr>
              <a:t>Case Study 3: Tar Balls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00C01451-9069-1741-AF5D-B5D69280A253}" type="slidenum">
              <a:rPr lang="en-US"/>
              <a:pPr/>
              <a:t>39</a:t>
            </a:fld>
            <a:endParaRPr lang="en-US"/>
          </a:p>
        </p:txBody>
      </p:sp>
      <p:pic>
        <p:nvPicPr>
          <p:cNvPr id="229378" name="Picture 1" descr="tuv_CENC_2008_01_26_1000.png"/>
          <p:cNvPicPr>
            <a:picLocks noChangeAspect="1"/>
          </p:cNvPicPr>
          <p:nvPr/>
        </p:nvPicPr>
        <p:blipFill>
          <a:blip r:embed="rId2">
            <a:extLst>
              <a:ext uri="{28A0092B-C50C-407E-A947-70E740481C1C}">
                <a14:useLocalDpi xmlns:a14="http://schemas.microsoft.com/office/drawing/2010/main" xmlns="" val="0"/>
              </a:ext>
            </a:extLst>
          </a:blip>
          <a:srcRect l="2917" t="6667" r="9583" b="5556"/>
          <a:stretch>
            <a:fillRect/>
          </a:stretch>
        </p:blipFill>
        <p:spPr bwMode="auto">
          <a:xfrm>
            <a:off x="4572000" y="838200"/>
            <a:ext cx="4572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79" name="Picture 2" descr="tuv_SFB2_2008_01_26_1000.png"/>
          <p:cNvPicPr>
            <a:picLocks noChangeAspect="1"/>
          </p:cNvPicPr>
          <p:nvPr/>
        </p:nvPicPr>
        <p:blipFill>
          <a:blip r:embed="rId3">
            <a:extLst>
              <a:ext uri="{28A0092B-C50C-407E-A947-70E740481C1C}">
                <a14:useLocalDpi xmlns:a14="http://schemas.microsoft.com/office/drawing/2010/main" xmlns="" val="0"/>
              </a:ext>
            </a:extLst>
          </a:blip>
          <a:srcRect t="17778" r="16875" b="14444"/>
          <a:stretch>
            <a:fillRect/>
          </a:stretch>
        </p:blipFill>
        <p:spPr bwMode="auto">
          <a:xfrm>
            <a:off x="228600" y="2209800"/>
            <a:ext cx="4343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1" name="TextBox 4"/>
          <p:cNvSpPr txBox="1">
            <a:spLocks noChangeArrowheads="1"/>
          </p:cNvSpPr>
          <p:nvPr/>
        </p:nvSpPr>
        <p:spPr bwMode="auto">
          <a:xfrm>
            <a:off x="92075" y="31750"/>
            <a:ext cx="85185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37931725" indent="-37474525" defTabSz="457200" eaLnBrk="0" hangingPunct="0">
              <a:defRPr>
                <a:solidFill>
                  <a:schemeClr val="tx1"/>
                </a:solidFill>
                <a:latin typeface="Arial" charset="0"/>
                <a:ea typeface="ＭＳ Ｐゴシック" charset="0"/>
              </a:defRPr>
            </a:lvl2pPr>
            <a:lvl3pPr eaLnBrk="0" hangingPunct="0">
              <a:defRPr>
                <a:solidFill>
                  <a:schemeClr val="tx1"/>
                </a:solidFill>
                <a:latin typeface="Arial" charset="0"/>
                <a:ea typeface="ＭＳ Ｐゴシック" charset="0"/>
              </a:defRPr>
            </a:lvl3pPr>
            <a:lvl4pPr eaLnBrk="0" hangingPunct="0">
              <a:defRPr>
                <a:solidFill>
                  <a:schemeClr val="tx1"/>
                </a:solidFill>
                <a:latin typeface="Arial" charset="0"/>
                <a:ea typeface="ＭＳ Ｐゴシック" charset="0"/>
              </a:defRPr>
            </a:lvl4pPr>
            <a:lvl5pPr eaLnBrk="0" hangingPunct="0">
              <a:defRPr>
                <a:solidFill>
                  <a:schemeClr val="tx1"/>
                </a:solidFill>
                <a:latin typeface="Arial" charset="0"/>
                <a:ea typeface="ＭＳ Ｐゴシック" charset="0"/>
              </a:defRPr>
            </a:lvl5pPr>
            <a:lvl6pPr marL="457200" eaLnBrk="0" fontAlgn="base" hangingPunct="0">
              <a:spcBef>
                <a:spcPct val="0"/>
              </a:spcBef>
              <a:spcAft>
                <a:spcPct val="0"/>
              </a:spcAft>
              <a:defRPr>
                <a:solidFill>
                  <a:schemeClr val="tx1"/>
                </a:solidFill>
                <a:latin typeface="Arial" charset="0"/>
                <a:ea typeface="ＭＳ Ｐゴシック" charset="0"/>
              </a:defRPr>
            </a:lvl6pPr>
            <a:lvl7pPr marL="914400" eaLnBrk="0" fontAlgn="base" hangingPunct="0">
              <a:spcBef>
                <a:spcPct val="0"/>
              </a:spcBef>
              <a:spcAft>
                <a:spcPct val="0"/>
              </a:spcAft>
              <a:defRPr>
                <a:solidFill>
                  <a:schemeClr val="tx1"/>
                </a:solidFill>
                <a:latin typeface="Arial" charset="0"/>
                <a:ea typeface="ＭＳ Ｐゴシック" charset="0"/>
              </a:defRPr>
            </a:lvl7pPr>
            <a:lvl8pPr marL="1371600" eaLnBrk="0" fontAlgn="base" hangingPunct="0">
              <a:spcBef>
                <a:spcPct val="0"/>
              </a:spcBef>
              <a:spcAft>
                <a:spcPct val="0"/>
              </a:spcAft>
              <a:defRPr>
                <a:solidFill>
                  <a:schemeClr val="tx1"/>
                </a:solidFill>
                <a:latin typeface="Arial" charset="0"/>
                <a:ea typeface="ＭＳ Ｐゴシック" charset="0"/>
              </a:defRPr>
            </a:lvl8pPr>
            <a:lvl9pPr marL="1828800" eaLnBrk="0" fontAlgn="base" hangingPunct="0">
              <a:spcBef>
                <a:spcPct val="0"/>
              </a:spcBef>
              <a:spcAft>
                <a:spcPct val="0"/>
              </a:spcAft>
              <a:defRPr>
                <a:solidFill>
                  <a:schemeClr val="tx1"/>
                </a:solidFill>
                <a:latin typeface="Arial" charset="0"/>
                <a:ea typeface="ＭＳ Ｐゴシック" charset="0"/>
              </a:defRPr>
            </a:lvl9pPr>
          </a:lstStyle>
          <a:p>
            <a:r>
              <a:rPr lang="en-US" sz="2400">
                <a:solidFill>
                  <a:schemeClr val="tx2"/>
                </a:solidFill>
                <a:cs typeface="ＭＳ Ｐゴシック" charset="0"/>
              </a:rPr>
              <a:t>Surface current measurements showed that the tarballs</a:t>
            </a:r>
            <a:r>
              <a:rPr lang="ja-JP" altLang="en-US" sz="2400">
                <a:solidFill>
                  <a:schemeClr val="tx2"/>
                </a:solidFill>
                <a:cs typeface="ＭＳ Ｐゴシック" charset="0"/>
              </a:rPr>
              <a:t>’</a:t>
            </a:r>
            <a:r>
              <a:rPr lang="en-US" sz="2400">
                <a:solidFill>
                  <a:schemeClr val="tx2"/>
                </a:solidFill>
                <a:cs typeface="ＭＳ Ｐゴシック" charset="0"/>
              </a:rPr>
              <a:t> appearance followed a period of exceptionally strong flow from the south</a:t>
            </a:r>
          </a:p>
        </p:txBody>
      </p:sp>
      <p:sp>
        <p:nvSpPr>
          <p:cNvPr id="229382" name="Text Box 6"/>
          <p:cNvSpPr txBox="1">
            <a:spLocks noChangeArrowheads="1"/>
          </p:cNvSpPr>
          <p:nvPr/>
        </p:nvSpPr>
        <p:spPr bwMode="auto">
          <a:xfrm>
            <a:off x="5410200" y="5715000"/>
            <a:ext cx="27432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200">
                <a:solidFill>
                  <a:srgbClr val="000000"/>
                </a:solidFill>
              </a:rPr>
              <a:t>Jan. 26, 2008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0F8BDE0B-33A4-4087-A4D0-6102C9E2E34A}" type="slidenum">
              <a:rPr lang="en-US" smtClean="0">
                <a:solidFill>
                  <a:srgbClr val="000000"/>
                </a:solidFill>
              </a:rPr>
              <a:pPr>
                <a:defRPr/>
              </a:pPr>
              <a:t>4</a:t>
            </a:fld>
            <a:endParaRPr lang="en-US">
              <a:solidFill>
                <a:srgbClr val="00000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845" y="70666"/>
            <a:ext cx="2842602" cy="2518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0" y="2535666"/>
            <a:ext cx="2279537" cy="623898"/>
          </a:xfrm>
          <a:prstGeom prst="rect">
            <a:avLst/>
          </a:prstGeom>
          <a:noFill/>
        </p:spPr>
        <p:txBody>
          <a:bodyPr wrap="none" lIns="68644" tIns="34322" rIns="68644" bIns="34322" rtlCol="0">
            <a:spAutoFit/>
          </a:bodyPr>
          <a:lstStyle/>
          <a:p>
            <a:r>
              <a:rPr lang="en-US" b="1" dirty="0" smtClean="0"/>
              <a:t>Buoys:  National  - 109</a:t>
            </a:r>
          </a:p>
          <a:p>
            <a:r>
              <a:rPr lang="en-US" b="1" dirty="0"/>
              <a:t> </a:t>
            </a:r>
            <a:r>
              <a:rPr lang="en-US" b="1" dirty="0" smtClean="0"/>
              <a:t>              Regional - 112</a:t>
            </a:r>
            <a:endParaRPr lang="en-US" b="1" dirty="0"/>
          </a:p>
        </p:txBody>
      </p:sp>
      <p:pic>
        <p:nvPicPr>
          <p:cNvPr id="9" name="Picture 3"/>
          <p:cNvPicPr>
            <a:picLocks noChangeAspect="1" noChangeArrowheads="1"/>
          </p:cNvPicPr>
          <p:nvPr/>
        </p:nvPicPr>
        <p:blipFill rotWithShape="1">
          <a:blip r:embed="rId5"/>
          <a:srcRect r="27012"/>
          <a:stretch/>
        </p:blipFill>
        <p:spPr bwMode="auto">
          <a:xfrm>
            <a:off x="0" y="3228251"/>
            <a:ext cx="2209601" cy="1974247"/>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16311" y="5216666"/>
            <a:ext cx="3125449" cy="901185"/>
          </a:xfrm>
          <a:prstGeom prst="rect">
            <a:avLst/>
          </a:prstGeom>
          <a:noFill/>
        </p:spPr>
        <p:txBody>
          <a:bodyPr wrap="square" lIns="68644" tIns="34322" rIns="68644" bIns="34322" rtlCol="0">
            <a:spAutoFit/>
          </a:bodyPr>
          <a:lstStyle/>
          <a:p>
            <a:r>
              <a:rPr lang="en-US" b="1" dirty="0" smtClean="0"/>
              <a:t>Wave Buoys: 200 NOAA, US Army Corps, IOOS Regions</a:t>
            </a:r>
          </a:p>
          <a:p>
            <a:r>
              <a:rPr lang="en-US" b="1" dirty="0" smtClean="0"/>
              <a:t>National Wave Plan - 2007</a:t>
            </a:r>
            <a:endParaRPr lang="en-US" b="1" dirty="0"/>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16757" y="738369"/>
            <a:ext cx="3556846" cy="2698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78057" y="1386727"/>
            <a:ext cx="1158494" cy="117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2398035" y="3436852"/>
            <a:ext cx="4206290" cy="623898"/>
          </a:xfrm>
          <a:prstGeom prst="rect">
            <a:avLst/>
          </a:prstGeom>
          <a:noFill/>
        </p:spPr>
        <p:txBody>
          <a:bodyPr wrap="square" lIns="68644" tIns="34322" rIns="68644" bIns="34322" rtlCol="0">
            <a:spAutoFit/>
          </a:bodyPr>
          <a:lstStyle/>
          <a:p>
            <a:r>
              <a:rPr lang="en-US" b="1" dirty="0" smtClean="0"/>
              <a:t>National Water Level Network: 210, 181 with meteorology  packages </a:t>
            </a:r>
          </a:p>
        </p:txBody>
      </p:sp>
      <p:pic>
        <p:nvPicPr>
          <p:cNvPr id="14" name="Picture 2"/>
          <p:cNvPicPr>
            <a:picLocks noChangeAspect="1" noChangeArrowheads="1"/>
          </p:cNvPicPr>
          <p:nvPr/>
        </p:nvPicPr>
        <p:blipFill>
          <a:blip r:embed="rId8"/>
          <a:srcRect/>
          <a:stretch>
            <a:fillRect/>
          </a:stretch>
        </p:blipFill>
        <p:spPr bwMode="auto">
          <a:xfrm>
            <a:off x="7488237" y="534293"/>
            <a:ext cx="1655763" cy="3752850"/>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604325" y="2321476"/>
            <a:ext cx="2551795" cy="1965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604325" y="4375014"/>
            <a:ext cx="2497041" cy="1422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6974803" y="5806710"/>
            <a:ext cx="2099829" cy="346610"/>
          </a:xfrm>
          <a:prstGeom prst="rect">
            <a:avLst/>
          </a:prstGeom>
          <a:noFill/>
        </p:spPr>
        <p:txBody>
          <a:bodyPr wrap="none" lIns="68644" tIns="34322" rIns="68644" bIns="34322" rtlCol="0">
            <a:spAutoFit/>
          </a:bodyPr>
          <a:lstStyle/>
          <a:p>
            <a:r>
              <a:rPr lang="en-US" b="1" dirty="0" smtClean="0"/>
              <a:t>PORTS®:  22 systems</a:t>
            </a:r>
            <a:endParaRPr lang="en-US" b="1" dirty="0"/>
          </a:p>
        </p:txBody>
      </p:sp>
      <p:sp>
        <p:nvSpPr>
          <p:cNvPr id="19" name="TextBox 14"/>
          <p:cNvSpPr txBox="1">
            <a:spLocks noChangeArrowheads="1"/>
          </p:cNvSpPr>
          <p:nvPr/>
        </p:nvSpPr>
        <p:spPr bwMode="auto">
          <a:xfrm>
            <a:off x="0" y="2385"/>
            <a:ext cx="9144000" cy="623347"/>
          </a:xfrm>
          <a:prstGeom prst="rect">
            <a:avLst/>
          </a:prstGeom>
          <a:solidFill>
            <a:sysClr val="windowText" lastClr="000000">
              <a:lumMod val="75000"/>
              <a:lumOff val="25000"/>
              <a:alpha val="50000"/>
            </a:sysClr>
          </a:solidFill>
          <a:ln>
            <a:noFill/>
          </a:ln>
        </p:spPr>
        <p:txBody>
          <a:bodyPr lIns="68624" tIns="34312" rIns="68624" bIns="3431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801" eaLnBrk="1" hangingPunct="1">
              <a:defRPr/>
            </a:pPr>
            <a:r>
              <a:rPr lang="en-US" sz="3600" i="1" kern="0" dirty="0">
                <a:solidFill>
                  <a:prstClr val="white"/>
                </a:solidFill>
              </a:rPr>
              <a:t>Observing System – Coastal Focus</a:t>
            </a:r>
            <a:endParaRPr lang="en-US" sz="3600" kern="0" dirty="0">
              <a:solidFill>
                <a:prstClr val="white"/>
              </a:solidFill>
            </a:endParaRPr>
          </a:p>
        </p:txBody>
      </p:sp>
      <p:pic>
        <p:nvPicPr>
          <p:cNvPr id="20" name="Picture 2"/>
          <p:cNvPicPr>
            <a:picLocks noChangeAspect="1" noChangeArrowheads="1"/>
          </p:cNvPicPr>
          <p:nvPr/>
        </p:nvPicPr>
        <p:blipFill>
          <a:blip r:embed="rId11"/>
          <a:srcRect/>
          <a:stretch>
            <a:fillRect/>
          </a:stretch>
        </p:blipFill>
        <p:spPr bwMode="auto">
          <a:xfrm>
            <a:off x="3141760" y="4054521"/>
            <a:ext cx="3186393" cy="2040256"/>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3680587" y="5797660"/>
            <a:ext cx="2214403" cy="346610"/>
          </a:xfrm>
          <a:prstGeom prst="rect">
            <a:avLst/>
          </a:prstGeom>
          <a:noFill/>
        </p:spPr>
        <p:txBody>
          <a:bodyPr wrap="none" lIns="68644" tIns="34322" rIns="68644" bIns="34322" rtlCol="0">
            <a:spAutoFit/>
          </a:bodyPr>
          <a:lstStyle/>
          <a:p>
            <a:r>
              <a:rPr lang="en-US" b="1" dirty="0" smtClean="0"/>
              <a:t>Stream Gauges: 8400 </a:t>
            </a:r>
            <a:endParaRPr lang="en-US" b="1" dirty="0"/>
          </a:p>
        </p:txBody>
      </p:sp>
    </p:spTree>
    <p:extLst>
      <p:ext uri="{BB962C8B-B14F-4D97-AF65-F5344CB8AC3E}">
        <p14:creationId xmlns:p14="http://schemas.microsoft.com/office/powerpoint/2010/main" xmlns="" val="775275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0"/>
          </p:nvPr>
        </p:nvSpPr>
        <p:spPr/>
        <p:txBody>
          <a:bodyPr/>
          <a:lstStyle/>
          <a:p>
            <a:fld id="{7A5C55F8-FEB1-DF4C-AE9C-6F066C573DF7}" type="slidenum">
              <a:rPr lang="en-US"/>
              <a:pPr/>
              <a:t>40</a:t>
            </a:fld>
            <a:endParaRPr lang="en-US"/>
          </a:p>
        </p:txBody>
      </p:sp>
      <p:sp>
        <p:nvSpPr>
          <p:cNvPr id="31746" name="Rectangle 2"/>
          <p:cNvSpPr>
            <a:spLocks noGrp="1" noChangeArrowheads="1"/>
          </p:cNvSpPr>
          <p:nvPr>
            <p:ph type="title" idx="4294967295"/>
          </p:nvPr>
        </p:nvSpPr>
        <p:spPr>
          <a:xfrm>
            <a:off x="0" y="0"/>
            <a:ext cx="9144000" cy="1143000"/>
          </a:xfrm>
        </p:spPr>
        <p:txBody>
          <a:bodyPr/>
          <a:lstStyle/>
          <a:p>
            <a:r>
              <a:rPr lang="en-US" sz="3200"/>
              <a:t>2012 Orange County Sanitation District (OCSD)</a:t>
            </a:r>
            <a:br>
              <a:rPr lang="en-US" sz="3200"/>
            </a:br>
            <a:r>
              <a:rPr lang="en-US" sz="3200"/>
              <a:t> Ocean Outfall Diversion</a:t>
            </a:r>
          </a:p>
        </p:txBody>
      </p:sp>
      <p:pic>
        <p:nvPicPr>
          <p:cNvPr id="31747" name="Picture 3" descr="OCSD.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381500" y="1600200"/>
            <a:ext cx="47625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Box 5"/>
          <p:cNvSpPr txBox="1">
            <a:spLocks noChangeArrowheads="1"/>
          </p:cNvSpPr>
          <p:nvPr/>
        </p:nvSpPr>
        <p:spPr bwMode="auto">
          <a:xfrm>
            <a:off x="152400" y="1905000"/>
            <a:ext cx="4114800" cy="2043113"/>
          </a:xfrm>
          <a:prstGeom prst="rect">
            <a:avLst/>
          </a:prstGeom>
          <a:solidFill>
            <a:schemeClr val="bg1"/>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rPr>
              <a:t>The Orange County Sanitation District (OCSD) discharges its treated effluent from a 120-inch ocean outfall that terminates in 200 feet of water, approximately 4.5 miles offshore Newport Beach and Huntington Beach. </a:t>
            </a:r>
          </a:p>
        </p:txBody>
      </p:sp>
      <p:sp>
        <p:nvSpPr>
          <p:cNvPr id="31749" name="TextBox 6"/>
          <p:cNvSpPr txBox="1">
            <a:spLocks noChangeArrowheads="1"/>
          </p:cNvSpPr>
          <p:nvPr/>
        </p:nvSpPr>
        <p:spPr bwMode="auto">
          <a:xfrm>
            <a:off x="4343400" y="4876800"/>
            <a:ext cx="4800600" cy="2043113"/>
          </a:xfrm>
          <a:prstGeom prst="rect">
            <a:avLst/>
          </a:prstGeom>
          <a:solidFill>
            <a:schemeClr val="bg1"/>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rPr>
              <a:t>The District has a secondary, 78-inch outfall located in about 60 feet of water, 1 mile off the coast. Periodically, OCSD request special permits to divert effluent from the 120-inch pipe to the 78-inch pipe for emergency purposes and planned maintenance projects.</a:t>
            </a:r>
          </a:p>
        </p:txBody>
      </p:sp>
      <p:cxnSp>
        <p:nvCxnSpPr>
          <p:cNvPr id="9" name="Straight Arrow Connector 8"/>
          <p:cNvCxnSpPr>
            <a:stCxn id="31749" idx="0"/>
          </p:cNvCxnSpPr>
          <p:nvPr/>
        </p:nvCxnSpPr>
        <p:spPr>
          <a:xfrm flipH="1" flipV="1">
            <a:off x="6477000" y="3048000"/>
            <a:ext cx="266700" cy="18145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57600" y="2667000"/>
            <a:ext cx="18288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11"/>
          <p:cNvSpPr txBox="1">
            <a:spLocks noChangeArrowheads="1"/>
          </p:cNvSpPr>
          <p:nvPr/>
        </p:nvSpPr>
        <p:spPr bwMode="auto">
          <a:xfrm>
            <a:off x="228600" y="4419600"/>
            <a:ext cx="3733800" cy="2043113"/>
          </a:xfrm>
          <a:prstGeom prst="rect">
            <a:avLst/>
          </a:prstGeom>
          <a:solidFill>
            <a:schemeClr val="bg1"/>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rPr>
              <a:t>On September 14, 2012 OCSD diverted the flow from the 120-inch outfall to the 78-inch outfall as part of a project to inspect, assess, and rehabilitate the Outfall Land Section and Ocean Outfall Booster Pump Station Piping.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C7D42A51-81A0-2249-82FB-78422383ACBE}" type="slidenum">
              <a:rPr lang="en-US"/>
              <a:pPr/>
              <a:t>41</a:t>
            </a:fld>
            <a:endParaRPr lang="en-US"/>
          </a:p>
        </p:txBody>
      </p:sp>
      <p:pic>
        <p:nvPicPr>
          <p:cNvPr id="19458" name="Picture 6" descr="outfall_labeled.pdf"/>
          <p:cNvPicPr>
            <a:picLocks noChangeAspect="1"/>
          </p:cNvPicPr>
          <p:nvPr/>
        </p:nvPicPr>
        <p:blipFill>
          <a:blip r:embed="rId3">
            <a:extLst>
              <a:ext uri="{28A0092B-C50C-407E-A947-70E740481C1C}">
                <a14:useLocalDpi xmlns:a14="http://schemas.microsoft.com/office/drawing/2010/main" xmlns="" val="0"/>
              </a:ext>
            </a:extLst>
          </a:blip>
          <a:srcRect l="8627" t="11111" r="12283"/>
          <a:stretch>
            <a:fillRect/>
          </a:stretch>
        </p:blipFill>
        <p:spPr bwMode="auto">
          <a:xfrm>
            <a:off x="4648200" y="762000"/>
            <a:ext cx="4191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4" descr="sfoutfall_rev.pdf">
            <a:hlinkClick r:id="rId4" action="ppaction://hlinkfile"/>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00063" y="838200"/>
            <a:ext cx="384333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Box 5"/>
          <p:cNvSpPr txBox="1">
            <a:spLocks noChangeArrowheads="1"/>
          </p:cNvSpPr>
          <p:nvPr/>
        </p:nvSpPr>
        <p:spPr bwMode="auto">
          <a:xfrm>
            <a:off x="914400" y="76200"/>
            <a:ext cx="8153400" cy="822325"/>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0000"/>
                </a:solidFill>
              </a:rPr>
              <a:t>SF Sewage District Ocean Beach Outfall Discharge</a:t>
            </a:r>
          </a:p>
          <a:p>
            <a:pPr algn="ctr" eaLnBrk="1" hangingPunct="1"/>
            <a:r>
              <a:rPr lang="en-US" sz="2400">
                <a:solidFill>
                  <a:srgbClr val="FF0000"/>
                </a:solidFill>
              </a:rPr>
              <a:t>October, 2007</a:t>
            </a:r>
          </a:p>
        </p:txBody>
      </p:sp>
      <p:sp>
        <p:nvSpPr>
          <p:cNvPr id="19466" name="Text Box 10"/>
          <p:cNvSpPr txBox="1">
            <a:spLocks noChangeArrowheads="1"/>
          </p:cNvSpPr>
          <p:nvPr/>
        </p:nvSpPr>
        <p:spPr bwMode="auto">
          <a:xfrm>
            <a:off x="2209800" y="6248400"/>
            <a:ext cx="56388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000000"/>
                </a:solidFill>
                <a:hlinkClick r:id="rId6"/>
              </a:rPr>
              <a:t>http://norcalcurrents.org/COCMP/outfall_tracking.html</a:t>
            </a:r>
            <a:endParaRPr lang="en-US">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_intro.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9550" y="838200"/>
            <a:ext cx="4286250" cy="5715000"/>
          </a:xfrm>
          <a:prstGeom prst="rect">
            <a:avLst/>
          </a:prstGeom>
        </p:spPr>
      </p:pic>
      <p:pic>
        <p:nvPicPr>
          <p:cNvPr id="7" name="Picture 6" descr="app_pins.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29150" y="838200"/>
            <a:ext cx="4286250" cy="5715000"/>
          </a:xfrm>
          <a:prstGeom prst="rect">
            <a:avLst/>
          </a:prstGeom>
        </p:spPr>
      </p:pic>
      <p:sp>
        <p:nvSpPr>
          <p:cNvPr id="8" name="TextBox 7"/>
          <p:cNvSpPr txBox="1"/>
          <p:nvPr/>
        </p:nvSpPr>
        <p:spPr>
          <a:xfrm>
            <a:off x="941796" y="76200"/>
            <a:ext cx="7042237" cy="646331"/>
          </a:xfrm>
          <a:prstGeom prst="rect">
            <a:avLst/>
          </a:prstGeom>
          <a:noFill/>
        </p:spPr>
        <p:txBody>
          <a:bodyPr wrap="none" rtlCol="0">
            <a:spAutoFit/>
          </a:bodyPr>
          <a:lstStyle/>
          <a:p>
            <a:r>
              <a:rPr lang="en-US" sz="3600" dirty="0" smtClean="0"/>
              <a:t>The iPhone/</a:t>
            </a:r>
            <a:r>
              <a:rPr lang="en-US" sz="3600" dirty="0" err="1" smtClean="0"/>
              <a:t>iPad</a:t>
            </a:r>
            <a:r>
              <a:rPr lang="en-US" sz="3600" dirty="0" smtClean="0"/>
              <a:t> App is back, I think!</a:t>
            </a:r>
            <a:endParaRPr lang="en-US" sz="3600" dirty="0"/>
          </a:p>
        </p:txBody>
      </p:sp>
    </p:spTree>
    <p:extLst>
      <p:ext uri="{BB962C8B-B14F-4D97-AF65-F5344CB8AC3E}">
        <p14:creationId xmlns:p14="http://schemas.microsoft.com/office/powerpoint/2010/main" xmlns="" val="2243409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pa_Fig"/>
          <p:cNvPicPr/>
          <p:nvPr/>
        </p:nvPicPr>
        <p:blipFill>
          <a:blip r:embed="rId2"/>
          <a:srcRect/>
          <a:stretch>
            <a:fillRect/>
          </a:stretch>
        </p:blipFill>
        <p:spPr bwMode="auto">
          <a:xfrm>
            <a:off x="643276" y="980328"/>
            <a:ext cx="2933065" cy="2959100"/>
          </a:xfrm>
          <a:prstGeom prst="rect">
            <a:avLst/>
          </a:prstGeom>
          <a:noFill/>
          <a:ln w="9525">
            <a:noFill/>
            <a:miter lim="800000"/>
            <a:headEnd/>
            <a:tailEnd/>
          </a:ln>
        </p:spPr>
      </p:pic>
      <p:pic>
        <p:nvPicPr>
          <p:cNvPr id="3" name="Picture 2" descr="Lipa_Fig"/>
          <p:cNvPicPr/>
          <p:nvPr/>
        </p:nvPicPr>
        <p:blipFill>
          <a:blip r:embed="rId3"/>
          <a:srcRect l="5281" t="3249" r="4794" b="3178"/>
          <a:stretch>
            <a:fillRect/>
          </a:stretch>
        </p:blipFill>
        <p:spPr bwMode="auto">
          <a:xfrm>
            <a:off x="5133178" y="568464"/>
            <a:ext cx="2494280" cy="1795145"/>
          </a:xfrm>
          <a:prstGeom prst="rect">
            <a:avLst/>
          </a:prstGeom>
          <a:noFill/>
          <a:ln w="9525">
            <a:noFill/>
            <a:miter lim="800000"/>
            <a:headEnd/>
            <a:tailEnd/>
          </a:ln>
        </p:spPr>
      </p:pic>
      <p:pic>
        <p:nvPicPr>
          <p:cNvPr id="4" name="Picture 3" descr="Lipa_Fig"/>
          <p:cNvPicPr/>
          <p:nvPr/>
        </p:nvPicPr>
        <p:blipFill>
          <a:blip r:embed="rId4"/>
          <a:srcRect l="4858" t="3497" r="5049" b="3147"/>
          <a:stretch>
            <a:fillRect/>
          </a:stretch>
        </p:blipFill>
        <p:spPr bwMode="auto">
          <a:xfrm>
            <a:off x="5123018" y="2531427"/>
            <a:ext cx="2514600" cy="1795145"/>
          </a:xfrm>
          <a:prstGeom prst="rect">
            <a:avLst/>
          </a:prstGeom>
          <a:noFill/>
          <a:ln w="9525">
            <a:noFill/>
            <a:miter lim="800000"/>
            <a:headEnd/>
            <a:tailEnd/>
          </a:ln>
        </p:spPr>
      </p:pic>
      <p:pic>
        <p:nvPicPr>
          <p:cNvPr id="5" name="Picture 4" descr="Lipa_Fig"/>
          <p:cNvPicPr/>
          <p:nvPr/>
        </p:nvPicPr>
        <p:blipFill>
          <a:blip r:embed="rId5"/>
          <a:srcRect l="4306" t="2055" r="4716" b="3402"/>
          <a:stretch>
            <a:fillRect/>
          </a:stretch>
        </p:blipFill>
        <p:spPr bwMode="auto">
          <a:xfrm>
            <a:off x="5090316" y="4497220"/>
            <a:ext cx="2580005" cy="1855470"/>
          </a:xfrm>
          <a:prstGeom prst="rect">
            <a:avLst/>
          </a:prstGeom>
          <a:noFill/>
          <a:ln w="9525">
            <a:noFill/>
            <a:miter lim="800000"/>
            <a:headEnd/>
            <a:tailEnd/>
          </a:ln>
        </p:spPr>
      </p:pic>
      <p:cxnSp>
        <p:nvCxnSpPr>
          <p:cNvPr id="7" name="Straight Connector 6"/>
          <p:cNvCxnSpPr/>
          <p:nvPr/>
        </p:nvCxnSpPr>
        <p:spPr>
          <a:xfrm flipV="1">
            <a:off x="5888447" y="296919"/>
            <a:ext cx="0" cy="5509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14183" y="4507842"/>
            <a:ext cx="4454363" cy="1754327"/>
          </a:xfrm>
          <a:prstGeom prst="rect">
            <a:avLst/>
          </a:prstGeom>
          <a:noFill/>
        </p:spPr>
        <p:txBody>
          <a:bodyPr wrap="square" rtlCol="0">
            <a:spAutoFit/>
          </a:bodyPr>
          <a:lstStyle/>
          <a:p>
            <a:r>
              <a:rPr lang="en-US" dirty="0"/>
              <a:t>Time series of velocity components from the radar at Bodega Bay and simultaneous water level observations from the Point Reyes tide gauge. Radial velocities were resolved perpendicular to the shore, and averaged over bands 2-km wide parallel to the shore. </a:t>
            </a:r>
          </a:p>
        </p:txBody>
      </p:sp>
      <p:sp>
        <p:nvSpPr>
          <p:cNvPr id="9" name="TextBox 8"/>
          <p:cNvSpPr txBox="1"/>
          <p:nvPr/>
        </p:nvSpPr>
        <p:spPr>
          <a:xfrm>
            <a:off x="248504" y="105117"/>
            <a:ext cx="4959210" cy="523220"/>
          </a:xfrm>
          <a:prstGeom prst="rect">
            <a:avLst/>
          </a:prstGeom>
          <a:noFill/>
        </p:spPr>
        <p:txBody>
          <a:bodyPr wrap="none" rtlCol="0">
            <a:spAutoFit/>
          </a:bodyPr>
          <a:lstStyle/>
          <a:p>
            <a:r>
              <a:rPr lang="en-US" sz="2800" dirty="0" smtClean="0"/>
              <a:t>Tsunami detection with HF radar</a:t>
            </a:r>
            <a:endParaRPr lang="en-US" sz="2800" dirty="0"/>
          </a:p>
        </p:txBody>
      </p:sp>
      <p:sp>
        <p:nvSpPr>
          <p:cNvPr id="10" name="TextBox 9"/>
          <p:cNvSpPr txBox="1"/>
          <p:nvPr/>
        </p:nvSpPr>
        <p:spPr>
          <a:xfrm>
            <a:off x="4965438" y="6482734"/>
            <a:ext cx="3220202" cy="369332"/>
          </a:xfrm>
          <a:prstGeom prst="rect">
            <a:avLst/>
          </a:prstGeom>
          <a:noFill/>
        </p:spPr>
        <p:txBody>
          <a:bodyPr wrap="none" rtlCol="0">
            <a:spAutoFit/>
          </a:bodyPr>
          <a:lstStyle/>
          <a:p>
            <a:r>
              <a:rPr lang="en-US" dirty="0" err="1" smtClean="0"/>
              <a:t>Lipa</a:t>
            </a:r>
            <a:r>
              <a:rPr lang="en-US" dirty="0" smtClean="0"/>
              <a:t>, et al 2011, Remote Sensing</a:t>
            </a:r>
            <a:endParaRPr lang="en-US" dirty="0"/>
          </a:p>
        </p:txBody>
      </p:sp>
    </p:spTree>
    <p:extLst>
      <p:ext uri="{BB962C8B-B14F-4D97-AF65-F5344CB8AC3E}">
        <p14:creationId xmlns:p14="http://schemas.microsoft.com/office/powerpoint/2010/main" xmlns="" val="3588508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2_revised.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17496" y="0"/>
            <a:ext cx="5076701" cy="6858000"/>
          </a:xfrm>
          <a:prstGeom prst="rect">
            <a:avLst/>
          </a:prstGeom>
        </p:spPr>
      </p:pic>
      <p:sp>
        <p:nvSpPr>
          <p:cNvPr id="3" name="TextBox 2"/>
          <p:cNvSpPr txBox="1"/>
          <p:nvPr/>
        </p:nvSpPr>
        <p:spPr>
          <a:xfrm>
            <a:off x="0" y="1319639"/>
            <a:ext cx="3282356" cy="2677656"/>
          </a:xfrm>
          <a:prstGeom prst="rect">
            <a:avLst/>
          </a:prstGeom>
          <a:noFill/>
        </p:spPr>
        <p:txBody>
          <a:bodyPr wrap="square" rtlCol="0">
            <a:spAutoFit/>
          </a:bodyPr>
          <a:lstStyle/>
          <a:p>
            <a:r>
              <a:rPr lang="en-US" sz="2400" dirty="0" smtClean="0"/>
              <a:t>Determining the areas for a higher possibilities of debris stranding on the shore. This was done using a two-year data set of HF radar daily surface currents.</a:t>
            </a:r>
            <a:endParaRPr lang="en-US" sz="2400" dirty="0"/>
          </a:p>
        </p:txBody>
      </p:sp>
    </p:spTree>
    <p:extLst>
      <p:ext uri="{BB962C8B-B14F-4D97-AF65-F5344CB8AC3E}">
        <p14:creationId xmlns:p14="http://schemas.microsoft.com/office/powerpoint/2010/main" xmlns="" val="339286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D873D10E-3E49-DC44-BA81-F2C5ABB70E57}" type="slidenum">
              <a:rPr lang="en-US"/>
              <a:pPr/>
              <a:t>45</a:t>
            </a:fld>
            <a:endParaRPr lang="en-US"/>
          </a:p>
        </p:txBody>
      </p:sp>
      <p:sp>
        <p:nvSpPr>
          <p:cNvPr id="4" name="Title 3"/>
          <p:cNvSpPr>
            <a:spLocks noGrp="1"/>
          </p:cNvSpPr>
          <p:nvPr>
            <p:ph type="title" idx="4294967295"/>
          </p:nvPr>
        </p:nvSpPr>
        <p:spPr>
          <a:xfrm>
            <a:off x="-4763" y="41275"/>
            <a:ext cx="9144001" cy="723900"/>
          </a:xfrm>
        </p:spPr>
        <p:txBody>
          <a:bodyPr>
            <a:noAutofit/>
          </a:bodyPr>
          <a:lstStyle/>
          <a:p>
            <a:pPr marL="342900" indent="-342900"/>
            <a:r>
              <a:rPr lang="en-US" sz="3600">
                <a:solidFill>
                  <a:srgbClr val="FF0000"/>
                </a:solidFill>
              </a:rPr>
              <a:t>"Drop-a-Drifter" tool</a:t>
            </a:r>
          </a:p>
        </p:txBody>
      </p:sp>
      <p:pic>
        <p:nvPicPr>
          <p:cNvPr id="152579" name="Picture 4" descr="Screen Shot 2012-01-09 at 5.18.38 AM.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71600" y="885825"/>
            <a:ext cx="685800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1"/>
          <p:cNvSpPr txBox="1">
            <a:spLocks noGrp="1"/>
          </p:cNvSpPr>
          <p:nvPr/>
        </p:nvSpPr>
        <p:spPr>
          <a:xfrm>
            <a:off x="6553200" y="6356350"/>
            <a:ext cx="2133600" cy="365125"/>
          </a:xfrm>
          <a:prstGeom prst="rect">
            <a:avLst/>
          </a:prstGeom>
          <a:noFill/>
        </p:spPr>
        <p:txBody>
          <a:bodyPr anchor="ctr"/>
          <a:lstStyle>
            <a:lvl1pPr defTabSz="457200" eaLnBrk="0" hangingPunct="0">
              <a:defRPr>
                <a:solidFill>
                  <a:schemeClr val="tx1"/>
                </a:solidFill>
                <a:latin typeface="Arial" charset="0"/>
                <a:ea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624B69EA-E4D9-DE45-957F-93353A6AEAAB}" type="slidenum">
              <a:rPr lang="en-US" sz="1200">
                <a:solidFill>
                  <a:srgbClr val="898989"/>
                </a:solidFill>
                <a:latin typeface="Calibri" charset="0"/>
              </a:rPr>
              <a:pPr algn="r" eaLnBrk="1" hangingPunct="1"/>
              <a:t>45</a:t>
            </a:fld>
            <a:endParaRPr lang="en-US" sz="1200">
              <a:solidFill>
                <a:srgbClr val="898989"/>
              </a:solidFill>
              <a:latin typeface="Calibri" charset="0"/>
            </a:endParaRPr>
          </a:p>
        </p:txBody>
      </p:sp>
      <p:sp>
        <p:nvSpPr>
          <p:cNvPr id="152581" name="Text Box 5"/>
          <p:cNvSpPr txBox="1">
            <a:spLocks noChangeArrowheads="1"/>
          </p:cNvSpPr>
          <p:nvPr/>
        </p:nvSpPr>
        <p:spPr bwMode="auto">
          <a:xfrm>
            <a:off x="4800600" y="2763838"/>
            <a:ext cx="3429000" cy="3560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solidFill>
                  <a:srgbClr val="000000"/>
                </a:solidFill>
              </a:rPr>
              <a:t>Get to this under Data Products menu</a:t>
            </a:r>
          </a:p>
          <a:p>
            <a:pPr>
              <a:spcBef>
                <a:spcPct val="50000"/>
              </a:spcBef>
            </a:pPr>
            <a:r>
              <a:rPr lang="en-US" sz="2400">
                <a:solidFill>
                  <a:srgbClr val="000000"/>
                </a:solidFill>
              </a:rPr>
              <a:t>For multiple drifters,</a:t>
            </a:r>
          </a:p>
          <a:p>
            <a:pPr>
              <a:spcBef>
                <a:spcPct val="50000"/>
              </a:spcBef>
            </a:pPr>
            <a:r>
              <a:rPr lang="en-US" sz="2400">
                <a:solidFill>
                  <a:srgbClr val="000000"/>
                </a:solidFill>
              </a:rPr>
              <a:t>Click to see push pin;</a:t>
            </a:r>
          </a:p>
          <a:p>
            <a:pPr>
              <a:spcBef>
                <a:spcPct val="50000"/>
              </a:spcBef>
            </a:pPr>
            <a:r>
              <a:rPr lang="en-US" sz="2400">
                <a:solidFill>
                  <a:srgbClr val="000000"/>
                </a:solidFill>
              </a:rPr>
              <a:t>Drag mouse to get box</a:t>
            </a:r>
          </a:p>
          <a:p>
            <a:pPr>
              <a:spcBef>
                <a:spcPct val="50000"/>
              </a:spcBef>
            </a:pPr>
            <a:r>
              <a:rPr lang="en-US" sz="2400">
                <a:solidFill>
                  <a:srgbClr val="000000"/>
                </a:solidFill>
              </a:rPr>
              <a:t>Click again</a:t>
            </a:r>
          </a:p>
          <a:p>
            <a:pPr>
              <a:spcBef>
                <a:spcPct val="50000"/>
              </a:spcBef>
            </a:pPr>
            <a:r>
              <a:rPr lang="en-US" sz="2400">
                <a:solidFill>
                  <a:srgbClr val="000000"/>
                </a:solidFill>
              </a:rPr>
              <a:t>Choose compute &amp; plot</a:t>
            </a:r>
            <a:endParaRPr lang="en-US" sz="2400"/>
          </a:p>
        </p:txBody>
      </p:sp>
      <p:sp>
        <p:nvSpPr>
          <p:cNvPr id="152582" name="Text Box 6"/>
          <p:cNvSpPr txBox="1">
            <a:spLocks noChangeArrowheads="1"/>
          </p:cNvSpPr>
          <p:nvPr/>
        </p:nvSpPr>
        <p:spPr bwMode="auto">
          <a:xfrm>
            <a:off x="2209800" y="533400"/>
            <a:ext cx="5257800" cy="779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hlinkClick r:id="rId3"/>
              </a:rPr>
              <a:t>http://ourocean.jpl.nasa.gov/MB/mbmangen.jsp</a:t>
            </a:r>
            <a:endParaRPr lang="en-US"/>
          </a:p>
          <a:p>
            <a:pPr>
              <a:spcBef>
                <a:spcPct val="50000"/>
              </a:spcBef>
            </a:pPr>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10"/>
          </p:nvPr>
        </p:nvSpPr>
        <p:spPr/>
        <p:txBody>
          <a:bodyPr/>
          <a:lstStyle/>
          <a:p>
            <a:fld id="{6741BDD3-328F-774E-AF6B-D3AA74A00163}" type="slidenum">
              <a:rPr lang="en-US"/>
              <a:pPr/>
              <a:t>46</a:t>
            </a:fld>
            <a:endParaRPr lang="en-US"/>
          </a:p>
        </p:txBody>
      </p:sp>
      <p:sp>
        <p:nvSpPr>
          <p:cNvPr id="118786" name="Title 1"/>
          <p:cNvSpPr>
            <a:spLocks noGrp="1"/>
          </p:cNvSpPr>
          <p:nvPr>
            <p:ph type="title" idx="4294967295"/>
          </p:nvPr>
        </p:nvSpPr>
        <p:spPr>
          <a:xfrm>
            <a:off x="0" y="-152400"/>
            <a:ext cx="9144000" cy="1417638"/>
          </a:xfrm>
        </p:spPr>
        <p:txBody>
          <a:bodyPr/>
          <a:lstStyle/>
          <a:p>
            <a:r>
              <a:rPr lang="en-US" sz="3600"/>
              <a:t>"Drop-a-Drifter" Surface Water Trajectories</a:t>
            </a:r>
            <a:br>
              <a:rPr lang="en-US" sz="3600"/>
            </a:br>
            <a:endParaRPr lang="en-US" sz="2000"/>
          </a:p>
        </p:txBody>
      </p:sp>
      <p:pic>
        <p:nvPicPr>
          <p:cNvPr id="1187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648075"/>
            <a:ext cx="4486275" cy="320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4400" y="3657600"/>
            <a:ext cx="4419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00400" y="4572000"/>
            <a:ext cx="358140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000750" y="1219200"/>
            <a:ext cx="31432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1" name="TextBox 7"/>
          <p:cNvSpPr txBox="1">
            <a:spLocks noChangeArrowheads="1"/>
          </p:cNvSpPr>
          <p:nvPr/>
        </p:nvSpPr>
        <p:spPr bwMode="auto">
          <a:xfrm>
            <a:off x="0" y="6477000"/>
            <a:ext cx="3581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CeNCOOS 3 day est. Trajectory</a:t>
            </a:r>
          </a:p>
        </p:txBody>
      </p:sp>
      <p:sp>
        <p:nvSpPr>
          <p:cNvPr id="118792" name="TextBox 8"/>
          <p:cNvSpPr txBox="1">
            <a:spLocks noChangeArrowheads="1"/>
          </p:cNvSpPr>
          <p:nvPr/>
        </p:nvSpPr>
        <p:spPr bwMode="auto">
          <a:xfrm>
            <a:off x="4724400" y="6488113"/>
            <a:ext cx="3581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SCCOOS 3 day est. Trajectory</a:t>
            </a:r>
          </a:p>
        </p:txBody>
      </p:sp>
      <p:sp>
        <p:nvSpPr>
          <p:cNvPr id="118793" name="TextBox 9"/>
          <p:cNvSpPr txBox="1">
            <a:spLocks noChangeArrowheads="1"/>
          </p:cNvSpPr>
          <p:nvPr/>
        </p:nvSpPr>
        <p:spPr bwMode="auto">
          <a:xfrm>
            <a:off x="7696200" y="3276600"/>
            <a:ext cx="1447800" cy="385763"/>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0000"/>
                </a:solidFill>
              </a:rPr>
              <a:t>Parameters</a:t>
            </a:r>
          </a:p>
        </p:txBody>
      </p:sp>
      <p:sp>
        <p:nvSpPr>
          <p:cNvPr id="118794" name="TextBox 11"/>
          <p:cNvSpPr txBox="1">
            <a:spLocks noChangeArrowheads="1"/>
          </p:cNvSpPr>
          <p:nvPr/>
        </p:nvSpPr>
        <p:spPr bwMode="auto">
          <a:xfrm>
            <a:off x="0" y="838200"/>
            <a:ext cx="66294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hlinkClick r:id="rId7"/>
              </a:rPr>
              <a:t>http://www.cencoos.org/sections/products/drop_a_drifter.shtml</a:t>
            </a:r>
            <a:endParaRPr lang="en-US"/>
          </a:p>
        </p:txBody>
      </p:sp>
      <p:pic>
        <p:nvPicPr>
          <p:cNvPr id="118795" name="Picture 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52800" y="4648200"/>
            <a:ext cx="981075" cy="25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6" name="TextBox 13"/>
          <p:cNvSpPr txBox="1">
            <a:spLocks noChangeArrowheads="1"/>
          </p:cNvSpPr>
          <p:nvPr/>
        </p:nvSpPr>
        <p:spPr bwMode="auto">
          <a:xfrm>
            <a:off x="0" y="1295400"/>
            <a:ext cx="52578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chemeClr val="bg1"/>
                </a:solidFill>
                <a:hlinkClick r:id="rId9"/>
              </a:rPr>
              <a:t>http://ourocean.jpl.nasa.gov/SCB/scbmangen.jsp</a:t>
            </a:r>
            <a:endParaRPr lang="en-US">
              <a:solidFill>
                <a:schemeClr val="bg1"/>
              </a:solidFill>
            </a:endParaRPr>
          </a:p>
        </p:txBody>
      </p:sp>
      <p:sp>
        <p:nvSpPr>
          <p:cNvPr id="118797" name="TextBox 18"/>
          <p:cNvSpPr txBox="1">
            <a:spLocks noChangeArrowheads="1"/>
          </p:cNvSpPr>
          <p:nvPr/>
        </p:nvSpPr>
        <p:spPr bwMode="auto">
          <a:xfrm>
            <a:off x="228600" y="1828800"/>
            <a:ext cx="5562600" cy="1778000"/>
          </a:xfrm>
          <a:prstGeom prst="rect">
            <a:avLst/>
          </a:prstGeom>
          <a:solidFill>
            <a:schemeClr val="bg1"/>
          </a:solidFill>
          <a:ln w="38100">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0000"/>
                </a:solidFill>
              </a:rPr>
              <a:t>If you wish to determine the origin of something found floating or on the beach, please use the multiple drop mode and: select an end time of whenever it was found and a start time previous to the end time, then drop multiple drifters over a large area to see the most likely origin.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143000" y="4800600"/>
            <a:ext cx="45339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4400"/>
              <a:t>Thank you,</a:t>
            </a:r>
          </a:p>
          <a:p>
            <a:r>
              <a:rPr lang="en-US" sz="4400"/>
              <a:t>any questions?</a:t>
            </a:r>
          </a:p>
        </p:txBody>
      </p:sp>
      <p:pic>
        <p:nvPicPr>
          <p:cNvPr id="3" name="Picture 4" descr="OilSpill-NEW_200821 1_Page_2_Image_0003.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515100" y="427038"/>
            <a:ext cx="2463800" cy="600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9322" t="7910" b="9604"/>
          <a:stretch>
            <a:fillRect/>
          </a:stretch>
        </p:blipFill>
        <p:spPr bwMode="auto">
          <a:xfrm>
            <a:off x="0" y="0"/>
            <a:ext cx="6096000" cy="415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2792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a:xfrm>
            <a:off x="381397" y="76281"/>
            <a:ext cx="8457485" cy="609044"/>
          </a:xfrm>
          <a:prstGeom prst="rect">
            <a:avLst/>
          </a:prstGeom>
        </p:spPr>
        <p:txBody>
          <a:bodyPr lIns="91032" tIns="45531" rIns="91032" bIns="45531" anchor="ctr"/>
          <a:lstStyle/>
          <a:p>
            <a:pPr algn="ctr" defTabSz="912967" eaLnBrk="0" hangingPunct="0">
              <a:defRPr/>
            </a:pPr>
            <a:endParaRPr lang="en-US" sz="2800" b="1" kern="0" dirty="0">
              <a:solidFill>
                <a:srgbClr val="002060"/>
              </a:solidFill>
              <a:latin typeface="Arial"/>
              <a:cs typeface="Arial" charset="0"/>
            </a:endParaRPr>
          </a:p>
        </p:txBody>
      </p:sp>
      <p:sp>
        <p:nvSpPr>
          <p:cNvPr id="12" name="Rectangle 11"/>
          <p:cNvSpPr/>
          <p:nvPr/>
        </p:nvSpPr>
        <p:spPr>
          <a:xfrm>
            <a:off x="152559" y="837882"/>
            <a:ext cx="4800838" cy="5270309"/>
          </a:xfrm>
          <a:prstGeom prst="rect">
            <a:avLst/>
          </a:prstGeom>
        </p:spPr>
        <p:txBody>
          <a:bodyPr lIns="91032" tIns="45531" rIns="91032" bIns="45531">
            <a:spAutoFit/>
          </a:bodyPr>
          <a:lstStyle/>
          <a:p>
            <a:pPr defTabSz="912967" eaLnBrk="0" hangingPunct="0">
              <a:defRPr/>
            </a:pPr>
            <a:r>
              <a:rPr lang="en-US" sz="2000" b="1" kern="0" dirty="0">
                <a:solidFill>
                  <a:srgbClr val="002060"/>
                </a:solidFill>
                <a:cs typeface="Arial" charset="0"/>
              </a:rPr>
              <a:t>Stakeholders</a:t>
            </a:r>
            <a:endParaRPr lang="en-US" sz="800" dirty="0">
              <a:solidFill>
                <a:srgbClr val="002060"/>
              </a:solidFill>
              <a:cs typeface="Arial" charset="0"/>
            </a:endParaRPr>
          </a:p>
          <a:p>
            <a:pPr marL="109065" indent="-109065" defTabSz="912967" eaLnBrk="0" hangingPunct="0">
              <a:buFont typeface="Arial" pitchFamily="34" charset="0"/>
              <a:buChar char="•"/>
              <a:defRPr/>
            </a:pPr>
            <a:r>
              <a:rPr lang="en-US" sz="2000" dirty="0">
                <a:solidFill>
                  <a:srgbClr val="002060"/>
                </a:solidFill>
                <a:cs typeface="Arial" charset="0"/>
              </a:rPr>
              <a:t> &gt; 30 institutions operate HF Radars; used by &gt;40 government/private entities</a:t>
            </a:r>
          </a:p>
          <a:p>
            <a:pPr marL="109065" lvl="1" indent="-109065" defTabSz="912967" eaLnBrk="0" hangingPunct="0">
              <a:defRPr/>
            </a:pPr>
            <a:endParaRPr lang="en-US" sz="800" dirty="0">
              <a:solidFill>
                <a:srgbClr val="002060"/>
              </a:solidFill>
              <a:cs typeface="Arial" charset="0"/>
            </a:endParaRPr>
          </a:p>
          <a:p>
            <a:pPr marL="109065" indent="-109065" defTabSz="912967" eaLnBrk="0" hangingPunct="0">
              <a:defRPr/>
            </a:pPr>
            <a:r>
              <a:rPr lang="en-US" sz="2000" b="1" dirty="0">
                <a:solidFill>
                  <a:srgbClr val="002060"/>
                </a:solidFill>
                <a:cs typeface="Arial" charset="0"/>
              </a:rPr>
              <a:t>Who Depends on it</a:t>
            </a:r>
          </a:p>
          <a:p>
            <a:pPr marL="109065" indent="-109065" defTabSz="912967" eaLnBrk="0" hangingPunct="0">
              <a:buFont typeface="Arial" pitchFamily="34" charset="0"/>
              <a:buChar char="•"/>
              <a:defRPr/>
            </a:pPr>
            <a:r>
              <a:rPr lang="en-US" sz="2000" dirty="0">
                <a:solidFill>
                  <a:srgbClr val="002060"/>
                </a:solidFill>
                <a:cs typeface="Arial" charset="0"/>
              </a:rPr>
              <a:t>USCG Search and Rescue: Oil spill response</a:t>
            </a:r>
          </a:p>
          <a:p>
            <a:pPr marL="109065" indent="-109065" defTabSz="912967" eaLnBrk="0" hangingPunct="0">
              <a:buFont typeface="Arial" pitchFamily="34" charset="0"/>
              <a:buChar char="•"/>
              <a:defRPr/>
            </a:pPr>
            <a:r>
              <a:rPr lang="en-US" sz="2000" dirty="0">
                <a:solidFill>
                  <a:srgbClr val="002060"/>
                </a:solidFill>
                <a:cs typeface="Arial" charset="0"/>
              </a:rPr>
              <a:t>Water quality; Criminal forensics</a:t>
            </a:r>
          </a:p>
          <a:p>
            <a:pPr marL="109065" indent="-109065" defTabSz="912967" eaLnBrk="0" hangingPunct="0">
              <a:buFont typeface="Arial" pitchFamily="34" charset="0"/>
              <a:buChar char="•"/>
              <a:defRPr/>
            </a:pPr>
            <a:r>
              <a:rPr lang="en-US" sz="2000" dirty="0">
                <a:solidFill>
                  <a:srgbClr val="002060"/>
                </a:solidFill>
                <a:cs typeface="Arial" charset="0"/>
              </a:rPr>
              <a:t>Commercial marine navigation</a:t>
            </a:r>
          </a:p>
          <a:p>
            <a:pPr marL="109065" indent="-109065" defTabSz="912967" eaLnBrk="0" hangingPunct="0">
              <a:buFont typeface="Arial" pitchFamily="34" charset="0"/>
              <a:buChar char="•"/>
              <a:defRPr/>
            </a:pPr>
            <a:r>
              <a:rPr lang="en-US" sz="2000" dirty="0">
                <a:solidFill>
                  <a:srgbClr val="002060"/>
                </a:solidFill>
                <a:cs typeface="Arial" charset="0"/>
              </a:rPr>
              <a:t> Offshore energy; Harmful algal blooms</a:t>
            </a:r>
          </a:p>
          <a:p>
            <a:pPr marL="109065" indent="-109065" defTabSz="912967" eaLnBrk="0" hangingPunct="0">
              <a:buFont typeface="Arial" pitchFamily="34" charset="0"/>
              <a:buChar char="•"/>
              <a:defRPr/>
            </a:pPr>
            <a:r>
              <a:rPr lang="en-US" sz="2000" dirty="0">
                <a:solidFill>
                  <a:srgbClr val="002060"/>
                </a:solidFill>
                <a:cs typeface="Arial" charset="0"/>
              </a:rPr>
              <a:t> Marine fisheries</a:t>
            </a:r>
          </a:p>
          <a:p>
            <a:pPr marL="109065" indent="-109065" defTabSz="912967" eaLnBrk="0" hangingPunct="0">
              <a:buFont typeface="Arial" pitchFamily="34" charset="0"/>
              <a:buChar char="•"/>
              <a:defRPr/>
            </a:pPr>
            <a:r>
              <a:rPr lang="en-US" sz="2000" dirty="0">
                <a:solidFill>
                  <a:srgbClr val="002060"/>
                </a:solidFill>
                <a:cs typeface="Arial" charset="0"/>
              </a:rPr>
              <a:t> Emerging - Maritime Domain Awareness</a:t>
            </a:r>
          </a:p>
          <a:p>
            <a:pPr marL="109065" indent="-109065" defTabSz="912967" eaLnBrk="0" hangingPunct="0">
              <a:buFont typeface="Arial" pitchFamily="34" charset="0"/>
              <a:buChar char="•"/>
              <a:defRPr/>
            </a:pPr>
            <a:r>
              <a:rPr lang="en-US" sz="2000" dirty="0">
                <a:solidFill>
                  <a:srgbClr val="002060"/>
                </a:solidFill>
                <a:cs typeface="Arial" charset="0"/>
              </a:rPr>
              <a:t> Emerging – Tsunami</a:t>
            </a:r>
          </a:p>
          <a:p>
            <a:pPr marL="109065" indent="-109065" defTabSz="912967" eaLnBrk="0" hangingPunct="0">
              <a:buFont typeface="Arial" pitchFamily="34" charset="0"/>
              <a:buChar char="•"/>
              <a:defRPr/>
            </a:pPr>
            <a:endParaRPr lang="en-US" sz="800" dirty="0">
              <a:solidFill>
                <a:srgbClr val="002060"/>
              </a:solidFill>
              <a:cs typeface="Arial" charset="0"/>
            </a:endParaRPr>
          </a:p>
          <a:p>
            <a:pPr marL="109065" indent="-109065" defTabSz="912967" eaLnBrk="0" hangingPunct="0">
              <a:defRPr/>
            </a:pPr>
            <a:endParaRPr lang="en-US" sz="1600" dirty="0">
              <a:solidFill>
                <a:srgbClr val="002060"/>
              </a:solidFill>
              <a:cs typeface="Arial" charset="0"/>
            </a:endParaRPr>
          </a:p>
          <a:p>
            <a:pPr marL="341367" indent="-341367" defTabSz="912967" eaLnBrk="0" hangingPunct="0">
              <a:spcBef>
                <a:spcPct val="20000"/>
              </a:spcBef>
              <a:defRPr/>
            </a:pPr>
            <a:endParaRPr lang="en-US" sz="2000" kern="0" dirty="0">
              <a:solidFill>
                <a:srgbClr val="002060"/>
              </a:solidFill>
              <a:cs typeface="Arial" charset="0"/>
            </a:endParaRPr>
          </a:p>
          <a:p>
            <a:pPr marL="341367" indent="-341367" defTabSz="912967" eaLnBrk="0" hangingPunct="0">
              <a:spcBef>
                <a:spcPct val="20000"/>
              </a:spcBef>
              <a:defRPr/>
            </a:pPr>
            <a:endParaRPr lang="en-US" sz="2000" kern="0" dirty="0">
              <a:solidFill>
                <a:srgbClr val="002060"/>
              </a:solidFill>
              <a:cs typeface="Arial" charset="0"/>
            </a:endParaRPr>
          </a:p>
          <a:p>
            <a:pPr marL="341367" indent="-341367" defTabSz="912967" eaLnBrk="0" hangingPunct="0">
              <a:spcBef>
                <a:spcPct val="20000"/>
              </a:spcBef>
              <a:defRPr/>
            </a:pPr>
            <a:r>
              <a:rPr lang="en-US" sz="2000" kern="0" dirty="0">
                <a:solidFill>
                  <a:srgbClr val="000000"/>
                </a:solidFill>
                <a:cs typeface="Arial" charset="0"/>
              </a:rPr>
              <a:t>	</a:t>
            </a:r>
          </a:p>
        </p:txBody>
      </p:sp>
      <p:sp>
        <p:nvSpPr>
          <p:cNvPr id="96260" name="Title 9"/>
          <p:cNvSpPr>
            <a:spLocks noGrp="1"/>
          </p:cNvSpPr>
          <p:nvPr>
            <p:ph type="title"/>
          </p:nvPr>
        </p:nvSpPr>
        <p:spPr>
          <a:xfrm>
            <a:off x="2" y="76281"/>
            <a:ext cx="8991441" cy="609044"/>
          </a:xfrm>
        </p:spPr>
        <p:txBody>
          <a:bodyPr/>
          <a:lstStyle/>
          <a:p>
            <a:r>
              <a:rPr lang="en-US" sz="2800"/>
              <a:t>High Frequency Radar Network</a:t>
            </a:r>
          </a:p>
        </p:txBody>
      </p:sp>
      <p:sp>
        <p:nvSpPr>
          <p:cNvPr id="94213" name="Slide Number Placeholder 24"/>
          <p:cNvSpPr>
            <a:spLocks noGrp="1"/>
          </p:cNvSpPr>
          <p:nvPr>
            <p:ph type="sldNum" sz="quarter" idx="12"/>
          </p:nvPr>
        </p:nvSpPr>
        <p:spPr/>
        <p:txBody>
          <a:bodyPr/>
          <a:lstStyle/>
          <a:p>
            <a:pPr defTabSz="904220">
              <a:defRPr/>
            </a:pPr>
            <a:fld id="{9E0648D2-743A-4D06-B1C5-125420AE0294}" type="slidenum">
              <a:rPr lang="en-US">
                <a:solidFill>
                  <a:srgbClr val="CCECFF"/>
                </a:solidFill>
              </a:rPr>
              <a:pPr defTabSz="904220">
                <a:defRPr/>
              </a:pPr>
              <a:t>5</a:t>
            </a:fld>
            <a:endParaRPr lang="en-US">
              <a:solidFill>
                <a:srgbClr val="CCECFF"/>
              </a:solidFill>
            </a:endParaRPr>
          </a:p>
        </p:txBody>
      </p:sp>
      <p:grpSp>
        <p:nvGrpSpPr>
          <p:cNvPr id="2" name="Group 17"/>
          <p:cNvGrpSpPr>
            <a:grpSpLocks/>
          </p:cNvGrpSpPr>
          <p:nvPr/>
        </p:nvGrpSpPr>
        <p:grpSpPr bwMode="auto">
          <a:xfrm>
            <a:off x="4778005" y="914193"/>
            <a:ext cx="4114323" cy="5292229"/>
            <a:chOff x="4800600" y="914400"/>
            <a:chExt cx="4114800" cy="5291505"/>
          </a:xfrm>
        </p:grpSpPr>
        <p:pic>
          <p:nvPicPr>
            <p:cNvPr id="96270" name="Picture 2" descr="HFR network.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914400"/>
              <a:ext cx="39624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96268"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19650" y="3810000"/>
              <a:ext cx="40957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9" name="TextBox 14"/>
            <p:cNvSpPr txBox="1">
              <a:spLocks noChangeArrowheads="1"/>
            </p:cNvSpPr>
            <p:nvPr/>
          </p:nvSpPr>
          <p:spPr bwMode="auto">
            <a:xfrm>
              <a:off x="4800600" y="5867401"/>
              <a:ext cx="4114800" cy="338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2967"/>
              <a:r>
                <a:rPr lang="en-US" sz="1600">
                  <a:solidFill>
                    <a:srgbClr val="000000"/>
                  </a:solidFill>
                  <a:cs typeface="Arial" charset="0"/>
                </a:rPr>
                <a:t>Decreases search area by 66% in 96 hours</a:t>
              </a:r>
            </a:p>
          </p:txBody>
        </p:sp>
      </p:gr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11" r="24505" b="8429"/>
          <a:stretch/>
        </p:blipFill>
        <p:spPr bwMode="auto">
          <a:xfrm>
            <a:off x="2455622" y="4354590"/>
            <a:ext cx="1979502" cy="175360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xmlns="" val="0"/>
              </a:ext>
            </a:extLst>
          </a:blip>
          <a:srcRect b="10837"/>
          <a:stretch/>
        </p:blipFill>
        <p:spPr>
          <a:xfrm>
            <a:off x="2" y="923760"/>
            <a:ext cx="9047252" cy="5268786"/>
          </a:xfrm>
          <a:prstGeom prst="rect">
            <a:avLst/>
          </a:prstGeom>
        </p:spPr>
      </p:pic>
    </p:spTree>
    <p:extLst>
      <p:ext uri="{BB962C8B-B14F-4D97-AF65-F5344CB8AC3E}">
        <p14:creationId xmlns:p14="http://schemas.microsoft.com/office/powerpoint/2010/main" xmlns="" val="5737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Content Placeholder 1"/>
          <p:cNvSpPr>
            <a:spLocks noGrp="1"/>
          </p:cNvSpPr>
          <p:nvPr>
            <p:ph idx="1"/>
          </p:nvPr>
        </p:nvSpPr>
        <p:spPr>
          <a:xfrm>
            <a:off x="152400" y="1219201"/>
            <a:ext cx="8305800" cy="4876800"/>
          </a:xfrm>
        </p:spPr>
        <p:txBody>
          <a:bodyPr/>
          <a:lstStyle/>
          <a:p>
            <a:r>
              <a:rPr lang="en-US" sz="2800" dirty="0"/>
              <a:t>Asset Map </a:t>
            </a:r>
          </a:p>
          <a:p>
            <a:r>
              <a:rPr lang="en-US" sz="2800" dirty="0"/>
              <a:t>Workshop 2012</a:t>
            </a:r>
          </a:p>
          <a:p>
            <a:r>
              <a:rPr lang="en-US" sz="2800" dirty="0"/>
              <a:t>Strategy Website</a:t>
            </a:r>
          </a:p>
          <a:p>
            <a:r>
              <a:rPr lang="en-US" sz="2800" dirty="0"/>
              <a:t>Plan Development</a:t>
            </a:r>
          </a:p>
          <a:p>
            <a:pPr lvl="1"/>
            <a:r>
              <a:rPr lang="en-US" dirty="0" smtClean="0"/>
              <a:t>Steering Team</a:t>
            </a:r>
          </a:p>
          <a:p>
            <a:pPr lvl="1"/>
            <a:r>
              <a:rPr lang="en-US" dirty="0" smtClean="0"/>
              <a:t>Data Team</a:t>
            </a:r>
          </a:p>
          <a:p>
            <a:r>
              <a:rPr lang="en-US" sz="2800" dirty="0"/>
              <a:t>Glider DAC </a:t>
            </a:r>
          </a:p>
          <a:p>
            <a:endParaRPr lang="en-US" sz="2800" dirty="0"/>
          </a:p>
          <a:p>
            <a:endParaRPr lang="en-US" sz="2800" dirty="0"/>
          </a:p>
        </p:txBody>
      </p:sp>
      <p:sp>
        <p:nvSpPr>
          <p:cNvPr id="120835" name="Title 1"/>
          <p:cNvSpPr>
            <a:spLocks noGrp="1"/>
          </p:cNvSpPr>
          <p:nvPr>
            <p:ph type="title"/>
          </p:nvPr>
        </p:nvSpPr>
        <p:spPr>
          <a:xfrm>
            <a:off x="457200" y="-152400"/>
            <a:ext cx="8382000" cy="1143000"/>
          </a:xfrm>
        </p:spPr>
        <p:txBody>
          <a:bodyPr/>
          <a:lstStyle/>
          <a:p>
            <a:r>
              <a:rPr lang="en-US"/>
              <a:t>National Glider Network Plan</a:t>
            </a:r>
          </a:p>
        </p:txBody>
      </p:sp>
      <p:pic>
        <p:nvPicPr>
          <p:cNvPr id="120836"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81401" y="1143001"/>
            <a:ext cx="5495925"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7" name="TextBox 2"/>
          <p:cNvSpPr txBox="1">
            <a:spLocks noChangeArrowheads="1"/>
          </p:cNvSpPr>
          <p:nvPr/>
        </p:nvSpPr>
        <p:spPr bwMode="auto">
          <a:xfrm>
            <a:off x="3505201" y="5334001"/>
            <a:ext cx="5495925" cy="1200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defRPr/>
            </a:pPr>
            <a:r>
              <a:rPr lang="en-US">
                <a:solidFill>
                  <a:srgbClr val="000000"/>
                </a:solidFill>
              </a:rPr>
              <a:t>Fig: Developed by D. Rudnick. Display of all glider missions provided since 2000.  Shows strong coastal coverage.</a:t>
            </a:r>
          </a:p>
        </p:txBody>
      </p:sp>
      <p:pic>
        <p:nvPicPr>
          <p:cNvPr id="12083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800601"/>
            <a:ext cx="20574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0839"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844" indent="-285709" eaLnBrk="0" hangingPunct="0">
              <a:defRPr>
                <a:solidFill>
                  <a:schemeClr val="tx1"/>
                </a:solidFill>
                <a:latin typeface="Calibri" pitchFamily="34" charset="0"/>
                <a:cs typeface="Arial" charset="0"/>
              </a:defRPr>
            </a:lvl2pPr>
            <a:lvl3pPr marL="1142837" indent="-228567" eaLnBrk="0" hangingPunct="0">
              <a:defRPr>
                <a:solidFill>
                  <a:schemeClr val="tx1"/>
                </a:solidFill>
                <a:latin typeface="Calibri" pitchFamily="34" charset="0"/>
                <a:cs typeface="Arial" charset="0"/>
              </a:defRPr>
            </a:lvl3pPr>
            <a:lvl4pPr marL="1599971" indent="-228567" eaLnBrk="0" hangingPunct="0">
              <a:defRPr>
                <a:solidFill>
                  <a:schemeClr val="tx1"/>
                </a:solidFill>
                <a:latin typeface="Calibri" pitchFamily="34" charset="0"/>
                <a:cs typeface="Arial" charset="0"/>
              </a:defRPr>
            </a:lvl4pPr>
            <a:lvl5pPr marL="2057106" indent="-228567" eaLnBrk="0" hangingPunct="0">
              <a:defRPr>
                <a:solidFill>
                  <a:schemeClr val="tx1"/>
                </a:solidFill>
                <a:latin typeface="Calibri" pitchFamily="34" charset="0"/>
                <a:cs typeface="Arial" charset="0"/>
              </a:defRPr>
            </a:lvl5pPr>
            <a:lvl6pPr marL="2514241" indent="-228567" eaLnBrk="0" fontAlgn="base" hangingPunct="0">
              <a:spcBef>
                <a:spcPct val="0"/>
              </a:spcBef>
              <a:spcAft>
                <a:spcPct val="0"/>
              </a:spcAft>
              <a:defRPr>
                <a:solidFill>
                  <a:schemeClr val="tx1"/>
                </a:solidFill>
                <a:latin typeface="Calibri" pitchFamily="34" charset="0"/>
                <a:cs typeface="Arial" charset="0"/>
              </a:defRPr>
            </a:lvl6pPr>
            <a:lvl7pPr marL="2971376" indent="-228567" eaLnBrk="0" fontAlgn="base" hangingPunct="0">
              <a:spcBef>
                <a:spcPct val="0"/>
              </a:spcBef>
              <a:spcAft>
                <a:spcPct val="0"/>
              </a:spcAft>
              <a:defRPr>
                <a:solidFill>
                  <a:schemeClr val="tx1"/>
                </a:solidFill>
                <a:latin typeface="Calibri" pitchFamily="34" charset="0"/>
                <a:cs typeface="Arial" charset="0"/>
              </a:defRPr>
            </a:lvl7pPr>
            <a:lvl8pPr marL="3428511" indent="-228567" eaLnBrk="0" fontAlgn="base" hangingPunct="0">
              <a:spcBef>
                <a:spcPct val="0"/>
              </a:spcBef>
              <a:spcAft>
                <a:spcPct val="0"/>
              </a:spcAft>
              <a:defRPr>
                <a:solidFill>
                  <a:schemeClr val="tx1"/>
                </a:solidFill>
                <a:latin typeface="Calibri" pitchFamily="34" charset="0"/>
                <a:cs typeface="Arial" charset="0"/>
              </a:defRPr>
            </a:lvl8pPr>
            <a:lvl9pPr marL="3885646" indent="-228567"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7E36A5A-DCCC-4A07-8A46-886779B86C8F}" type="slidenum">
              <a:rPr lang="en-US" smtClean="0">
                <a:solidFill>
                  <a:schemeClr val="bg1"/>
                </a:solidFill>
                <a:latin typeface="Arial" charset="0"/>
                <a:ea typeface="ＭＳ Ｐゴシック" pitchFamily="34" charset="-128"/>
              </a:rPr>
              <a:pPr eaLnBrk="1" hangingPunct="1"/>
              <a:t>6</a:t>
            </a:fld>
            <a:endParaRPr lang="en-US" smtClean="0">
              <a:solidFill>
                <a:schemeClr val="bg1"/>
              </a:solidFill>
              <a:latin typeface="Arial" charset="0"/>
              <a:ea typeface="ＭＳ Ｐゴシック" pitchFamily="34" charset="-128"/>
            </a:endParaRPr>
          </a:p>
        </p:txBody>
      </p:sp>
    </p:spTree>
    <p:extLst>
      <p:ext uri="{BB962C8B-B14F-4D97-AF65-F5344CB8AC3E}">
        <p14:creationId xmlns:p14="http://schemas.microsoft.com/office/powerpoint/2010/main" xmlns="" val="4292257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552"/>
            <a:ext cx="8229600" cy="1143000"/>
          </a:xfrm>
        </p:spPr>
        <p:txBody>
          <a:bodyPr/>
          <a:lstStyle/>
          <a:p>
            <a:r>
              <a:rPr lang="en-US" dirty="0" smtClean="0"/>
              <a:t>Modeling</a:t>
            </a:r>
            <a:endParaRPr lang="en-US" dirty="0"/>
          </a:p>
        </p:txBody>
      </p:sp>
      <p:sp>
        <p:nvSpPr>
          <p:cNvPr id="3" name="Slide Number Placeholder 2"/>
          <p:cNvSpPr>
            <a:spLocks noGrp="1"/>
          </p:cNvSpPr>
          <p:nvPr>
            <p:ph type="sldNum" sz="quarter" idx="12"/>
          </p:nvPr>
        </p:nvSpPr>
        <p:spPr/>
        <p:txBody>
          <a:bodyPr/>
          <a:lstStyle/>
          <a:p>
            <a:pPr>
              <a:defRPr/>
            </a:pPr>
            <a:endParaRPr lang="en-US"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110373"/>
            <a:ext cx="3258891" cy="2628138"/>
          </a:xfrm>
          <a:prstGeom prst="rect">
            <a:avLst/>
          </a:prstGeom>
        </p:spPr>
      </p:pic>
      <p:grpSp>
        <p:nvGrpSpPr>
          <p:cNvPr id="6" name="Group 5"/>
          <p:cNvGrpSpPr/>
          <p:nvPr/>
        </p:nvGrpSpPr>
        <p:grpSpPr>
          <a:xfrm>
            <a:off x="109652" y="463382"/>
            <a:ext cx="8647906" cy="1996286"/>
            <a:chOff x="374650" y="1354255"/>
            <a:chExt cx="11518531" cy="2658941"/>
          </a:xfrm>
        </p:grpSpPr>
        <p:sp>
          <p:nvSpPr>
            <p:cNvPr id="7" name="Line 14"/>
            <p:cNvSpPr>
              <a:spLocks noChangeShapeType="1"/>
            </p:cNvSpPr>
            <p:nvPr/>
          </p:nvSpPr>
          <p:spPr bwMode="auto">
            <a:xfrm flipV="1">
              <a:off x="2954454" y="2860894"/>
              <a:ext cx="1077796" cy="0"/>
            </a:xfrm>
            <a:prstGeom prst="line">
              <a:avLst/>
            </a:prstGeom>
            <a:noFill/>
            <a:ln w="63500">
              <a:solidFill>
                <a:srgbClr val="006600"/>
              </a:solidFill>
              <a:round/>
              <a:headEnd/>
              <a:tailEnd type="triangle" w="med" len="med"/>
            </a:ln>
            <a:extLst>
              <a:ext uri="{909E8E84-426E-40dd-AFC4-6F175D3DCCD1}">
                <a14:hiddenFill xmlns:a14="http://schemas.microsoft.com/office/drawing/2010/main" xmlns="">
                  <a:noFill/>
                </a14:hiddenFill>
              </a:ext>
            </a:extLst>
          </p:spPr>
          <p:txBody>
            <a:bodyPr lIns="121495" tIns="60756" rIns="121495" bIns="60756"/>
            <a:lstStyle/>
            <a:p>
              <a:pPr defTabSz="912056"/>
              <a:endParaRPr lang="en-US">
                <a:solidFill>
                  <a:srgbClr val="000000"/>
                </a:solidFill>
                <a:latin typeface="Arial" charset="0"/>
                <a:ea typeface="ＭＳ Ｐゴシック" pitchFamily="34" charset="-128"/>
                <a:cs typeface="+mn-cs"/>
              </a:endParaRPr>
            </a:p>
          </p:txBody>
        </p:sp>
        <p:sp>
          <p:nvSpPr>
            <p:cNvPr id="8" name="Rectangle 15"/>
            <p:cNvSpPr>
              <a:spLocks noChangeArrowheads="1"/>
            </p:cNvSpPr>
            <p:nvPr/>
          </p:nvSpPr>
          <p:spPr bwMode="auto">
            <a:xfrm>
              <a:off x="4287080" y="2131377"/>
              <a:ext cx="1420918" cy="1014942"/>
            </a:xfrm>
            <a:prstGeom prst="rect">
              <a:avLst/>
            </a:prstGeom>
            <a:noFill/>
            <a:ln w="57150">
              <a:solidFill>
                <a:srgbClr val="6666FF"/>
              </a:solidFill>
              <a:miter lim="800000"/>
              <a:headEnd/>
              <a:tailEnd/>
            </a:ln>
            <a:extLst>
              <a:ext uri="{909E8E84-426E-40dd-AFC4-6F175D3DCCD1}">
                <a14:hiddenFill xmlns:a14="http://schemas.microsoft.com/office/drawing/2010/main" xmlns="">
                  <a:solidFill>
                    <a:srgbClr val="FFFFFF"/>
                  </a:solidFill>
                </a14:hiddenFill>
              </a:ext>
            </a:extLst>
          </p:spPr>
          <p:txBody>
            <a:bodyPr wrap="none" lIns="121495" tIns="60756" rIns="121495" bIns="60756" anchor="ctr"/>
            <a:lstStyle/>
            <a:p>
              <a:pPr defTabSz="912056"/>
              <a:endParaRPr lang="en-US">
                <a:solidFill>
                  <a:srgbClr val="000000"/>
                </a:solidFill>
                <a:ea typeface="ＭＳ Ｐゴシック" pitchFamily="34" charset="-128"/>
                <a:cs typeface="+mn-cs"/>
              </a:endParaRPr>
            </a:p>
          </p:txBody>
        </p:sp>
        <p:sp>
          <p:nvSpPr>
            <p:cNvPr id="9" name="Text Box 16"/>
            <p:cNvSpPr txBox="1">
              <a:spLocks noChangeArrowheads="1"/>
            </p:cNvSpPr>
            <p:nvPr/>
          </p:nvSpPr>
          <p:spPr bwMode="auto">
            <a:xfrm>
              <a:off x="4108450" y="2131378"/>
              <a:ext cx="1826895" cy="106529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121495" tIns="60756" rIns="121495" bIns="6075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2056" eaLnBrk="1" hangingPunct="1"/>
              <a:r>
                <a:rPr lang="en-US" sz="1600" b="1">
                  <a:solidFill>
                    <a:srgbClr val="000000"/>
                  </a:solidFill>
                  <a:latin typeface="Calibri" pitchFamily="34" charset="0"/>
                  <a:ea typeface="ＭＳ Ｐゴシック" pitchFamily="34" charset="-128"/>
                </a:rPr>
                <a:t>Hurricane </a:t>
              </a:r>
              <a:r>
                <a:rPr lang="en-US" sz="1400">
                  <a:solidFill>
                    <a:srgbClr val="000000"/>
                  </a:solidFill>
                  <a:latin typeface="Calibri" pitchFamily="34" charset="0"/>
                  <a:ea typeface="ＭＳ Ｐゴシック" pitchFamily="34" charset="-128"/>
                </a:rPr>
                <a:t>GFDL</a:t>
              </a:r>
            </a:p>
            <a:p>
              <a:pPr algn="ctr" defTabSz="912056" eaLnBrk="1" hangingPunct="1"/>
              <a:r>
                <a:rPr lang="en-US" sz="1400">
                  <a:solidFill>
                    <a:srgbClr val="000000"/>
                  </a:solidFill>
                  <a:latin typeface="Calibri" pitchFamily="34" charset="0"/>
                  <a:ea typeface="ＭＳ Ｐゴシック" pitchFamily="34" charset="-128"/>
                </a:rPr>
                <a:t>HWRF</a:t>
              </a:r>
            </a:p>
          </p:txBody>
        </p:sp>
        <p:sp>
          <p:nvSpPr>
            <p:cNvPr id="10" name="Text Box 17"/>
            <p:cNvSpPr txBox="1">
              <a:spLocks noChangeArrowheads="1"/>
            </p:cNvSpPr>
            <p:nvPr/>
          </p:nvSpPr>
          <p:spPr bwMode="auto">
            <a:xfrm>
              <a:off x="1010957" y="1996237"/>
              <a:ext cx="1928389" cy="1061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495" tIns="60756" rIns="121495" bIns="6075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2056" eaLnBrk="1" hangingPunct="1">
                <a:lnSpc>
                  <a:spcPct val="80000"/>
                </a:lnSpc>
              </a:pPr>
              <a:r>
                <a:rPr lang="en-US" b="1" dirty="0">
                  <a:solidFill>
                    <a:srgbClr val="000000"/>
                  </a:solidFill>
                  <a:latin typeface="Calibri" pitchFamily="34" charset="0"/>
                  <a:ea typeface="ＭＳ Ｐゴシック" pitchFamily="34" charset="-128"/>
                  <a:cs typeface="+mn-cs"/>
                </a:rPr>
                <a:t>Global</a:t>
              </a:r>
            </a:p>
            <a:p>
              <a:pPr algn="ctr" defTabSz="912056" eaLnBrk="1" hangingPunct="1">
                <a:lnSpc>
                  <a:spcPct val="80000"/>
                </a:lnSpc>
              </a:pPr>
              <a:r>
                <a:rPr lang="en-US" b="1" dirty="0">
                  <a:solidFill>
                    <a:srgbClr val="000000"/>
                  </a:solidFill>
                  <a:latin typeface="Calibri" pitchFamily="34" charset="0"/>
                  <a:ea typeface="ＭＳ Ｐゴシック" pitchFamily="34" charset="-128"/>
                  <a:cs typeface="+mn-cs"/>
                </a:rPr>
                <a:t>Forecast</a:t>
              </a:r>
            </a:p>
            <a:p>
              <a:pPr algn="ctr" defTabSz="912056" eaLnBrk="1" hangingPunct="1">
                <a:lnSpc>
                  <a:spcPct val="80000"/>
                </a:lnSpc>
              </a:pPr>
              <a:r>
                <a:rPr lang="en-US" b="1" dirty="0">
                  <a:solidFill>
                    <a:srgbClr val="000000"/>
                  </a:solidFill>
                  <a:latin typeface="Calibri" pitchFamily="34" charset="0"/>
                  <a:ea typeface="ＭＳ Ｐゴシック" pitchFamily="34" charset="-128"/>
                  <a:cs typeface="+mn-cs"/>
                </a:rPr>
                <a:t>System</a:t>
              </a:r>
            </a:p>
          </p:txBody>
        </p:sp>
        <p:sp>
          <p:nvSpPr>
            <p:cNvPr id="11" name="Oval 37"/>
            <p:cNvSpPr>
              <a:spLocks noChangeArrowheads="1"/>
            </p:cNvSpPr>
            <p:nvPr/>
          </p:nvSpPr>
          <p:spPr bwMode="auto">
            <a:xfrm>
              <a:off x="1010956" y="1826897"/>
              <a:ext cx="1928389" cy="1522413"/>
            </a:xfrm>
            <a:prstGeom prst="ellipse">
              <a:avLst/>
            </a:prstGeom>
            <a:noFill/>
            <a:ln w="57150">
              <a:solidFill>
                <a:srgbClr val="006600"/>
              </a:solidFill>
              <a:round/>
              <a:headEnd/>
              <a:tailEnd/>
            </a:ln>
            <a:extLst>
              <a:ext uri="{909E8E84-426E-40dd-AFC4-6F175D3DCCD1}">
                <a14:hiddenFill xmlns:a14="http://schemas.microsoft.com/office/drawing/2010/main" xmlns="">
                  <a:solidFill>
                    <a:srgbClr val="FFFFFF"/>
                  </a:solidFill>
                </a14:hiddenFill>
              </a:ext>
            </a:extLst>
          </p:spPr>
          <p:txBody>
            <a:bodyPr wrap="none" lIns="121495" tIns="60756" rIns="121495" bIns="60756" anchor="ctr"/>
            <a:lstStyle/>
            <a:p>
              <a:pPr defTabSz="912056"/>
              <a:endParaRPr lang="en-US">
                <a:solidFill>
                  <a:srgbClr val="000000"/>
                </a:solidFill>
                <a:ea typeface="ＭＳ Ｐゴシック" pitchFamily="34" charset="-128"/>
                <a:cs typeface="+mn-cs"/>
              </a:endParaRPr>
            </a:p>
          </p:txBody>
        </p:sp>
        <p:pic>
          <p:nvPicPr>
            <p:cNvPr id="12" name="Picture 44" descr="Noaa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650" y="1354255"/>
              <a:ext cx="1114322" cy="1097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Line 49"/>
            <p:cNvSpPr>
              <a:spLocks noChangeShapeType="1"/>
            </p:cNvSpPr>
            <p:nvPr/>
          </p:nvSpPr>
          <p:spPr bwMode="auto">
            <a:xfrm flipV="1">
              <a:off x="5828576" y="2638848"/>
              <a:ext cx="590865" cy="0"/>
            </a:xfrm>
            <a:prstGeom prst="line">
              <a:avLst/>
            </a:prstGeom>
            <a:noFill/>
            <a:ln w="38100">
              <a:solidFill>
                <a:srgbClr val="000000"/>
              </a:solidFill>
              <a:prstDash val="sysDash"/>
              <a:round/>
              <a:headEnd type="triangle" w="med" len="med"/>
              <a:tailEnd type="triangle" w="med" len="med"/>
            </a:ln>
            <a:extLst>
              <a:ext uri="{909E8E84-426E-40dd-AFC4-6F175D3DCCD1}">
                <a14:hiddenFill xmlns:a14="http://schemas.microsoft.com/office/drawing/2010/main" xmlns="">
                  <a:noFill/>
                </a14:hiddenFill>
              </a:ext>
            </a:extLst>
          </p:spPr>
          <p:txBody>
            <a:bodyPr lIns="121495" tIns="60756" rIns="121495" bIns="60756"/>
            <a:lstStyle/>
            <a:p>
              <a:pPr defTabSz="912056"/>
              <a:endParaRPr lang="en-US">
                <a:solidFill>
                  <a:srgbClr val="000000"/>
                </a:solidFill>
                <a:latin typeface="Arial" charset="0"/>
                <a:ea typeface="ＭＳ Ｐゴシック" pitchFamily="34" charset="-128"/>
                <a:cs typeface="+mn-cs"/>
              </a:endParaRPr>
            </a:p>
          </p:txBody>
        </p:sp>
        <p:sp>
          <p:nvSpPr>
            <p:cNvPr id="14" name="Text Box 50"/>
            <p:cNvSpPr txBox="1">
              <a:spLocks noChangeArrowheads="1"/>
            </p:cNvSpPr>
            <p:nvPr/>
          </p:nvSpPr>
          <p:spPr bwMode="auto">
            <a:xfrm>
              <a:off x="5657274" y="2131400"/>
              <a:ext cx="1016284" cy="409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495" tIns="60756" rIns="121495" bIns="6075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2056" eaLnBrk="1" hangingPunct="1"/>
              <a:r>
                <a:rPr lang="en-US" sz="1200" dirty="0">
                  <a:solidFill>
                    <a:srgbClr val="000000"/>
                  </a:solidFill>
                  <a:latin typeface="Calibri" pitchFamily="34" charset="0"/>
                  <a:ea typeface="ＭＳ Ｐゴシック" pitchFamily="34" charset="-128"/>
                </a:rPr>
                <a:t>Coupled</a:t>
              </a:r>
            </a:p>
          </p:txBody>
        </p:sp>
        <p:sp>
          <p:nvSpPr>
            <p:cNvPr id="15" name="Line 58"/>
            <p:cNvSpPr>
              <a:spLocks noChangeShapeType="1"/>
            </p:cNvSpPr>
            <p:nvPr/>
          </p:nvSpPr>
          <p:spPr bwMode="auto">
            <a:xfrm>
              <a:off x="4371658" y="2500325"/>
              <a:ext cx="123484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121495" tIns="60756" rIns="121495" bIns="60756"/>
            <a:lstStyle/>
            <a:p>
              <a:pPr defTabSz="912056"/>
              <a:endParaRPr lang="en-US">
                <a:solidFill>
                  <a:srgbClr val="000000"/>
                </a:solidFill>
                <a:latin typeface="Arial" charset="0"/>
                <a:ea typeface="ＭＳ Ｐゴシック" pitchFamily="34" charset="-128"/>
                <a:cs typeface="+mn-cs"/>
              </a:endParaRPr>
            </a:p>
          </p:txBody>
        </p:sp>
        <p:grpSp>
          <p:nvGrpSpPr>
            <p:cNvPr id="16" name="Group 56"/>
            <p:cNvGrpSpPr>
              <a:grpSpLocks/>
            </p:cNvGrpSpPr>
            <p:nvPr/>
          </p:nvGrpSpPr>
          <p:grpSpPr bwMode="auto">
            <a:xfrm>
              <a:off x="6577041" y="1896671"/>
              <a:ext cx="2131378" cy="1573160"/>
              <a:chOff x="3291" y="897"/>
              <a:chExt cx="1008" cy="744"/>
            </a:xfrm>
          </p:grpSpPr>
          <p:grpSp>
            <p:nvGrpSpPr>
              <p:cNvPr id="22" name="Group 58"/>
              <p:cNvGrpSpPr>
                <a:grpSpLocks/>
              </p:cNvGrpSpPr>
              <p:nvPr/>
            </p:nvGrpSpPr>
            <p:grpSpPr bwMode="auto">
              <a:xfrm>
                <a:off x="3291" y="897"/>
                <a:ext cx="1008" cy="744"/>
                <a:chOff x="3291" y="897"/>
                <a:chExt cx="1008" cy="744"/>
              </a:xfrm>
            </p:grpSpPr>
            <p:sp>
              <p:nvSpPr>
                <p:cNvPr id="24" name="Text Box 64"/>
                <p:cNvSpPr txBox="1">
                  <a:spLocks noChangeArrowheads="1"/>
                </p:cNvSpPr>
                <p:nvPr/>
              </p:nvSpPr>
              <p:spPr bwMode="auto">
                <a:xfrm>
                  <a:off x="3291" y="897"/>
                  <a:ext cx="1008" cy="744"/>
                </a:xfrm>
                <a:prstGeom prst="rect">
                  <a:avLst/>
                </a:prstGeom>
                <a:noFill/>
                <a:ln w="57150">
                  <a:solidFill>
                    <a:srgbClr val="33CC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2056" eaLnBrk="1" hangingPunct="1"/>
                  <a:r>
                    <a:rPr lang="en-US" sz="1400" b="1" dirty="0">
                      <a:solidFill>
                        <a:srgbClr val="000000"/>
                      </a:solidFill>
                      <a:latin typeface="Calibri" pitchFamily="34" charset="0"/>
                      <a:ea typeface="ＭＳ Ｐゴシック" pitchFamily="34" charset="-128"/>
                    </a:rPr>
                    <a:t>Oceans</a:t>
                  </a:r>
                </a:p>
                <a:p>
                  <a:pPr defTabSz="912056" eaLnBrk="1" hangingPunct="1">
                    <a:spcBef>
                      <a:spcPct val="40000"/>
                    </a:spcBef>
                  </a:pPr>
                  <a:r>
                    <a:rPr lang="en-US" sz="1200" dirty="0">
                      <a:solidFill>
                        <a:srgbClr val="000000"/>
                      </a:solidFill>
                      <a:latin typeface="Calibri" pitchFamily="34" charset="0"/>
                      <a:ea typeface="ＭＳ Ｐゴシック" pitchFamily="34" charset="-128"/>
                    </a:rPr>
                    <a:t>HYCOM</a:t>
                  </a:r>
                </a:p>
                <a:p>
                  <a:pPr defTabSz="912056" eaLnBrk="1" hangingPunct="1"/>
                  <a:endParaRPr lang="en-US" sz="1100" dirty="0">
                    <a:solidFill>
                      <a:srgbClr val="000000"/>
                    </a:solidFill>
                    <a:latin typeface="Calibri" pitchFamily="34" charset="0"/>
                    <a:ea typeface="ＭＳ Ｐゴシック" pitchFamily="34" charset="-128"/>
                  </a:endParaRPr>
                </a:p>
                <a:p>
                  <a:pPr defTabSz="912056" eaLnBrk="1" hangingPunct="1"/>
                  <a:r>
                    <a:rPr lang="en-US" sz="1100" dirty="0" err="1">
                      <a:solidFill>
                        <a:srgbClr val="000000"/>
                      </a:solidFill>
                      <a:latin typeface="Calibri" pitchFamily="34" charset="0"/>
                      <a:ea typeface="ＭＳ Ｐゴシック" pitchFamily="34" charset="-128"/>
                    </a:rPr>
                    <a:t>WaveWatch</a:t>
                  </a:r>
                  <a:r>
                    <a:rPr lang="en-US" sz="1100" dirty="0">
                      <a:solidFill>
                        <a:srgbClr val="000000"/>
                      </a:solidFill>
                      <a:latin typeface="Calibri" pitchFamily="34" charset="0"/>
                      <a:ea typeface="ＭＳ Ｐゴシック" pitchFamily="34" charset="-128"/>
                    </a:rPr>
                    <a:t> </a:t>
                  </a:r>
                </a:p>
                <a:p>
                  <a:pPr defTabSz="912056" eaLnBrk="1" hangingPunct="1"/>
                  <a:r>
                    <a:rPr lang="en-US" sz="1100" dirty="0">
                      <a:solidFill>
                        <a:srgbClr val="000000"/>
                      </a:solidFill>
                      <a:latin typeface="Calibri" pitchFamily="34" charset="0"/>
                      <a:ea typeface="ＭＳ Ｐゴシック" pitchFamily="34" charset="-128"/>
                    </a:rPr>
                    <a:t>III</a:t>
                  </a:r>
                </a:p>
                <a:p>
                  <a:pPr defTabSz="912056" eaLnBrk="1" hangingPunct="1"/>
                  <a:endParaRPr lang="en-US" sz="700" b="1" dirty="0">
                    <a:solidFill>
                      <a:srgbClr val="000000"/>
                    </a:solidFill>
                    <a:latin typeface="Calibri" pitchFamily="34" charset="0"/>
                    <a:ea typeface="ＭＳ Ｐゴシック" pitchFamily="34" charset="-128"/>
                  </a:endParaRPr>
                </a:p>
              </p:txBody>
            </p:sp>
            <p:pic>
              <p:nvPicPr>
                <p:cNvPr id="25" name="Picture 19" descr="aofs_sst_nowcast_natl"/>
                <p:cNvPicPr>
                  <a:picLocks noChangeAspect="1" noChangeArrowheads="1"/>
                </p:cNvPicPr>
                <p:nvPr/>
              </p:nvPicPr>
              <p:blipFill>
                <a:blip r:embed="rId5">
                  <a:extLst>
                    <a:ext uri="{28A0092B-C50C-407E-A947-70E740481C1C}">
                      <a14:useLocalDpi xmlns:a14="http://schemas.microsoft.com/office/drawing/2010/main" xmlns="" val="0"/>
                    </a:ext>
                  </a:extLst>
                </a:blip>
                <a:srcRect l="-1250" t="-1666" r="-1250" b="-1666"/>
                <a:stretch>
                  <a:fillRect/>
                </a:stretch>
              </p:blipFill>
              <p:spPr bwMode="auto">
                <a:xfrm>
                  <a:off x="3785" y="899"/>
                  <a:ext cx="508" cy="370"/>
                </a:xfrm>
                <a:prstGeom prst="rect">
                  <a:avLst/>
                </a:prstGeom>
                <a:noFill/>
                <a:ln w="19050">
                  <a:solidFill>
                    <a:srgbClr val="33CCFF"/>
                  </a:solidFill>
                  <a:miter lim="800000"/>
                  <a:headEnd/>
                  <a:tailEnd/>
                </a:ln>
                <a:extLst>
                  <a:ext uri="{909E8E84-426E-40dd-AFC4-6F175D3DCCD1}">
                    <a14:hiddenFill xmlns:a14="http://schemas.microsoft.com/office/drawing/2010/main" xmlns="">
                      <a:solidFill>
                        <a:srgbClr val="FFFFFF"/>
                      </a:solidFill>
                    </a14:hiddenFill>
                  </a:ext>
                </a:extLst>
              </p:spPr>
            </p:pic>
            <p:pic>
              <p:nvPicPr>
                <p:cNvPr id="26" name="Picture 62" descr="izzy_24h"/>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67" y="1316"/>
                  <a:ext cx="416" cy="323"/>
                </a:xfrm>
                <a:prstGeom prst="rect">
                  <a:avLst/>
                </a:prstGeom>
                <a:noFill/>
                <a:ln w="9525">
                  <a:solidFill>
                    <a:srgbClr val="33CCFF"/>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23" name="Line 59"/>
              <p:cNvSpPr>
                <a:spLocks noChangeShapeType="1"/>
              </p:cNvSpPr>
              <p:nvPr/>
            </p:nvSpPr>
            <p:spPr bwMode="auto">
              <a:xfrm>
                <a:off x="3336" y="1257"/>
                <a:ext cx="386" cy="0"/>
              </a:xfrm>
              <a:prstGeom prst="line">
                <a:avLst/>
              </a:prstGeom>
              <a:noFill/>
              <a:ln w="9525">
                <a:solidFill>
                  <a:srgbClr val="33CCFF"/>
                </a:solidFill>
                <a:round/>
                <a:headEnd/>
                <a:tailEnd/>
              </a:ln>
              <a:extLst>
                <a:ext uri="{909E8E84-426E-40dd-AFC4-6F175D3DCCD1}">
                  <a14:hiddenFill xmlns:a14="http://schemas.microsoft.com/office/drawing/2010/main" xmlns="">
                    <a:noFill/>
                  </a14:hiddenFill>
                </a:ext>
              </a:extLst>
            </p:spPr>
            <p:txBody>
              <a:bodyPr/>
              <a:lstStyle/>
              <a:p>
                <a:pPr defTabSz="912056"/>
                <a:endParaRPr lang="en-US">
                  <a:solidFill>
                    <a:srgbClr val="000000"/>
                  </a:solidFill>
                  <a:latin typeface="Arial" charset="0"/>
                  <a:ea typeface="ＭＳ Ｐゴシック" pitchFamily="34" charset="-128"/>
                  <a:cs typeface="+mn-cs"/>
                </a:endParaRPr>
              </a:p>
            </p:txBody>
          </p:sp>
        </p:grpSp>
        <p:sp>
          <p:nvSpPr>
            <p:cNvPr id="17" name="Text Box 64"/>
            <p:cNvSpPr txBox="1">
              <a:spLocks noChangeArrowheads="1"/>
            </p:cNvSpPr>
            <p:nvPr/>
          </p:nvSpPr>
          <p:spPr bwMode="auto">
            <a:xfrm>
              <a:off x="9366250" y="1532988"/>
              <a:ext cx="1522413" cy="2338969"/>
            </a:xfrm>
            <a:prstGeom prst="rect">
              <a:avLst/>
            </a:prstGeom>
            <a:noFill/>
            <a:ln w="57150">
              <a:solidFill>
                <a:srgbClr val="00B0F0"/>
              </a:solidFill>
              <a:miter lim="800000"/>
              <a:headEnd/>
              <a:tailEnd/>
            </a:ln>
          </p:spPr>
          <p:txBody>
            <a:bodyPr wrap="square" lIns="121495" tIns="60756" rIns="121495" bIns="6075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2056" eaLnBrk="1" hangingPunct="1"/>
              <a:endParaRPr lang="en-US" sz="400" b="1" dirty="0">
                <a:solidFill>
                  <a:srgbClr val="000000"/>
                </a:solidFill>
                <a:latin typeface="Calibri" pitchFamily="34" charset="0"/>
                <a:ea typeface="ＭＳ Ｐゴシック" pitchFamily="-65" charset="-128"/>
              </a:endParaRPr>
            </a:p>
            <a:p>
              <a:pPr algn="ctr" defTabSz="912056" eaLnBrk="1" hangingPunct="1"/>
              <a:r>
                <a:rPr lang="en-US" sz="1400" b="1" dirty="0">
                  <a:solidFill>
                    <a:srgbClr val="000000"/>
                  </a:solidFill>
                  <a:latin typeface="Calibri" pitchFamily="34" charset="0"/>
                  <a:ea typeface="ＭＳ Ｐゴシック" pitchFamily="-65" charset="-128"/>
                </a:rPr>
                <a:t>NOS – OFS</a:t>
              </a:r>
            </a:p>
            <a:p>
              <a:pPr marL="171015" indent="-171015" defTabSz="912056" eaLnBrk="1" hangingPunct="1">
                <a:buFont typeface="Arial" pitchFamily="34" charset="0"/>
                <a:buChar char="•"/>
              </a:pPr>
              <a:r>
                <a:rPr lang="en-US" sz="1100" b="1" dirty="0">
                  <a:solidFill>
                    <a:srgbClr val="000000"/>
                  </a:solidFill>
                  <a:latin typeface="Calibri" pitchFamily="34" charset="0"/>
                  <a:ea typeface="ＭＳ Ｐゴシック" pitchFamily="-65" charset="-128"/>
                </a:rPr>
                <a:t>Great Lakes</a:t>
              </a:r>
            </a:p>
            <a:p>
              <a:pPr marL="171015" indent="-171015" defTabSz="912056" eaLnBrk="1" hangingPunct="1">
                <a:buFont typeface="Arial" pitchFamily="34" charset="0"/>
                <a:buChar char="•"/>
              </a:pPr>
              <a:r>
                <a:rPr lang="en-US" sz="1100" b="1" dirty="0">
                  <a:solidFill>
                    <a:srgbClr val="000000"/>
                  </a:solidFill>
                  <a:latin typeface="Calibri" pitchFamily="34" charset="0"/>
                  <a:ea typeface="ＭＳ Ｐゴシック" pitchFamily="-65" charset="-128"/>
                </a:rPr>
                <a:t>Northern Gulf of </a:t>
              </a:r>
              <a:r>
                <a:rPr lang="en-US" sz="1100" b="1" dirty="0" err="1">
                  <a:solidFill>
                    <a:srgbClr val="000000"/>
                  </a:solidFill>
                  <a:latin typeface="Calibri" pitchFamily="34" charset="0"/>
                  <a:ea typeface="ＭＳ Ｐゴシック" pitchFamily="-65" charset="-128"/>
                </a:rPr>
                <a:t>Mex</a:t>
              </a:r>
              <a:endParaRPr lang="en-US" sz="1100" b="1" dirty="0">
                <a:solidFill>
                  <a:srgbClr val="000000"/>
                </a:solidFill>
                <a:latin typeface="Calibri" pitchFamily="34" charset="0"/>
                <a:ea typeface="ＭＳ Ｐゴシック" pitchFamily="-65" charset="-128"/>
              </a:endParaRPr>
            </a:p>
            <a:p>
              <a:pPr marL="171015" indent="-171015" defTabSz="912056" eaLnBrk="1" hangingPunct="1">
                <a:buFont typeface="Arial" pitchFamily="34" charset="0"/>
                <a:buChar char="•"/>
              </a:pPr>
              <a:r>
                <a:rPr lang="en-US" sz="1100" b="1" dirty="0">
                  <a:solidFill>
                    <a:srgbClr val="000000"/>
                  </a:solidFill>
                  <a:latin typeface="Calibri" pitchFamily="34" charset="0"/>
                  <a:ea typeface="ＭＳ Ｐゴシック" pitchFamily="-65" charset="-128"/>
                </a:rPr>
                <a:t>Columbia R.</a:t>
              </a:r>
            </a:p>
            <a:p>
              <a:pPr algn="ctr" defTabSz="912056" eaLnBrk="1" hangingPunct="1"/>
              <a:r>
                <a:rPr lang="en-US" sz="1100" b="1" u="sng" dirty="0">
                  <a:solidFill>
                    <a:srgbClr val="000000"/>
                  </a:solidFill>
                  <a:latin typeface="Calibri" pitchFamily="34" charset="0"/>
                  <a:ea typeface="ＭＳ Ｐゴシック" pitchFamily="-65" charset="-128"/>
                </a:rPr>
                <a:t>Bays</a:t>
              </a:r>
            </a:p>
            <a:p>
              <a:pPr defTabSz="912056" eaLnBrk="1" hangingPunct="1">
                <a:buFont typeface="Arial" charset="0"/>
                <a:buChar char="•"/>
              </a:pPr>
              <a:r>
                <a:rPr lang="en-US" sz="1100" b="1" dirty="0">
                  <a:solidFill>
                    <a:srgbClr val="000000"/>
                  </a:solidFill>
                  <a:latin typeface="Calibri" pitchFamily="34" charset="0"/>
                  <a:ea typeface="ＭＳ Ｐゴシック" pitchFamily="-65" charset="-128"/>
                </a:rPr>
                <a:t>  Chesapeake</a:t>
              </a:r>
            </a:p>
            <a:p>
              <a:pPr defTabSz="912056" eaLnBrk="1" hangingPunct="1">
                <a:buFont typeface="Arial" charset="0"/>
                <a:buChar char="•"/>
              </a:pPr>
              <a:r>
                <a:rPr lang="en-US" sz="1100" b="1" dirty="0">
                  <a:solidFill>
                    <a:srgbClr val="000000"/>
                  </a:solidFill>
                  <a:latin typeface="Calibri" pitchFamily="34" charset="0"/>
                  <a:ea typeface="ＭＳ Ｐゴシック" pitchFamily="-65" charset="-128"/>
                </a:rPr>
                <a:t>  Tampa </a:t>
              </a:r>
            </a:p>
            <a:p>
              <a:pPr defTabSz="912056" eaLnBrk="1" hangingPunct="1">
                <a:buFont typeface="Arial" charset="0"/>
                <a:buChar char="•"/>
              </a:pPr>
              <a:r>
                <a:rPr lang="en-US" sz="1100" b="1" dirty="0">
                  <a:solidFill>
                    <a:srgbClr val="000000"/>
                  </a:solidFill>
                  <a:latin typeface="Calibri" pitchFamily="34" charset="0"/>
                  <a:ea typeface="ＭＳ Ｐゴシック" pitchFamily="-65" charset="-128"/>
                </a:rPr>
                <a:t>  Delaware</a:t>
              </a:r>
              <a:endParaRPr lang="en-US" sz="1000" b="1" dirty="0">
                <a:solidFill>
                  <a:srgbClr val="000000"/>
                </a:solidFill>
                <a:latin typeface="Calibri" pitchFamily="34" charset="0"/>
                <a:ea typeface="ＭＳ Ｐゴシック" pitchFamily="-65" charset="-128"/>
              </a:endParaRPr>
            </a:p>
          </p:txBody>
        </p:sp>
        <p:sp>
          <p:nvSpPr>
            <p:cNvPr id="18" name="Line 11"/>
            <p:cNvSpPr>
              <a:spLocks noChangeShapeType="1"/>
            </p:cNvSpPr>
            <p:nvPr/>
          </p:nvSpPr>
          <p:spPr bwMode="auto">
            <a:xfrm>
              <a:off x="8836048" y="2680821"/>
              <a:ext cx="405977" cy="0"/>
            </a:xfrm>
            <a:prstGeom prst="line">
              <a:avLst/>
            </a:prstGeom>
            <a:noFill/>
            <a:ln w="57150">
              <a:solidFill>
                <a:srgbClr val="33CCFF"/>
              </a:solidFill>
              <a:round/>
              <a:headEnd/>
              <a:tailEnd type="triangle" w="med" len="med"/>
            </a:ln>
            <a:extLst>
              <a:ext uri="{909E8E84-426E-40dd-AFC4-6F175D3DCCD1}">
                <a14:hiddenFill xmlns:a14="http://schemas.microsoft.com/office/drawing/2010/main" xmlns="">
                  <a:noFill/>
                </a14:hiddenFill>
              </a:ext>
            </a:extLst>
          </p:spPr>
          <p:txBody>
            <a:bodyPr lIns="121495" tIns="60756" rIns="121495" bIns="60756"/>
            <a:lstStyle/>
            <a:p>
              <a:pPr defTabSz="912056"/>
              <a:endParaRPr lang="en-US">
                <a:solidFill>
                  <a:srgbClr val="000000"/>
                </a:solidFill>
                <a:latin typeface="Arial" charset="0"/>
                <a:ea typeface="ＭＳ Ｐゴシック" pitchFamily="34" charset="-128"/>
                <a:cs typeface="+mn-cs"/>
              </a:endParaRPr>
            </a:p>
          </p:txBody>
        </p:sp>
        <p:pic>
          <p:nvPicPr>
            <p:cNvPr id="19" name="Picture 18" descr="http://www.opc.ncep.noaa.gov/Loops/SeaNettles/prob/Nettles_Boxes.pn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946061" y="1420942"/>
              <a:ext cx="857807" cy="1420917"/>
            </a:xfrm>
            <a:prstGeom prst="rect">
              <a:avLst/>
            </a:prstGeom>
            <a:noFill/>
            <a:ln>
              <a:noFill/>
            </a:ln>
          </p:spPr>
        </p:pic>
        <p:sp>
          <p:nvSpPr>
            <p:cNvPr id="20" name="Line 11"/>
            <p:cNvSpPr>
              <a:spLocks noChangeShapeType="1"/>
            </p:cNvSpPr>
            <p:nvPr/>
          </p:nvSpPr>
          <p:spPr bwMode="auto">
            <a:xfrm flipV="1">
              <a:off x="11002486" y="2841837"/>
              <a:ext cx="209332" cy="348486"/>
            </a:xfrm>
            <a:prstGeom prst="line">
              <a:avLst/>
            </a:prstGeom>
            <a:noFill/>
            <a:ln w="57150">
              <a:solidFill>
                <a:srgbClr val="33CCFF"/>
              </a:solidFill>
              <a:round/>
              <a:headEnd/>
              <a:tailEnd type="triangle" w="med" len="med"/>
            </a:ln>
            <a:extLst>
              <a:ext uri="{909E8E84-426E-40dd-AFC4-6F175D3DCCD1}">
                <a14:hiddenFill xmlns:a14="http://schemas.microsoft.com/office/drawing/2010/main" xmlns="">
                  <a:noFill/>
                </a14:hiddenFill>
              </a:ext>
            </a:extLst>
          </p:spPr>
          <p:txBody>
            <a:bodyPr lIns="121495" tIns="60756" rIns="121495" bIns="60756"/>
            <a:lstStyle/>
            <a:p>
              <a:pPr defTabSz="912056"/>
              <a:endParaRPr lang="en-US">
                <a:solidFill>
                  <a:srgbClr val="000000"/>
                </a:solidFill>
                <a:latin typeface="Arial" charset="0"/>
                <a:ea typeface="ＭＳ Ｐゴシック" pitchFamily="34" charset="-128"/>
                <a:cs typeface="+mn-cs"/>
              </a:endParaRPr>
            </a:p>
          </p:txBody>
        </p:sp>
        <p:sp>
          <p:nvSpPr>
            <p:cNvPr id="21" name="TextBox 20"/>
            <p:cNvSpPr txBox="1"/>
            <p:nvPr/>
          </p:nvSpPr>
          <p:spPr>
            <a:xfrm>
              <a:off x="10946061" y="2947898"/>
              <a:ext cx="947120" cy="1065298"/>
            </a:xfrm>
            <a:prstGeom prst="rect">
              <a:avLst/>
            </a:prstGeom>
            <a:noFill/>
          </p:spPr>
          <p:txBody>
            <a:bodyPr wrap="square" lIns="121495" tIns="60756" rIns="121495" bIns="60756" rtlCol="0">
              <a:spAutoFit/>
            </a:bodyPr>
            <a:lstStyle/>
            <a:p>
              <a:pPr algn="ctr" defTabSz="912056"/>
              <a:r>
                <a:rPr lang="en-US" sz="1100" dirty="0">
                  <a:solidFill>
                    <a:srgbClr val="000000"/>
                  </a:solidFill>
                  <a:ea typeface="ＭＳ Ｐゴシック" pitchFamily="34" charset="-128"/>
                  <a:cs typeface="Calibri" pitchFamily="34" charset="0"/>
                </a:rPr>
                <a:t>Sea Nettle</a:t>
              </a:r>
            </a:p>
            <a:p>
              <a:pPr algn="ctr" defTabSz="912056"/>
              <a:r>
                <a:rPr lang="en-US" sz="1100" dirty="0">
                  <a:solidFill>
                    <a:srgbClr val="000000"/>
                  </a:solidFill>
                  <a:ea typeface="ＭＳ Ｐゴシック" pitchFamily="34" charset="-128"/>
                  <a:cs typeface="Calibri" pitchFamily="34" charset="0"/>
                </a:rPr>
                <a:t>Forecast</a:t>
              </a:r>
            </a:p>
          </p:txBody>
        </p:sp>
      </p:grpSp>
      <p:pic>
        <p:nvPicPr>
          <p:cNvPr id="28" name="Picture 2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772939" y="3943886"/>
            <a:ext cx="3064795" cy="2620389"/>
          </a:xfrm>
          <a:prstGeom prst="rect">
            <a:avLst/>
          </a:prstGeom>
        </p:spPr>
      </p:pic>
      <p:pic>
        <p:nvPicPr>
          <p:cNvPr id="7170" name="Picture 2"/>
          <p:cNvPicPr>
            <a:picLocks noChangeAspect="1" noChangeArrowheads="1"/>
          </p:cNvPicPr>
          <p:nvPr/>
        </p:nvPicPr>
        <p:blipFill rotWithShape="1">
          <a:blip r:embed="rId9">
            <a:extLst>
              <a:ext uri="{28A0092B-C50C-407E-A947-70E740481C1C}">
                <a14:useLocalDpi xmlns:a14="http://schemas.microsoft.com/office/drawing/2010/main" xmlns="" val="0"/>
              </a:ext>
            </a:extLst>
          </a:blip>
          <a:srcRect l="31576" t="22945" r="25183" b="8463"/>
          <a:stretch/>
        </p:blipFill>
        <p:spPr bwMode="auto">
          <a:xfrm>
            <a:off x="3964469" y="2113179"/>
            <a:ext cx="2631142" cy="234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p:nvPr/>
        </p:nvPicPr>
        <p:blipFill>
          <a:blip r:embed="rId10" cstate="print">
            <a:extLst>
              <a:ext uri="{28A0092B-C50C-407E-A947-70E740481C1C}">
                <a14:useLocalDpi xmlns:a14="http://schemas.microsoft.com/office/drawing/2010/main" xmlns="" val="0"/>
              </a:ext>
            </a:extLst>
          </a:blip>
          <a:stretch>
            <a:fillRect/>
          </a:stretch>
        </p:blipFill>
        <p:spPr>
          <a:xfrm>
            <a:off x="6231079" y="3602385"/>
            <a:ext cx="2777504" cy="2286627"/>
          </a:xfrm>
          <a:prstGeom prst="rect">
            <a:avLst/>
          </a:prstGeom>
          <a:ln>
            <a:solidFill>
              <a:schemeClr val="tx1"/>
            </a:solidFill>
          </a:ln>
        </p:spPr>
      </p:pic>
    </p:spTree>
    <p:extLst>
      <p:ext uri="{BB962C8B-B14F-4D97-AF65-F5344CB8AC3E}">
        <p14:creationId xmlns:p14="http://schemas.microsoft.com/office/powerpoint/2010/main" xmlns="" val="2397536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10" descr="http://maracoos.org/irene/wp-content/uploads/2011/08/MAB110828c_codar_lr1.jpg"/>
          <p:cNvPicPr>
            <a:picLocks noChangeAspect="1" noChangeArrowheads="1"/>
          </p:cNvPicPr>
          <p:nvPr/>
        </p:nvPicPr>
        <p:blipFill>
          <a:blip r:embed="rId4" cstate="print"/>
          <a:srcRect/>
          <a:stretch>
            <a:fillRect/>
          </a:stretch>
        </p:blipFill>
        <p:spPr bwMode="auto">
          <a:xfrm>
            <a:off x="0" y="2227601"/>
            <a:ext cx="6078519" cy="4630401"/>
          </a:xfrm>
          <a:prstGeom prst="rect">
            <a:avLst/>
          </a:prstGeom>
          <a:noFill/>
          <a:ln w="9525">
            <a:noFill/>
            <a:miter lim="800000"/>
            <a:headEnd/>
            <a:tailEnd/>
          </a:ln>
        </p:spPr>
      </p:pic>
      <p:sp>
        <p:nvSpPr>
          <p:cNvPr id="22532" name="TextBox 15"/>
          <p:cNvSpPr txBox="1">
            <a:spLocks noChangeArrowheads="1"/>
          </p:cNvSpPr>
          <p:nvPr/>
        </p:nvSpPr>
        <p:spPr bwMode="auto">
          <a:xfrm>
            <a:off x="6083288" y="5225143"/>
            <a:ext cx="3060713" cy="901185"/>
          </a:xfrm>
          <a:prstGeom prst="rect">
            <a:avLst/>
          </a:prstGeom>
          <a:solidFill>
            <a:schemeClr val="bg1"/>
          </a:solidFill>
          <a:ln w="9525">
            <a:noFill/>
            <a:miter lim="800000"/>
            <a:headEnd/>
            <a:tailEnd/>
          </a:ln>
        </p:spPr>
        <p:txBody>
          <a:bodyPr lIns="68624" tIns="34312" rIns="68624" bIns="34312">
            <a:spAutoFit/>
          </a:bodyPr>
          <a:lstStyle/>
          <a:p>
            <a:pPr algn="ctr" defTabSz="913801"/>
            <a:r>
              <a:rPr lang="en-US" dirty="0">
                <a:solidFill>
                  <a:srgbClr val="000000"/>
                </a:solidFill>
              </a:rPr>
              <a:t>Around-the-clock data and other information before, during and after hurricanes</a:t>
            </a:r>
          </a:p>
        </p:txBody>
      </p:sp>
      <p:sp>
        <p:nvSpPr>
          <p:cNvPr id="22533" name="Rectangle 2"/>
          <p:cNvSpPr>
            <a:spLocks noChangeArrowheads="1"/>
          </p:cNvSpPr>
          <p:nvPr/>
        </p:nvSpPr>
        <p:spPr bwMode="auto">
          <a:xfrm>
            <a:off x="2" y="-173156"/>
            <a:ext cx="138693" cy="346313"/>
          </a:xfrm>
          <a:prstGeom prst="rect">
            <a:avLst/>
          </a:prstGeom>
          <a:noFill/>
          <a:ln w="9525">
            <a:noFill/>
            <a:miter lim="800000"/>
            <a:headEnd/>
            <a:tailEnd/>
          </a:ln>
        </p:spPr>
        <p:txBody>
          <a:bodyPr wrap="none" lIns="68624" tIns="34312" rIns="68624" bIns="34312" anchor="ctr">
            <a:spAutoFit/>
          </a:bodyPr>
          <a:lstStyle/>
          <a:p>
            <a:pPr defTabSz="913801"/>
            <a:endParaRPr lang="en-US">
              <a:solidFill>
                <a:prstClr val="white"/>
              </a:solidFill>
            </a:endParaRPr>
          </a:p>
        </p:txBody>
      </p:sp>
      <p:pic>
        <p:nvPicPr>
          <p:cNvPr id="22534" name="Picture 1"/>
          <p:cNvPicPr>
            <a:picLocks noChangeAspect="1"/>
          </p:cNvPicPr>
          <p:nvPr/>
        </p:nvPicPr>
        <p:blipFill>
          <a:blip r:embed="rId5" cstate="print"/>
          <a:srcRect/>
          <a:stretch>
            <a:fillRect/>
          </a:stretch>
        </p:blipFill>
        <p:spPr bwMode="auto">
          <a:xfrm>
            <a:off x="1" y="14304"/>
            <a:ext cx="3065481" cy="2213297"/>
          </a:xfrm>
          <a:prstGeom prst="rect">
            <a:avLst/>
          </a:prstGeom>
          <a:noFill/>
          <a:ln w="9525">
            <a:noFill/>
            <a:miter lim="800000"/>
            <a:headEnd/>
            <a:tailEnd/>
          </a:ln>
        </p:spPr>
      </p:pic>
      <p:sp>
        <p:nvSpPr>
          <p:cNvPr id="13" name="TextBox 12"/>
          <p:cNvSpPr txBox="1"/>
          <p:nvPr/>
        </p:nvSpPr>
        <p:spPr>
          <a:xfrm>
            <a:off x="3065481" y="1295559"/>
            <a:ext cx="3065481" cy="623898"/>
          </a:xfrm>
          <a:prstGeom prst="rect">
            <a:avLst/>
          </a:prstGeom>
          <a:solidFill>
            <a:schemeClr val="bg1"/>
          </a:solidFill>
        </p:spPr>
        <p:txBody>
          <a:bodyPr lIns="68624" tIns="34312" rIns="68624" bIns="34312">
            <a:spAutoFit/>
          </a:bodyPr>
          <a:lstStyle/>
          <a:p>
            <a:pPr algn="ctr" defTabSz="914009">
              <a:defRPr/>
            </a:pPr>
            <a:r>
              <a:rPr lang="en-US" dirty="0"/>
              <a:t>Storm-driven flood predictions accurate to a city block</a:t>
            </a:r>
            <a:endParaRPr lang="en-US" dirty="0">
              <a:latin typeface="Calibri"/>
            </a:endParaRPr>
          </a:p>
        </p:txBody>
      </p:sp>
      <p:sp>
        <p:nvSpPr>
          <p:cNvPr id="9" name="TextBox 8"/>
          <p:cNvSpPr txBox="1"/>
          <p:nvPr/>
        </p:nvSpPr>
        <p:spPr>
          <a:xfrm>
            <a:off x="6083287" y="1295559"/>
            <a:ext cx="3065481" cy="623898"/>
          </a:xfrm>
          <a:prstGeom prst="rect">
            <a:avLst/>
          </a:prstGeom>
          <a:solidFill>
            <a:schemeClr val="bg1"/>
          </a:solidFill>
        </p:spPr>
        <p:txBody>
          <a:bodyPr lIns="68624" tIns="34312" rIns="68624" bIns="34312">
            <a:spAutoFit/>
          </a:bodyPr>
          <a:lstStyle/>
          <a:p>
            <a:pPr algn="ctr" defTabSz="914009">
              <a:defRPr/>
            </a:pPr>
            <a:r>
              <a:rPr lang="en-US" dirty="0">
                <a:solidFill>
                  <a:srgbClr val="000000"/>
                </a:solidFill>
              </a:rPr>
              <a:t>Tsunami evacuation zone details available online</a:t>
            </a:r>
            <a:endParaRPr lang="en-US" dirty="0">
              <a:solidFill>
                <a:srgbClr val="000000"/>
              </a:solidFill>
              <a:latin typeface="Calibri"/>
            </a:endParaRPr>
          </a:p>
        </p:txBody>
      </p:sp>
      <p:sp>
        <p:nvSpPr>
          <p:cNvPr id="17" name="TextBox 14"/>
          <p:cNvSpPr txBox="1">
            <a:spLocks noChangeArrowheads="1"/>
          </p:cNvSpPr>
          <p:nvPr/>
        </p:nvSpPr>
        <p:spPr bwMode="auto">
          <a:xfrm>
            <a:off x="0" y="2385"/>
            <a:ext cx="9144000" cy="623347"/>
          </a:xfrm>
          <a:prstGeom prst="rect">
            <a:avLst/>
          </a:prstGeom>
          <a:solidFill>
            <a:schemeClr val="bg1">
              <a:lumMod val="75000"/>
              <a:lumOff val="25000"/>
              <a:alpha val="50000"/>
            </a:schemeClr>
          </a:solidFill>
          <a:ln>
            <a:noFill/>
          </a:ln>
        </p:spPr>
        <p:txBody>
          <a:bodyPr lIns="68624" tIns="34312" rIns="68624" bIns="3431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801" eaLnBrk="1" hangingPunct="1">
              <a:defRPr/>
            </a:pPr>
            <a:r>
              <a:rPr lang="en-US" sz="3600" i="1" dirty="0">
                <a:solidFill>
                  <a:srgbClr val="000000"/>
                </a:solidFill>
              </a:rPr>
              <a:t>Coastal Hazards</a:t>
            </a:r>
            <a:endParaRPr lang="en-US" sz="3600" dirty="0">
              <a:solidFill>
                <a:srgbClr val="000000"/>
              </a:solidFill>
            </a:endParaRPr>
          </a:p>
        </p:txBody>
      </p:sp>
      <p:pic>
        <p:nvPicPr>
          <p:cNvPr id="22539" name="Picture 2"/>
          <p:cNvPicPr>
            <a:picLocks noChangeAspect="1"/>
          </p:cNvPicPr>
          <p:nvPr/>
        </p:nvPicPr>
        <p:blipFill>
          <a:blip r:embed="rId6" cstate="print"/>
          <a:srcRect/>
          <a:stretch>
            <a:fillRect/>
          </a:stretch>
        </p:blipFill>
        <p:spPr bwMode="auto">
          <a:xfrm>
            <a:off x="7846058" y="134681"/>
            <a:ext cx="1297942" cy="1005935"/>
          </a:xfrm>
          <a:prstGeom prst="rect">
            <a:avLst/>
          </a:prstGeom>
          <a:noFill/>
          <a:ln w="9525">
            <a:noFill/>
            <a:miter lim="800000"/>
            <a:headEnd/>
            <a:tailEnd/>
          </a:ln>
        </p:spPr>
      </p:pic>
      <p:sp>
        <p:nvSpPr>
          <p:cNvPr id="15" name="TextBox 14"/>
          <p:cNvSpPr txBox="1">
            <a:spLocks noChangeArrowheads="1"/>
          </p:cNvSpPr>
          <p:nvPr/>
        </p:nvSpPr>
        <p:spPr bwMode="auto">
          <a:xfrm>
            <a:off x="-61976" y="6330004"/>
            <a:ext cx="9205977" cy="531572"/>
          </a:xfrm>
          <a:prstGeom prst="rect">
            <a:avLst/>
          </a:prstGeom>
          <a:solidFill>
            <a:schemeClr val="bg1">
              <a:lumMod val="75000"/>
              <a:lumOff val="25000"/>
              <a:alpha val="50000"/>
            </a:schemeClr>
          </a:solidFill>
          <a:ln>
            <a:noFill/>
          </a:ln>
        </p:spPr>
        <p:txBody>
          <a:bodyPr lIns="68624" tIns="34312" rIns="68624" bIns="3431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3801" eaLnBrk="1" hangingPunct="1">
              <a:defRPr/>
            </a:pPr>
            <a:r>
              <a:rPr lang="en-US" sz="3000" i="1" dirty="0">
                <a:solidFill>
                  <a:prstClr val="white"/>
                </a:solidFill>
              </a:rPr>
              <a:t>U.S. Integrated Ocean Observing System (IOOS)</a:t>
            </a:r>
            <a:endParaRPr lang="en-US" sz="3000" dirty="0">
              <a:solidFill>
                <a:prstClr val="white"/>
              </a:solidFill>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038019" y="2227599"/>
            <a:ext cx="4110748" cy="20190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1386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June 09 title whit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9" name="Rectangle 2"/>
          <p:cNvSpPr>
            <a:spLocks noChangeArrowheads="1"/>
          </p:cNvSpPr>
          <p:nvPr/>
        </p:nvSpPr>
        <p:spPr bwMode="auto">
          <a:xfrm>
            <a:off x="17" y="-173028"/>
            <a:ext cx="138241" cy="346081"/>
          </a:xfrm>
          <a:prstGeom prst="rect">
            <a:avLst/>
          </a:prstGeom>
          <a:noFill/>
          <a:ln w="9525">
            <a:noFill/>
            <a:miter lim="800000"/>
            <a:headEnd/>
            <a:tailEnd/>
          </a:ln>
        </p:spPr>
        <p:txBody>
          <a:bodyPr wrap="none" lIns="68393" tIns="34192" rIns="68393" bIns="34192" anchor="ctr">
            <a:spAutoFit/>
          </a:bodyPr>
          <a:lstStyle/>
          <a:p>
            <a:pPr defTabSz="910678"/>
            <a:endParaRPr lang="en-US">
              <a:solidFill>
                <a:prstClr val="white"/>
              </a:solidFill>
              <a:ea typeface="ＭＳ Ｐゴシック" pitchFamily="34" charset="-128"/>
              <a:cs typeface="Arial" charset="0"/>
            </a:endParaRPr>
          </a:p>
        </p:txBody>
      </p:sp>
      <p:sp>
        <p:nvSpPr>
          <p:cNvPr id="13" name="TextBox 14"/>
          <p:cNvSpPr txBox="1">
            <a:spLocks noChangeArrowheads="1"/>
          </p:cNvSpPr>
          <p:nvPr/>
        </p:nvSpPr>
        <p:spPr bwMode="auto">
          <a:xfrm>
            <a:off x="32110" y="-3576"/>
            <a:ext cx="9144000" cy="623347"/>
          </a:xfrm>
          <a:prstGeom prst="rect">
            <a:avLst/>
          </a:prstGeom>
          <a:solidFill>
            <a:schemeClr val="bg1">
              <a:lumMod val="75000"/>
              <a:lumOff val="25000"/>
              <a:alpha val="50000"/>
            </a:schemeClr>
          </a:solidFill>
          <a:ln>
            <a:noFill/>
          </a:ln>
        </p:spPr>
        <p:txBody>
          <a:bodyPr lIns="68393" tIns="34192" rIns="68393" bIns="3419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0678" eaLnBrk="1" hangingPunct="1">
              <a:defRPr/>
            </a:pPr>
            <a:r>
              <a:rPr lang="en-US" sz="3600" i="1" dirty="0">
                <a:solidFill>
                  <a:srgbClr val="000000"/>
                </a:solidFill>
                <a:ea typeface="ＭＳ Ｐゴシック" pitchFamily="34" charset="-128"/>
                <a:cs typeface="Arial" charset="0"/>
              </a:rPr>
              <a:t>Ecosystem Services</a:t>
            </a:r>
            <a:endParaRPr lang="en-US" sz="3600" dirty="0">
              <a:solidFill>
                <a:srgbClr val="000000"/>
              </a:solidFill>
              <a:ea typeface="ＭＳ Ｐゴシック" pitchFamily="34" charset="-128"/>
              <a:cs typeface="Arial" charset="0"/>
            </a:endParaRPr>
          </a:p>
        </p:txBody>
      </p:sp>
      <p:sp>
        <p:nvSpPr>
          <p:cNvPr id="14" name="TextBox 14"/>
          <p:cNvSpPr txBox="1">
            <a:spLocks noChangeArrowheads="1"/>
          </p:cNvSpPr>
          <p:nvPr/>
        </p:nvSpPr>
        <p:spPr bwMode="auto">
          <a:xfrm>
            <a:off x="-61976" y="6330004"/>
            <a:ext cx="9205977" cy="531572"/>
          </a:xfrm>
          <a:prstGeom prst="rect">
            <a:avLst/>
          </a:prstGeom>
          <a:solidFill>
            <a:schemeClr val="bg1">
              <a:lumMod val="75000"/>
              <a:lumOff val="25000"/>
              <a:alpha val="50000"/>
            </a:schemeClr>
          </a:solidFill>
          <a:ln>
            <a:noFill/>
          </a:ln>
        </p:spPr>
        <p:txBody>
          <a:bodyPr lIns="68393" tIns="34192" rIns="68393" bIns="3419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0678" eaLnBrk="1" hangingPunct="1">
              <a:defRPr/>
            </a:pPr>
            <a:r>
              <a:rPr lang="en-US" sz="3000" i="1" dirty="0">
                <a:solidFill>
                  <a:prstClr val="white"/>
                </a:solidFill>
                <a:ea typeface="ＭＳ Ｐゴシック" pitchFamily="34" charset="-128"/>
                <a:cs typeface="Arial" charset="0"/>
              </a:rPr>
              <a:t>U.S. Integrated Ocean Observing System (IOOS)</a:t>
            </a:r>
            <a:endParaRPr lang="en-US" sz="3000" dirty="0">
              <a:solidFill>
                <a:prstClr val="white"/>
              </a:solidFill>
              <a:ea typeface="ＭＳ Ｐゴシック" pitchFamily="34" charset="-128"/>
              <a:cs typeface="Arial"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976" y="571172"/>
            <a:ext cx="2746060" cy="1899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73838" y="642659"/>
            <a:ext cx="2281101" cy="1897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842564" y="694956"/>
            <a:ext cx="1656790" cy="1775786"/>
          </a:xfrm>
          <a:prstGeom prst="rect">
            <a:avLst/>
          </a:prstGeom>
        </p:spPr>
      </p:pic>
      <p:pic>
        <p:nvPicPr>
          <p:cNvPr id="21508" name="Picture 3" descr="H:\My Documents\IOOS\shellfish for web.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0605"/>
          <a:stretch/>
        </p:blipFill>
        <p:spPr bwMode="auto">
          <a:xfrm>
            <a:off x="3055803" y="2372568"/>
            <a:ext cx="3286018" cy="2105844"/>
          </a:xfrm>
          <a:prstGeom prst="rect">
            <a:avLst/>
          </a:prstGeom>
          <a:noFill/>
          <a:ln w="9525">
            <a:noFill/>
            <a:miter lim="800000"/>
            <a:headEnd/>
            <a:tailEnd/>
          </a:ln>
        </p:spPr>
      </p:pic>
      <p:pic>
        <p:nvPicPr>
          <p:cNvPr id="8195"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15507" y="2628004"/>
            <a:ext cx="2397764" cy="1792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1" name="Group 30"/>
          <p:cNvGrpSpPr/>
          <p:nvPr/>
        </p:nvGrpSpPr>
        <p:grpSpPr>
          <a:xfrm>
            <a:off x="-81046" y="4031628"/>
            <a:ext cx="3198970" cy="2300825"/>
            <a:chOff x="13785850" y="4685138"/>
            <a:chExt cx="4260850" cy="3064571"/>
          </a:xfrm>
        </p:grpSpPr>
        <p:pic>
          <p:nvPicPr>
            <p:cNvPr id="32"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3785850" y="4685138"/>
              <a:ext cx="426085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TextBox 32"/>
            <p:cNvSpPr txBox="1"/>
            <p:nvPr/>
          </p:nvSpPr>
          <p:spPr>
            <a:xfrm>
              <a:off x="14094826" y="6888832"/>
              <a:ext cx="3642894" cy="860877"/>
            </a:xfrm>
            <a:prstGeom prst="rect">
              <a:avLst/>
            </a:prstGeom>
            <a:solidFill>
              <a:schemeClr val="bg1"/>
            </a:solidFill>
          </p:spPr>
          <p:txBody>
            <a:bodyPr wrap="square">
              <a:spAutoFit/>
            </a:bodyPr>
            <a:lstStyle/>
            <a:p>
              <a:pPr algn="ctr" defTabSz="914269">
                <a:defRPr/>
              </a:pPr>
              <a:r>
                <a:rPr lang="en-US" dirty="0" smtClean="0">
                  <a:solidFill>
                    <a:srgbClr val="000000"/>
                  </a:solidFill>
                </a:rPr>
                <a:t>Harmless Phytoplankton</a:t>
              </a:r>
            </a:p>
            <a:p>
              <a:pPr algn="ctr" defTabSz="914269">
                <a:defRPr/>
              </a:pPr>
              <a:r>
                <a:rPr lang="en-US" dirty="0" smtClean="0">
                  <a:solidFill>
                    <a:srgbClr val="000000"/>
                  </a:solidFill>
                </a:rPr>
                <a:t> bloom – July 2012</a:t>
              </a:r>
              <a:endParaRPr lang="en-US" dirty="0">
                <a:solidFill>
                  <a:srgbClr val="000000"/>
                </a:solidFill>
                <a:latin typeface="Calibri"/>
              </a:endParaRPr>
            </a:p>
          </p:txBody>
        </p:sp>
      </p:grpSp>
      <p:grpSp>
        <p:nvGrpSpPr>
          <p:cNvPr id="5" name="Group 4"/>
          <p:cNvGrpSpPr/>
          <p:nvPr/>
        </p:nvGrpSpPr>
        <p:grpSpPr>
          <a:xfrm>
            <a:off x="3240052" y="4369951"/>
            <a:ext cx="3375455" cy="2109104"/>
            <a:chOff x="-6026150" y="2814637"/>
            <a:chExt cx="5638800" cy="2809209"/>
          </a:xfrm>
        </p:grpSpPr>
        <p:sp>
          <p:nvSpPr>
            <p:cNvPr id="4" name="Rectangle 3"/>
            <p:cNvSpPr/>
            <p:nvPr/>
          </p:nvSpPr>
          <p:spPr>
            <a:xfrm>
              <a:off x="-6026150" y="2814637"/>
              <a:ext cx="5638800" cy="2181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a:spLocks noChangeArrowheads="1"/>
            </p:cNvSpPr>
            <p:nvPr/>
          </p:nvSpPr>
          <p:spPr bwMode="auto">
            <a:xfrm>
              <a:off x="-5712496" y="2856742"/>
              <a:ext cx="4800600" cy="2767104"/>
            </a:xfrm>
            <a:prstGeom prst="rect">
              <a:avLst/>
            </a:prstGeom>
            <a:noFill/>
            <a:ln>
              <a:noFill/>
            </a:ln>
          </p:spPr>
          <p:txBody>
            <a:bodyPr wrap="square">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4062">
                <a:defRPr/>
              </a:pPr>
              <a:r>
                <a:rPr lang="en-US" sz="1500" b="1" dirty="0"/>
                <a:t>Data warn of approaching acidified water or water quality issues</a:t>
              </a:r>
            </a:p>
            <a:p>
              <a:pPr algn="ctr" defTabSz="914062">
                <a:defRPr/>
              </a:pPr>
              <a:r>
                <a:rPr lang="en-US" sz="1500" b="1" dirty="0"/>
                <a:t/>
              </a:r>
              <a:br>
                <a:rPr lang="en-US" sz="1500" b="1" dirty="0"/>
              </a:br>
              <a:r>
                <a:rPr lang="en-US" sz="1500" b="1" dirty="0"/>
                <a:t>A shellfish hatchery in Oregon had 70% productivity in 2010, up from 20% in 2008 </a:t>
              </a:r>
            </a:p>
            <a:p>
              <a:pPr defTabSz="914062">
                <a:defRPr/>
              </a:pPr>
              <a:endParaRPr lang="en-US" b="1" dirty="0" smtClean="0"/>
            </a:p>
          </p:txBody>
        </p:sp>
      </p:grpSp>
      <p:sp>
        <p:nvSpPr>
          <p:cNvPr id="28" name="TextBox 27"/>
          <p:cNvSpPr txBox="1"/>
          <p:nvPr/>
        </p:nvSpPr>
        <p:spPr>
          <a:xfrm>
            <a:off x="575725" y="2605326"/>
            <a:ext cx="2216782" cy="623898"/>
          </a:xfrm>
          <a:prstGeom prst="rect">
            <a:avLst/>
          </a:prstGeom>
          <a:solidFill>
            <a:schemeClr val="bg1"/>
          </a:solidFill>
        </p:spPr>
        <p:txBody>
          <a:bodyPr wrap="square" lIns="68644" tIns="34322" rIns="68644" bIns="34322">
            <a:spAutoFit/>
          </a:bodyPr>
          <a:lstStyle/>
          <a:p>
            <a:pPr algn="ctr" defTabSz="914269">
              <a:defRPr/>
            </a:pPr>
            <a:r>
              <a:rPr lang="en-US" dirty="0" smtClean="0">
                <a:solidFill>
                  <a:srgbClr val="000000"/>
                </a:solidFill>
              </a:rPr>
              <a:t>Managing Fisheries/ Changing Climate</a:t>
            </a:r>
            <a:endParaRPr lang="en-US" dirty="0">
              <a:solidFill>
                <a:srgbClr val="000000"/>
              </a:solidFill>
              <a:latin typeface="Calibri"/>
            </a:endParaRPr>
          </a:p>
        </p:txBody>
      </p:sp>
      <p:pic>
        <p:nvPicPr>
          <p:cNvPr id="29" name="Picture 4"/>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12250" r="11001" b="13020"/>
          <a:stretch/>
        </p:blipFill>
        <p:spPr bwMode="auto">
          <a:xfrm>
            <a:off x="6974803" y="4437679"/>
            <a:ext cx="1871325" cy="1638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TextBox 29"/>
          <p:cNvSpPr txBox="1"/>
          <p:nvPr/>
        </p:nvSpPr>
        <p:spPr>
          <a:xfrm>
            <a:off x="4604110" y="797359"/>
            <a:ext cx="2083781" cy="623312"/>
          </a:xfrm>
          <a:prstGeom prst="rect">
            <a:avLst/>
          </a:prstGeom>
          <a:solidFill>
            <a:schemeClr val="bg1"/>
          </a:solidFill>
        </p:spPr>
        <p:txBody>
          <a:bodyPr wrap="square" lIns="68644" tIns="34322" rIns="68644" bIns="34322">
            <a:spAutoFit/>
          </a:bodyPr>
          <a:lstStyle/>
          <a:p>
            <a:pPr algn="ctr" defTabSz="914269">
              <a:defRPr/>
            </a:pPr>
            <a:r>
              <a:rPr lang="en-US" dirty="0" smtClean="0">
                <a:solidFill>
                  <a:srgbClr val="000000"/>
                </a:solidFill>
              </a:rPr>
              <a:t>Water Quality/Health Safety</a:t>
            </a:r>
            <a:endParaRPr lang="en-US" dirty="0">
              <a:solidFill>
                <a:srgbClr val="000000"/>
              </a:solidFill>
              <a:latin typeface="Calibri"/>
            </a:endParaRPr>
          </a:p>
        </p:txBody>
      </p:sp>
    </p:spTree>
    <p:extLst>
      <p:ext uri="{BB962C8B-B14F-4D97-AF65-F5344CB8AC3E}">
        <p14:creationId xmlns:p14="http://schemas.microsoft.com/office/powerpoint/2010/main" xmlns="" val="3144481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2170</TotalTime>
  <Words>5416</Words>
  <Application>Microsoft Office PowerPoint</Application>
  <PresentationFormat>On-screen Show (4:3)</PresentationFormat>
  <Paragraphs>435</Paragraphs>
  <Slides>47</Slides>
  <Notes>27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Real Time Ocean Observing for Industry, Government and the Public</vt:lpstr>
      <vt:lpstr>This talk is made up of material from many people, not much is “original”</vt:lpstr>
      <vt:lpstr>U.S. IOOS:  Program Overview</vt:lpstr>
      <vt:lpstr>Slide 4</vt:lpstr>
      <vt:lpstr>High Frequency Radar Network</vt:lpstr>
      <vt:lpstr>National Glider Network Plan</vt:lpstr>
      <vt:lpstr>Modeling</vt:lpstr>
      <vt:lpstr>Slide 8</vt:lpstr>
      <vt:lpstr>Slide 9</vt:lpstr>
      <vt:lpstr>Slide 10</vt:lpstr>
      <vt:lpstr>QA/QC efforts</vt:lpstr>
      <vt:lpstr>IOOS Summit 2012: A New Vision for IOOS</vt:lpstr>
      <vt:lpstr>Slide 13</vt:lpstr>
      <vt:lpstr>What are CeNCOOS and SCCOOS?</vt:lpstr>
      <vt:lpstr>What do CeNCOOS and SCCOOS do?</vt:lpstr>
      <vt:lpstr>CeNCOOS and SCCOOS Technologies</vt:lpstr>
      <vt:lpstr>Slide 17</vt:lpstr>
      <vt:lpstr>Waves http://www.cencoos.org/sections/conditions/waves.shtml</vt:lpstr>
      <vt:lpstr>Coastal Data Information Program cdip.ucsd.edu</vt:lpstr>
      <vt:lpstr>CDIP Swell Model</vt:lpstr>
      <vt:lpstr>Wave Climatology: CDIP Buoy Pt. Reyes Past/Present Wave Heights</vt:lpstr>
      <vt:lpstr>Slide 22</vt:lpstr>
      <vt:lpstr>Slide 23</vt:lpstr>
      <vt:lpstr>Slide 24</vt:lpstr>
      <vt:lpstr>Slide 25</vt:lpstr>
      <vt:lpstr>Slide 26</vt:lpstr>
      <vt:lpstr>Slide 27</vt:lpstr>
      <vt:lpstr>Capturing events as well as trends</vt:lpstr>
      <vt:lpstr>Why is surface current mapping with HF radar important? </vt:lpstr>
      <vt:lpstr>Slide 30</vt:lpstr>
      <vt:lpstr>Slide 31</vt:lpstr>
      <vt:lpstr>Slide 32</vt:lpstr>
      <vt:lpstr>Slide 33</vt:lpstr>
      <vt:lpstr>Slide 34</vt:lpstr>
      <vt:lpstr>April 20, 2010 – no systems operating</vt:lpstr>
      <vt:lpstr>Mapping Surface Currents in Gulf of Mexico with HF Radar  Scripps Point of Contact:  Eric Terrill (eterrill@ucsd.edu) www.cordc.ucsd.edu/projects/mapping</vt:lpstr>
      <vt:lpstr>Integrated observations and model forecasts http://rucool.marine.rutgers.edu/deepwater</vt:lpstr>
      <vt:lpstr>Slide 38</vt:lpstr>
      <vt:lpstr>Slide 39</vt:lpstr>
      <vt:lpstr>2012 Orange County Sanitation District (OCSD)  Ocean Outfall Diversion</vt:lpstr>
      <vt:lpstr>Slide 41</vt:lpstr>
      <vt:lpstr>Slide 42</vt:lpstr>
      <vt:lpstr>Slide 43</vt:lpstr>
      <vt:lpstr>Slide 44</vt:lpstr>
      <vt:lpstr>"Drop-a-Drifter" tool</vt:lpstr>
      <vt:lpstr>"Drop-a-Drifter" Surface Water Trajectories </vt:lpstr>
      <vt:lpstr>Slide 47</vt:lpstr>
    </vt:vector>
  </TitlesOfParts>
  <Company>SFSU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  Garfield</dc:creator>
  <cp:lastModifiedBy>Dale Shupe</cp:lastModifiedBy>
  <cp:revision>35</cp:revision>
  <dcterms:created xsi:type="dcterms:W3CDTF">2013-02-11T13:56:07Z</dcterms:created>
  <dcterms:modified xsi:type="dcterms:W3CDTF">2013-02-27T20:05:48Z</dcterms:modified>
</cp:coreProperties>
</file>