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  <p:sldMasterId id="2147483744" r:id="rId2"/>
  </p:sldMasterIdLst>
  <p:notesMasterIdLst>
    <p:notesMasterId r:id="rId22"/>
  </p:notesMasterIdLst>
  <p:handoutMasterIdLst>
    <p:handoutMasterId r:id="rId23"/>
  </p:handoutMasterIdLst>
  <p:sldIdLst>
    <p:sldId id="256" r:id="rId3"/>
    <p:sldId id="287" r:id="rId4"/>
    <p:sldId id="257" r:id="rId5"/>
    <p:sldId id="258" r:id="rId6"/>
    <p:sldId id="273" r:id="rId7"/>
    <p:sldId id="274" r:id="rId8"/>
    <p:sldId id="299" r:id="rId9"/>
    <p:sldId id="272" r:id="rId10"/>
    <p:sldId id="279" r:id="rId11"/>
    <p:sldId id="278" r:id="rId12"/>
    <p:sldId id="281" r:id="rId13"/>
    <p:sldId id="266" r:id="rId14"/>
    <p:sldId id="288" r:id="rId15"/>
    <p:sldId id="293" r:id="rId16"/>
    <p:sldId id="268" r:id="rId17"/>
    <p:sldId id="284" r:id="rId18"/>
    <p:sldId id="294" r:id="rId19"/>
    <p:sldId id="307" r:id="rId20"/>
    <p:sldId id="306" r:id="rId2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267C9A"/>
    <a:srgbClr val="1F667F"/>
    <a:srgbClr val="2986A7"/>
    <a:srgbClr val="66FFFF"/>
    <a:srgbClr val="B9B50B"/>
    <a:srgbClr val="184F62"/>
    <a:srgbClr val="265A9A"/>
    <a:srgbClr val="66CCFF"/>
    <a:srgbClr val="CCFFFF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77" autoAdjust="0"/>
    <p:restoredTop sz="71676" autoAdjust="0"/>
  </p:normalViewPr>
  <p:slideViewPr>
    <p:cSldViewPr>
      <p:cViewPr>
        <p:scale>
          <a:sx n="60" d="100"/>
          <a:sy n="60" d="100"/>
        </p:scale>
        <p:origin x="-2442" y="-51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5184"/>
    </p:cViewPr>
  </p:sorterViewPr>
  <p:notesViewPr>
    <p:cSldViewPr>
      <p:cViewPr varScale="1">
        <p:scale>
          <a:sx n="81" d="100"/>
          <a:sy n="81" d="100"/>
        </p:scale>
        <p:origin x="-1998" y="-96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3038649" cy="465138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134" y="1"/>
            <a:ext cx="3038648" cy="465138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r">
              <a:defRPr sz="1200"/>
            </a:lvl1pPr>
          </a:lstStyle>
          <a:p>
            <a:fld id="{F1CA026F-DAE1-4A4A-AA8C-D8125DA95BF8}" type="datetimeFigureOut">
              <a:rPr lang="en-US" smtClean="0"/>
              <a:t>4/21/2016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8829675"/>
            <a:ext cx="3038649" cy="465138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134" y="8829675"/>
            <a:ext cx="3038648" cy="465138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r">
              <a:defRPr sz="1200"/>
            </a:lvl1pPr>
          </a:lstStyle>
          <a:p>
            <a:fld id="{9A86D5B8-A50B-4D43-9E3A-4E32E8BCB5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02289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3038649" cy="465138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134" y="1"/>
            <a:ext cx="3038648" cy="465138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r">
              <a:defRPr sz="1200"/>
            </a:lvl1pPr>
          </a:lstStyle>
          <a:p>
            <a:fld id="{43D6A6CD-FB2A-4740-BF72-D6D6DA31F574}" type="datetimeFigureOut">
              <a:rPr lang="en-US" smtClean="0"/>
              <a:t>4/21/2016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9788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1" tIns="45715" rIns="91431" bIns="4571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848" y="4416428"/>
            <a:ext cx="5608320" cy="4183063"/>
          </a:xfrm>
          <a:prstGeom prst="rect">
            <a:avLst/>
          </a:prstGeom>
        </p:spPr>
        <p:txBody>
          <a:bodyPr vert="horz" lIns="91431" tIns="45715" rIns="91431" bIns="45715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8829675"/>
            <a:ext cx="3038649" cy="465138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134" y="8829675"/>
            <a:ext cx="3038648" cy="465138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r">
              <a:defRPr sz="1200"/>
            </a:lvl1pPr>
          </a:lstStyle>
          <a:p>
            <a:fld id="{D1FA36C9-D1C2-4658-B6CF-7EA7F7811E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36890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Black-necked stilts.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FA36C9-D1C2-4658-B6CF-7EA7F7811E1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536690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Agency Rep</a:t>
            </a:r>
            <a:r>
              <a:rPr lang="en-US" baseline="0" dirty="0" smtClean="0"/>
              <a:t> involvement is facilitated by keeping Agency Reps informed.  The next 3 slides discuss how this is done.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FA36C9-D1C2-4658-B6CF-7EA7F7811E1A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810044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FA36C9-D1C2-4658-B6CF-7EA7F7811E1A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87498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Trajectories, FAQs,</a:t>
            </a:r>
            <a:r>
              <a:rPr lang="en-US" baseline="0" dirty="0" smtClean="0"/>
              <a:t> factsheets, press releases, incident updates, volunteer information, photos, etc. can all be found on the </a:t>
            </a:r>
            <a:r>
              <a:rPr lang="en-US" baseline="0" dirty="0" err="1" smtClean="0"/>
              <a:t>CalSpillWatch</a:t>
            </a:r>
            <a:r>
              <a:rPr lang="en-US" baseline="0" dirty="0" smtClean="0"/>
              <a:t> website.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FA36C9-D1C2-4658-B6CF-7EA7F7811E1A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35018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FA36C9-D1C2-4658-B6CF-7EA7F7811E1A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101195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FA36C9-D1C2-4658-B6CF-7EA7F7811E1A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651946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FA36C9-D1C2-4658-B6CF-7EA7F7811E1A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63453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FA36C9-D1C2-4658-B6CF-7EA7F7811E1A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36139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FA36C9-D1C2-4658-B6CF-7EA7F7811E1A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31433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FA36C9-D1C2-4658-B6CF-7EA7F7811E1A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3143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FA36C9-D1C2-4658-B6CF-7EA7F7811E1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93732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FA36C9-D1C2-4658-B6CF-7EA7F7811E1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48363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FA36C9-D1C2-4658-B6CF-7EA7F7811E1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274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FA36C9-D1C2-4658-B6CF-7EA7F7811E1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60832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FA36C9-D1C2-4658-B6CF-7EA7F7811E1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70431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FA36C9-D1C2-4658-B6CF-7EA7F7811E1A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439752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FA36C9-D1C2-4658-B6CF-7EA7F7811E1A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8910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Tribal</a:t>
            </a:r>
            <a:r>
              <a:rPr lang="en-US" baseline="0" dirty="0" smtClean="0"/>
              <a:t> Reps are coordinated into the spill response just like Agency Reps. The Environmental Unit normally takes the lead.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FA36C9-D1C2-4658-B6CF-7EA7F7811E1A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23816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E6E1A-072E-4D5F-8DAB-8785040E28FA}" type="datetimeFigureOut">
              <a:rPr lang="en-US" smtClean="0"/>
              <a:t>4/21/2016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A9F1A-8567-4867-AA57-DD0D6A6CA270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E6E1A-072E-4D5F-8DAB-8785040E28FA}" type="datetimeFigureOut">
              <a:rPr lang="en-US" smtClean="0"/>
              <a:t>4/21/2016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A9F1A-8567-4867-AA57-DD0D6A6CA27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E6E1A-072E-4D5F-8DAB-8785040E28FA}" type="datetimeFigureOut">
              <a:rPr lang="en-US" smtClean="0"/>
              <a:t>4/21/2016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A9F1A-8567-4867-AA57-DD0D6A6CA27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6800" y="1406020"/>
            <a:ext cx="6172199" cy="2251579"/>
          </a:xfrm>
        </p:spPr>
        <p:txBody>
          <a:bodyPr lIns="0" rIns="0" anchor="t">
            <a:noAutofit/>
          </a:bodyPr>
          <a:lstStyle>
            <a:lvl1pPr>
              <a:defRPr sz="6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3905864"/>
            <a:ext cx="6172200" cy="1123336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2057D-55BE-40F7-AC56-2C17F29164E9}" type="datetimeFigureOut">
              <a:rPr lang="en-US" smtClean="0">
                <a:solidFill>
                  <a:srgbClr val="FFFFFF">
                    <a:tint val="75000"/>
                  </a:srgbClr>
                </a:solidFill>
              </a:rPr>
              <a:pPr/>
              <a:t>4/21/2016</a:t>
            </a:fld>
            <a:endParaRPr lang="en-US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B1D8E34-FE84-4AEF-A34B-DA4F2CCE36F7}" type="slidenum">
              <a:rPr lang="en-US" smtClean="0">
                <a:solidFill>
                  <a:srgbClr val="FFFFFF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40186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3456432" y="1545336"/>
            <a:ext cx="4224528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8802057D-55BE-40F7-AC56-2C17F29164E9}" type="datetimeFigureOut">
              <a:rPr lang="en-US" smtClean="0">
                <a:solidFill>
                  <a:srgbClr val="FFFFFF">
                    <a:tint val="75000"/>
                  </a:srgbClr>
                </a:solidFill>
              </a:rPr>
              <a:pPr/>
              <a:t>4/21/2016</a:t>
            </a:fld>
            <a:endParaRPr lang="en-US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B1D8E34-FE84-4AEF-A34B-DA4F2CCE36F7}" type="slidenum">
              <a:rPr lang="en-US" smtClean="0">
                <a:solidFill>
                  <a:srgbClr val="FFFFFF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38122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848" y="1472184"/>
            <a:ext cx="6172200" cy="2130552"/>
          </a:xfrm>
        </p:spPr>
        <p:txBody>
          <a:bodyPr anchor="t">
            <a:noAutofit/>
          </a:bodyPr>
          <a:lstStyle>
            <a:lvl1pPr algn="l">
              <a:defRPr sz="4800" b="1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3886200"/>
            <a:ext cx="6172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2057D-55BE-40F7-AC56-2C17F29164E9}" type="datetimeFigureOut">
              <a:rPr lang="en-US" smtClean="0">
                <a:solidFill>
                  <a:srgbClr val="FFFFFF">
                    <a:tint val="75000"/>
                  </a:srgbClr>
                </a:solidFill>
              </a:rPr>
              <a:pPr/>
              <a:t>4/21/2016</a:t>
            </a:fld>
            <a:endParaRPr lang="en-US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B1D8E34-FE84-4AEF-A34B-DA4F2CCE36F7}" type="slidenum">
              <a:rPr lang="en-US" smtClean="0">
                <a:solidFill>
                  <a:srgbClr val="FFFFFF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83309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776" y="609600"/>
            <a:ext cx="3616325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86998" y="1915859"/>
            <a:ext cx="3646966" cy="288142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6754" y="1915881"/>
            <a:ext cx="3639311" cy="288139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2057D-55BE-40F7-AC56-2C17F29164E9}" type="datetimeFigureOut">
              <a:rPr lang="en-US" smtClean="0">
                <a:solidFill>
                  <a:srgbClr val="FFFFFF">
                    <a:tint val="75000"/>
                  </a:srgbClr>
                </a:solidFill>
              </a:rPr>
              <a:pPr/>
              <a:t>4/21/2016</a:t>
            </a:fld>
            <a:endParaRPr lang="en-US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B1D8E34-FE84-4AEF-A34B-DA4F2CCE36F7}" type="slidenum">
              <a:rPr lang="en-US" smtClean="0">
                <a:solidFill>
                  <a:srgbClr val="FFFFFF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493776" y="6356350"/>
            <a:ext cx="5102352" cy="365125"/>
          </a:xfrm>
        </p:spPr>
        <p:txBody>
          <a:bodyPr/>
          <a:lstStyle/>
          <a:p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79160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776" y="609600"/>
            <a:ext cx="3615734" cy="10667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1" y="1916113"/>
            <a:ext cx="3638550" cy="646112"/>
          </a:xfrm>
        </p:spPr>
        <p:txBody>
          <a:bodyPr anchor="t">
            <a:normAutofit/>
          </a:bodyPr>
          <a:lstStyle>
            <a:lvl1pPr marL="0" indent="0">
              <a:buNone/>
              <a:defRPr sz="1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860676"/>
            <a:ext cx="3638550" cy="288289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2625" y="1916113"/>
            <a:ext cx="3660775" cy="646112"/>
          </a:xfrm>
        </p:spPr>
        <p:txBody>
          <a:bodyPr anchor="t">
            <a:normAutofit/>
          </a:bodyPr>
          <a:lstStyle>
            <a:lvl1pPr marL="0" indent="0">
              <a:buNone/>
              <a:defRPr sz="1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2626" y="2860676"/>
            <a:ext cx="3651250" cy="28829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2057D-55BE-40F7-AC56-2C17F29164E9}" type="datetimeFigureOut">
              <a:rPr lang="en-US" smtClean="0">
                <a:solidFill>
                  <a:srgbClr val="FFFFFF">
                    <a:tint val="75000"/>
                  </a:srgbClr>
                </a:solidFill>
              </a:rPr>
              <a:pPr/>
              <a:t>4/21/2016</a:t>
            </a:fld>
            <a:endParaRPr lang="en-US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B1D8E34-FE84-4AEF-A34B-DA4F2CCE36F7}" type="slidenum">
              <a:rPr lang="en-US" smtClean="0">
                <a:solidFill>
                  <a:srgbClr val="FFFFFF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493776" y="6356350"/>
            <a:ext cx="5102352" cy="365125"/>
          </a:xfrm>
        </p:spPr>
        <p:txBody>
          <a:bodyPr/>
          <a:lstStyle/>
          <a:p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7203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7162800" y="1551543"/>
            <a:ext cx="1828800" cy="365125"/>
          </a:xfrm>
        </p:spPr>
        <p:txBody>
          <a:bodyPr/>
          <a:lstStyle/>
          <a:p>
            <a:fld id="{8802057D-55BE-40F7-AC56-2C17F29164E9}" type="datetimeFigureOut">
              <a:rPr lang="en-US" smtClean="0">
                <a:solidFill>
                  <a:srgbClr val="FFFFFF">
                    <a:tint val="75000"/>
                  </a:srgbClr>
                </a:solidFill>
              </a:rPr>
              <a:pPr/>
              <a:t>4/21/2016</a:t>
            </a:fld>
            <a:endParaRPr lang="en-US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B1D8E34-FE84-4AEF-A34B-DA4F2CCE36F7}" type="slidenum">
              <a:rPr lang="en-US" smtClean="0">
                <a:solidFill>
                  <a:srgbClr val="FFFFFF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86579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2057D-55BE-40F7-AC56-2C17F29164E9}" type="datetimeFigureOut">
              <a:rPr lang="en-US" smtClean="0">
                <a:solidFill>
                  <a:srgbClr val="FFFFFF">
                    <a:tint val="75000"/>
                  </a:srgbClr>
                </a:solidFill>
              </a:rPr>
              <a:pPr/>
              <a:t>4/21/2016</a:t>
            </a:fld>
            <a:endParaRPr lang="en-US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D8E34-FE84-4AEF-A34B-DA4F2CCE36F7}" type="slidenum">
              <a:rPr lang="en-US" smtClean="0">
                <a:solidFill>
                  <a:srgbClr val="FFFFFF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FFFFFF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72548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450" y="1920876"/>
            <a:ext cx="3654425" cy="288924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776" y="606425"/>
            <a:ext cx="3629025" cy="1041400"/>
          </a:xfrm>
        </p:spPr>
        <p:txBody>
          <a:bodyPr anchor="t">
            <a:normAutofit/>
          </a:bodyPr>
          <a:lstStyle>
            <a:lvl1pPr algn="l">
              <a:defRPr sz="18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920875"/>
            <a:ext cx="3629025" cy="1812925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2057D-55BE-40F7-AC56-2C17F29164E9}" type="datetimeFigureOut">
              <a:rPr lang="en-US" smtClean="0">
                <a:solidFill>
                  <a:srgbClr val="FFFFFF">
                    <a:tint val="75000"/>
                  </a:srgbClr>
                </a:solidFill>
              </a:rPr>
              <a:pPr/>
              <a:t>4/21/2016</a:t>
            </a:fld>
            <a:endParaRPr lang="en-US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B1D8E34-FE84-4AEF-A34B-DA4F2CCE36F7}" type="slidenum">
              <a:rPr lang="en-US" smtClean="0">
                <a:solidFill>
                  <a:srgbClr val="FFFFFF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493776" y="6356350"/>
            <a:ext cx="5102352" cy="365125"/>
          </a:xfrm>
        </p:spPr>
        <p:txBody>
          <a:bodyPr/>
          <a:lstStyle/>
          <a:p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96818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E6E1A-072E-4D5F-8DAB-8785040E28FA}" type="datetimeFigureOut">
              <a:rPr lang="en-US" smtClean="0"/>
              <a:t>4/21/2016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A9F1A-8567-4867-AA57-DD0D6A6CA27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776" y="600074"/>
            <a:ext cx="2074862" cy="1981201"/>
          </a:xfrm>
          <a:ln>
            <a:noFill/>
          </a:ln>
        </p:spPr>
        <p:txBody>
          <a:bodyPr anchor="t">
            <a:normAutofit/>
          </a:bodyPr>
          <a:lstStyle>
            <a:lvl1pPr algn="l">
              <a:defRPr sz="1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63862" y="1650999"/>
            <a:ext cx="5627687" cy="42207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63862" y="614363"/>
            <a:ext cx="3741738" cy="909637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2057D-55BE-40F7-AC56-2C17F29164E9}" type="datetimeFigureOut">
              <a:rPr lang="en-US" smtClean="0">
                <a:solidFill>
                  <a:srgbClr val="FFFFFF">
                    <a:tint val="75000"/>
                  </a:srgbClr>
                </a:solidFill>
              </a:rPr>
              <a:pPr/>
              <a:t>4/21/2016</a:t>
            </a:fld>
            <a:endParaRPr lang="en-US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B1D8E34-FE84-4AEF-A34B-DA4F2CCE36F7}" type="slidenum">
              <a:rPr lang="en-US" smtClean="0">
                <a:solidFill>
                  <a:srgbClr val="FFFFFF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493776" y="6356350"/>
            <a:ext cx="5102352" cy="365125"/>
          </a:xfrm>
        </p:spPr>
        <p:txBody>
          <a:bodyPr/>
          <a:lstStyle/>
          <a:p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31449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54400" y="1554480"/>
            <a:ext cx="4222308" cy="388620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2057D-55BE-40F7-AC56-2C17F29164E9}" type="datetimeFigureOut">
              <a:rPr lang="en-US" smtClean="0">
                <a:solidFill>
                  <a:srgbClr val="FFFFFF">
                    <a:tint val="75000"/>
                  </a:srgbClr>
                </a:solidFill>
              </a:rPr>
              <a:pPr/>
              <a:t>4/21/2016</a:t>
            </a:fld>
            <a:endParaRPr lang="en-US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D8E34-FE84-4AEF-A34B-DA4F2CCE36F7}" type="slidenum">
              <a:rPr lang="en-US" smtClean="0">
                <a:solidFill>
                  <a:srgbClr val="FFFFFF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FFFFFF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87221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69848" y="1554480"/>
            <a:ext cx="2075688" cy="3886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56432" y="1554480"/>
            <a:ext cx="4224528" cy="3886200"/>
          </a:xfrm>
        </p:spPr>
        <p:txBody>
          <a:bodyPr vert="eaVer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2057D-55BE-40F7-AC56-2C17F29164E9}" type="datetimeFigureOut">
              <a:rPr lang="en-US" smtClean="0">
                <a:solidFill>
                  <a:srgbClr val="FFFFFF">
                    <a:tint val="75000"/>
                  </a:srgbClr>
                </a:solidFill>
              </a:rPr>
              <a:pPr/>
              <a:t>4/21/2016</a:t>
            </a:fld>
            <a:endParaRPr lang="en-US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D8E34-FE84-4AEF-A34B-DA4F2CCE36F7}" type="slidenum">
              <a:rPr lang="en-US" smtClean="0">
                <a:solidFill>
                  <a:srgbClr val="FFFFFF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FFFFFF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40200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E6E1A-072E-4D5F-8DAB-8785040E28FA}" type="datetimeFigureOut">
              <a:rPr lang="en-US" smtClean="0"/>
              <a:t>4/21/2016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A9F1A-8567-4867-AA57-DD0D6A6CA270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E6E1A-072E-4D5F-8DAB-8785040E28FA}" type="datetimeFigureOut">
              <a:rPr lang="en-US" smtClean="0"/>
              <a:t>4/21/2016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A9F1A-8567-4867-AA57-DD0D6A6CA27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E6E1A-072E-4D5F-8DAB-8785040E28FA}" type="datetimeFigureOut">
              <a:rPr lang="en-US" smtClean="0"/>
              <a:t>4/21/2016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A9F1A-8567-4867-AA57-DD0D6A6CA27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E6E1A-072E-4D5F-8DAB-8785040E28FA}" type="datetimeFigureOut">
              <a:rPr lang="en-US" smtClean="0"/>
              <a:t>4/21/2016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A9F1A-8567-4867-AA57-DD0D6A6CA27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E6E1A-072E-4D5F-8DAB-8785040E28FA}" type="datetimeFigureOut">
              <a:rPr lang="en-US" smtClean="0"/>
              <a:t>4/21/2016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A9F1A-8567-4867-AA57-DD0D6A6CA27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E6E1A-072E-4D5F-8DAB-8785040E28FA}" type="datetimeFigureOut">
              <a:rPr lang="en-US" smtClean="0"/>
              <a:t>4/21/2016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A9F1A-8567-4867-AA57-DD0D6A6CA27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E6E1A-072E-4D5F-8DAB-8785040E28FA}" type="datetimeFigureOut">
              <a:rPr lang="en-US" smtClean="0"/>
              <a:t>4/21/2016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529A9F1A-8567-4867-AA57-DD0D6A6CA270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0E6E1A-072E-4D5F-8DAB-8785040E28FA}" type="datetimeFigureOut">
              <a:rPr lang="en-US" smtClean="0"/>
              <a:t>4/21/2016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29A9F1A-8567-4867-AA57-DD0D6A6CA270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1554480"/>
            <a:ext cx="2073348" cy="197946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54400" y="1547036"/>
            <a:ext cx="4222308" cy="38862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62800" y="189468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02057D-55BE-40F7-AC56-2C17F29164E9}" type="datetimeFigureOut">
              <a:rPr lang="en-US" smtClean="0">
                <a:solidFill>
                  <a:srgbClr val="FFFFFF">
                    <a:tint val="75000"/>
                  </a:srgbClr>
                </a:solidFill>
              </a:rPr>
              <a:pPr/>
              <a:t>4/21/2016</a:t>
            </a:fld>
            <a:endParaRPr lang="en-US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9848" y="6356350"/>
            <a:ext cx="5102352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59752" y="6356350"/>
            <a:ext cx="1137684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1D8E34-FE84-4AEF-A34B-DA4F2CCE36F7}" type="slidenum">
              <a:rPr lang="en-US" smtClean="0">
                <a:solidFill>
                  <a:srgbClr val="FFFFFF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FFFFFF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574536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1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lspillwatch.ca.gov/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4000"/>
                    </a14:imgEffect>
                    <a14:imgEffect>
                      <a14:brightnessContrast bright="14000" contrast="-17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9236"/>
            <a:ext cx="9143999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799" y="685801"/>
            <a:ext cx="7772400" cy="1752600"/>
          </a:xfrm>
        </p:spPr>
        <p:txBody>
          <a:bodyPr>
            <a:normAutofit fontScale="90000"/>
          </a:bodyPr>
          <a:lstStyle/>
          <a:p>
            <a:pPr algn="ctr">
              <a:lnSpc>
                <a:spcPct val="150000"/>
              </a:lnSpc>
            </a:pPr>
            <a:r>
              <a:rPr lang="en-US" sz="4800" b="1" dirty="0" smtClean="0">
                <a:solidFill>
                  <a:schemeClr val="bg1"/>
                </a:solidFill>
              </a:rPr>
              <a:t>OSPR OVERVIEW</a:t>
            </a:r>
            <a:r>
              <a:rPr lang="en-US" sz="4800" dirty="0" smtClean="0">
                <a:solidFill>
                  <a:schemeClr val="bg1"/>
                </a:solidFill>
              </a:rPr>
              <a:t/>
            </a:r>
            <a:br>
              <a:rPr lang="en-US" sz="4800" dirty="0" smtClean="0">
                <a:solidFill>
                  <a:schemeClr val="bg1"/>
                </a:solidFill>
              </a:rPr>
            </a:br>
            <a:r>
              <a:rPr lang="en-US" sz="4800" dirty="0" smtClean="0">
                <a:solidFill>
                  <a:schemeClr val="bg1"/>
                </a:solidFill>
              </a:rPr>
              <a:t>LIAISON</a:t>
            </a:r>
            <a:endParaRPr 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10000"/>
            <a:ext cx="6400800" cy="2819400"/>
          </a:xfrm>
        </p:spPr>
        <p:txBody>
          <a:bodyPr>
            <a:noAutofit/>
          </a:bodyPr>
          <a:lstStyle/>
          <a:p>
            <a:endParaRPr lang="en-US" sz="2800" b="1" dirty="0" smtClean="0">
              <a:solidFill>
                <a:schemeClr val="tx1"/>
              </a:solidFill>
            </a:endParaRPr>
          </a:p>
          <a:p>
            <a:endParaRPr lang="en-US" sz="2800" b="1" dirty="0" smtClean="0">
              <a:solidFill>
                <a:schemeClr val="tx1"/>
              </a:solidFill>
            </a:endParaRPr>
          </a:p>
          <a:p>
            <a:endParaRPr lang="en-US" sz="2800" b="1" dirty="0" smtClean="0">
              <a:solidFill>
                <a:schemeClr val="tx1"/>
              </a:solidFill>
            </a:endParaRPr>
          </a:p>
          <a:p>
            <a:pPr algn="ctr"/>
            <a:r>
              <a:rPr lang="en-US" sz="2000" b="1" dirty="0" smtClean="0">
                <a:solidFill>
                  <a:schemeClr val="bg1"/>
                </a:solidFill>
              </a:rPr>
              <a:t>Joy Lavin-Jones</a:t>
            </a:r>
          </a:p>
          <a:p>
            <a:pPr algn="ctr"/>
            <a:r>
              <a:rPr lang="en-US" sz="2000" b="1" dirty="0" smtClean="0">
                <a:solidFill>
                  <a:schemeClr val="bg1"/>
                </a:solidFill>
              </a:rPr>
              <a:t>Liaison Officer</a:t>
            </a:r>
          </a:p>
          <a:p>
            <a:pPr algn="ctr"/>
            <a:r>
              <a:rPr lang="en-US" sz="2000" b="1" dirty="0" smtClean="0">
                <a:solidFill>
                  <a:schemeClr val="bg1"/>
                </a:solidFill>
              </a:rPr>
              <a:t>Office of Spill Prevention and Response</a:t>
            </a:r>
            <a:endParaRPr 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8015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95400"/>
            <a:ext cx="8229600" cy="932688"/>
          </a:xfrm>
        </p:spPr>
        <p:txBody>
          <a:bodyPr/>
          <a:lstStyle/>
          <a:p>
            <a:r>
              <a:rPr lang="en-US" b="1" dirty="0" smtClean="0">
                <a:solidFill>
                  <a:srgbClr val="1F667F"/>
                </a:solidFill>
              </a:rPr>
              <a:t>Keeping Agency Reps Informed</a:t>
            </a:r>
            <a:endParaRPr lang="en-US" b="1" dirty="0">
              <a:solidFill>
                <a:srgbClr val="1F667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19400"/>
            <a:ext cx="8229600" cy="4525963"/>
          </a:xfrm>
        </p:spPr>
        <p:txBody>
          <a:bodyPr>
            <a:normAutofit/>
          </a:bodyPr>
          <a:lstStyle/>
          <a:p>
            <a:pPr>
              <a:buClr>
                <a:srgbClr val="1F667F"/>
              </a:buClr>
            </a:pPr>
            <a:r>
              <a:rPr lang="en-US" dirty="0" smtClean="0"/>
              <a:t>ICS 201 – Incident Briefing</a:t>
            </a:r>
          </a:p>
          <a:p>
            <a:pPr>
              <a:buClr>
                <a:srgbClr val="1F667F"/>
              </a:buClr>
            </a:pPr>
            <a:r>
              <a:rPr lang="en-US" dirty="0" smtClean="0"/>
              <a:t>ICS 202 - Incident Objectives</a:t>
            </a:r>
          </a:p>
          <a:p>
            <a:pPr>
              <a:buClr>
                <a:srgbClr val="1F667F"/>
              </a:buClr>
            </a:pPr>
            <a:r>
              <a:rPr lang="en-US" dirty="0" smtClean="0"/>
              <a:t>ICS 207 – ICP Org Chart</a:t>
            </a:r>
          </a:p>
          <a:p>
            <a:pPr>
              <a:buClr>
                <a:srgbClr val="1F667F"/>
              </a:buClr>
            </a:pPr>
            <a:r>
              <a:rPr lang="en-US" dirty="0" smtClean="0"/>
              <a:t>ICS 208 – Site Safety Plan</a:t>
            </a:r>
          </a:p>
          <a:p>
            <a:pPr>
              <a:buClr>
                <a:srgbClr val="1F667F"/>
              </a:buClr>
            </a:pPr>
            <a:r>
              <a:rPr lang="en-US" dirty="0" smtClean="0"/>
              <a:t>ICS 209 – Incident Status Summary</a:t>
            </a:r>
          </a:p>
          <a:p>
            <a:pPr>
              <a:buClr>
                <a:srgbClr val="1F667F"/>
              </a:buClr>
            </a:pPr>
            <a:r>
              <a:rPr lang="en-US" dirty="0"/>
              <a:t>Incident Action Plan (IAP)</a:t>
            </a:r>
          </a:p>
          <a:p>
            <a:pPr>
              <a:buClr>
                <a:srgbClr val="1F667F"/>
              </a:buClr>
            </a:pPr>
            <a:endParaRPr lang="en-US" b="1" dirty="0" smtClean="0"/>
          </a:p>
          <a:p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6234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1F667F"/>
                </a:solidFill>
              </a:rPr>
              <a:t>Keeping Agency Reps Informed </a:t>
            </a:r>
            <a:endParaRPr lang="en-US" b="1" dirty="0">
              <a:solidFill>
                <a:srgbClr val="1F667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14600"/>
            <a:ext cx="8229600" cy="4525963"/>
          </a:xfrm>
        </p:spPr>
        <p:txBody>
          <a:bodyPr>
            <a:normAutofit/>
          </a:bodyPr>
          <a:lstStyle/>
          <a:p>
            <a:pPr>
              <a:buClr>
                <a:srgbClr val="1F667F"/>
              </a:buClr>
            </a:pPr>
            <a:r>
              <a:rPr lang="en-US" dirty="0" smtClean="0"/>
              <a:t>Presentations by the:</a:t>
            </a:r>
          </a:p>
          <a:p>
            <a:pPr lvl="1">
              <a:buClr>
                <a:srgbClr val="1F667F"/>
              </a:buClr>
              <a:buFont typeface="Wingdings" pitchFamily="2" charset="2"/>
              <a:buChar char="ü"/>
            </a:pPr>
            <a:r>
              <a:rPr lang="en-US" dirty="0" smtClean="0"/>
              <a:t>Situation Unit Leader</a:t>
            </a:r>
          </a:p>
          <a:p>
            <a:pPr lvl="1">
              <a:buClr>
                <a:srgbClr val="1F667F"/>
              </a:buClr>
              <a:buFont typeface="Wingdings" pitchFamily="2" charset="2"/>
              <a:buChar char="ü"/>
            </a:pPr>
            <a:r>
              <a:rPr lang="en-US" dirty="0" smtClean="0"/>
              <a:t>Environmental Unit Leader</a:t>
            </a:r>
          </a:p>
          <a:p>
            <a:pPr lvl="1">
              <a:buClr>
                <a:srgbClr val="1F667F"/>
              </a:buClr>
              <a:buFont typeface="Wingdings" pitchFamily="2" charset="2"/>
              <a:buChar char="ü"/>
            </a:pPr>
            <a:r>
              <a:rPr lang="en-US" dirty="0" smtClean="0"/>
              <a:t>NOAA Scientific Support Coordinator</a:t>
            </a:r>
          </a:p>
          <a:p>
            <a:pPr>
              <a:buClr>
                <a:srgbClr val="1F667F"/>
              </a:buClr>
            </a:pPr>
            <a:r>
              <a:rPr lang="en-US" dirty="0" smtClean="0"/>
              <a:t>Briefings by the LO summarizing:</a:t>
            </a:r>
          </a:p>
          <a:p>
            <a:pPr lvl="1">
              <a:buClr>
                <a:srgbClr val="1F667F"/>
              </a:buClr>
              <a:buFont typeface="Wingdings" pitchFamily="2" charset="2"/>
              <a:buChar char="ü"/>
            </a:pPr>
            <a:r>
              <a:rPr lang="en-US" dirty="0" smtClean="0"/>
              <a:t>Command and General Staff meeting</a:t>
            </a:r>
          </a:p>
          <a:p>
            <a:pPr lvl="1">
              <a:buClr>
                <a:srgbClr val="1F667F"/>
              </a:buClr>
              <a:buFont typeface="Wingdings" pitchFamily="2" charset="2"/>
              <a:buChar char="ü"/>
            </a:pPr>
            <a:r>
              <a:rPr lang="en-US" dirty="0" smtClean="0"/>
              <a:t>Planning meeting</a:t>
            </a:r>
          </a:p>
          <a:p>
            <a:pPr>
              <a:buClr>
                <a:srgbClr val="1F667F"/>
              </a:buClr>
            </a:pPr>
            <a:r>
              <a:rPr lang="en-US" dirty="0" smtClean="0"/>
              <a:t>Press releases</a:t>
            </a:r>
          </a:p>
          <a:p>
            <a:pPr>
              <a:buClr>
                <a:srgbClr val="1F667F"/>
              </a:buClr>
            </a:pPr>
            <a:r>
              <a:rPr lang="en-US" dirty="0" smtClean="0"/>
              <a:t>Community Open House</a:t>
            </a:r>
          </a:p>
          <a:p>
            <a:pPr marL="0" indent="0">
              <a:buNone/>
            </a:pP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1189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1F667F"/>
                </a:solidFill>
              </a:rPr>
              <a:t>Keeping Agency Reps Informed </a:t>
            </a:r>
            <a:endParaRPr lang="en-US" b="1" dirty="0">
              <a:solidFill>
                <a:srgbClr val="1F667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305800" cy="4754563"/>
          </a:xfrm>
        </p:spPr>
        <p:txBody>
          <a:bodyPr>
            <a:normAutofit/>
          </a:bodyPr>
          <a:lstStyle/>
          <a:p>
            <a:pPr>
              <a:buClr>
                <a:srgbClr val="1F667F"/>
              </a:buClr>
            </a:pPr>
            <a:r>
              <a:rPr lang="en-US" dirty="0" smtClean="0"/>
              <a:t>Phone </a:t>
            </a:r>
            <a:r>
              <a:rPr lang="en-US" dirty="0"/>
              <a:t>numbers for volunteers, 3rd party claims and reporting oiled </a:t>
            </a:r>
            <a:r>
              <a:rPr lang="en-US" dirty="0" smtClean="0"/>
              <a:t>wildlife</a:t>
            </a:r>
            <a:endParaRPr lang="en-US" dirty="0"/>
          </a:p>
          <a:p>
            <a:pPr>
              <a:buClr>
                <a:srgbClr val="1F667F"/>
              </a:buClr>
            </a:pPr>
            <a:r>
              <a:rPr lang="en-US" dirty="0" smtClean="0"/>
              <a:t>Incident updates from OSPR Operations Center</a:t>
            </a:r>
            <a:endParaRPr lang="en-US" dirty="0"/>
          </a:p>
          <a:p>
            <a:pPr>
              <a:buClr>
                <a:srgbClr val="1F667F"/>
              </a:buClr>
            </a:pPr>
            <a:r>
              <a:rPr lang="en-US" dirty="0" smtClean="0"/>
              <a:t>Fact sheets, e.g. “</a:t>
            </a:r>
            <a:r>
              <a:rPr lang="en-US" dirty="0" err="1" smtClean="0"/>
              <a:t>Tarballs</a:t>
            </a:r>
            <a:r>
              <a:rPr lang="en-US" dirty="0" smtClean="0"/>
              <a:t>,” “How Clean is Clean,” etc.</a:t>
            </a:r>
          </a:p>
          <a:p>
            <a:pPr>
              <a:buClr>
                <a:srgbClr val="1F667F"/>
              </a:buClr>
            </a:pPr>
            <a:r>
              <a:rPr lang="en-US" dirty="0" smtClean="0"/>
              <a:t>Other spill-specific information put out by the Unified Command</a:t>
            </a:r>
          </a:p>
          <a:p>
            <a:pPr>
              <a:buClr>
                <a:srgbClr val="1F667F"/>
              </a:buClr>
            </a:pPr>
            <a:r>
              <a:rPr lang="en-US" dirty="0" smtClean="0"/>
              <a:t>One-on-one responses to inquires from Agency Reps</a:t>
            </a:r>
          </a:p>
          <a:p>
            <a:pPr>
              <a:buClr>
                <a:srgbClr val="1F667F"/>
              </a:buClr>
            </a:pPr>
            <a:r>
              <a:rPr lang="en-US" dirty="0" smtClean="0"/>
              <a:t>Cal Spill Watch website: </a:t>
            </a:r>
            <a:r>
              <a:rPr lang="en-US" dirty="0" smtClean="0">
                <a:hlinkClick r:id="rId3"/>
              </a:rPr>
              <a:t>www.CalSpillWatch.ca.gov</a:t>
            </a:r>
            <a:endParaRPr lang="en-US" dirty="0" smtClean="0"/>
          </a:p>
          <a:p>
            <a:pPr>
              <a:buClr>
                <a:srgbClr val="1F667F"/>
              </a:buClr>
            </a:pPr>
            <a:r>
              <a:rPr lang="en-US" dirty="0" smtClean="0"/>
              <a:t>ERMA</a:t>
            </a:r>
          </a:p>
          <a:p>
            <a:pPr marL="0" indent="0">
              <a:buClr>
                <a:srgbClr val="1F667F"/>
              </a:buClr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7653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667000"/>
            <a:ext cx="8305800" cy="1143000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rgbClr val="1F667F"/>
                </a:solidFill>
              </a:rPr>
              <a:t>Expectations for Agency Reps</a:t>
            </a:r>
            <a:endParaRPr lang="en-US" b="1" dirty="0"/>
          </a:p>
        </p:txBody>
      </p:sp>
      <p:sp>
        <p:nvSpPr>
          <p:cNvPr id="4" name="TextBox 3"/>
          <p:cNvSpPr txBox="1"/>
          <p:nvPr/>
        </p:nvSpPr>
        <p:spPr>
          <a:xfrm>
            <a:off x="794327" y="4191000"/>
            <a:ext cx="7010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How Agency Reps Can Help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595292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914400"/>
            <a:ext cx="8229600" cy="1143000"/>
          </a:xfrm>
        </p:spPr>
        <p:txBody>
          <a:bodyPr/>
          <a:lstStyle/>
          <a:p>
            <a:r>
              <a:rPr lang="en-US" b="1" dirty="0">
                <a:solidFill>
                  <a:srgbClr val="1F667F"/>
                </a:solidFill>
              </a:rPr>
              <a:t>Expectations for Agency Reps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590800"/>
            <a:ext cx="8229600" cy="4389120"/>
          </a:xfrm>
        </p:spPr>
        <p:txBody>
          <a:bodyPr/>
          <a:lstStyle/>
          <a:p>
            <a:pPr>
              <a:buClr>
                <a:schemeClr val="tx2"/>
              </a:buClr>
            </a:pPr>
            <a:r>
              <a:rPr lang="en-US" dirty="0" smtClean="0"/>
              <a:t>Be knowledgeable of your agency’s:</a:t>
            </a:r>
          </a:p>
          <a:p>
            <a:pPr lvl="1">
              <a:buClr>
                <a:schemeClr val="tx2"/>
              </a:buClr>
              <a:buFont typeface="Wingdings" pitchFamily="2" charset="2"/>
              <a:buChar char="ü"/>
            </a:pPr>
            <a:r>
              <a:rPr lang="en-US" dirty="0" smtClean="0"/>
              <a:t>Regulatory authority</a:t>
            </a:r>
          </a:p>
          <a:p>
            <a:pPr lvl="1">
              <a:buClr>
                <a:schemeClr val="tx2"/>
              </a:buClr>
              <a:buFont typeface="Wingdings" pitchFamily="2" charset="2"/>
              <a:buChar char="ü"/>
            </a:pPr>
            <a:r>
              <a:rPr lang="en-US" dirty="0" smtClean="0"/>
              <a:t>Key agency managers and staff</a:t>
            </a:r>
          </a:p>
          <a:p>
            <a:pPr lvl="1">
              <a:buClr>
                <a:schemeClr val="tx2"/>
              </a:buClr>
              <a:buFont typeface="Wingdings" pitchFamily="2" charset="2"/>
              <a:buChar char="ü"/>
            </a:pPr>
            <a:r>
              <a:rPr lang="en-US" dirty="0" smtClean="0"/>
              <a:t>Geographical area of responsibility</a:t>
            </a:r>
          </a:p>
          <a:p>
            <a:pPr lvl="1">
              <a:buClr>
                <a:schemeClr val="tx2"/>
              </a:buClr>
              <a:buFont typeface="Wingdings" pitchFamily="2" charset="2"/>
              <a:buChar char="ü"/>
            </a:pPr>
            <a:r>
              <a:rPr lang="en-US" dirty="0" smtClean="0"/>
              <a:t>Agency resources</a:t>
            </a:r>
          </a:p>
          <a:p>
            <a:pPr>
              <a:buClr>
                <a:schemeClr val="tx2"/>
              </a:buClr>
            </a:pPr>
            <a:r>
              <a:rPr lang="en-US" dirty="0" smtClean="0"/>
              <a:t>Be knowledgeable of your local </a:t>
            </a:r>
            <a:r>
              <a:rPr lang="en-US" dirty="0" smtClean="0"/>
              <a:t>community:</a:t>
            </a:r>
            <a:endParaRPr lang="en-US" dirty="0" smtClean="0"/>
          </a:p>
          <a:p>
            <a:pPr lvl="1">
              <a:buClr>
                <a:schemeClr val="tx2"/>
              </a:buClr>
              <a:buFont typeface="Wingdings" pitchFamily="2" charset="2"/>
              <a:buChar char="ü"/>
            </a:pPr>
            <a:r>
              <a:rPr lang="en-US" dirty="0" smtClean="0"/>
              <a:t>Good locations for town hall meetings during response</a:t>
            </a:r>
          </a:p>
          <a:p>
            <a:pPr lvl="1">
              <a:buClr>
                <a:schemeClr val="tx2"/>
              </a:buClr>
              <a:buFont typeface="Wingdings" pitchFamily="2" charset="2"/>
              <a:buChar char="ü"/>
            </a:pPr>
            <a:r>
              <a:rPr lang="en-US" dirty="0" smtClean="0"/>
              <a:t>ID key community leaders to invite to a meeting</a:t>
            </a:r>
          </a:p>
          <a:p>
            <a:pPr lvl="1">
              <a:buClr>
                <a:schemeClr val="tx2"/>
              </a:buClr>
            </a:pPr>
            <a:endParaRPr lang="en-US" dirty="0" smtClean="0"/>
          </a:p>
          <a:p>
            <a:pPr lvl="1">
              <a:buClr>
                <a:schemeClr val="tx2"/>
              </a:buClr>
            </a:pPr>
            <a:endParaRPr lang="en-US" dirty="0" smtClean="0"/>
          </a:p>
          <a:p>
            <a:pPr>
              <a:buClr>
                <a:schemeClr val="tx2"/>
              </a:buClr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6240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066800"/>
            <a:ext cx="8229600" cy="1237488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1F667F"/>
                </a:solidFill>
              </a:rPr>
              <a:t>Expectations for Agency Reps</a:t>
            </a:r>
            <a:endParaRPr lang="en-US" b="1" dirty="0">
              <a:solidFill>
                <a:srgbClr val="1F667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895600"/>
            <a:ext cx="8229600" cy="4525963"/>
          </a:xfrm>
        </p:spPr>
        <p:txBody>
          <a:bodyPr>
            <a:normAutofit/>
          </a:bodyPr>
          <a:lstStyle/>
          <a:p>
            <a:pPr>
              <a:buClr>
                <a:srgbClr val="1F667F"/>
              </a:buClr>
            </a:pPr>
            <a:r>
              <a:rPr lang="en-US" dirty="0"/>
              <a:t>Have a good working knowledge </a:t>
            </a:r>
            <a:r>
              <a:rPr lang="en-US" dirty="0" smtClean="0"/>
              <a:t>of:</a:t>
            </a:r>
          </a:p>
          <a:p>
            <a:pPr lvl="1">
              <a:buClr>
                <a:srgbClr val="1F667F"/>
              </a:buClr>
              <a:buFont typeface="Wingdings" pitchFamily="2" charset="2"/>
              <a:buChar char="ü"/>
            </a:pPr>
            <a:r>
              <a:rPr lang="en-US" dirty="0" smtClean="0"/>
              <a:t>Incident Command System</a:t>
            </a:r>
            <a:endParaRPr lang="en-US" dirty="0"/>
          </a:p>
          <a:p>
            <a:pPr lvl="1">
              <a:buClr>
                <a:srgbClr val="1F667F"/>
              </a:buClr>
              <a:buFont typeface="Wingdings" pitchFamily="2" charset="2"/>
              <a:buChar char="ü"/>
            </a:pPr>
            <a:r>
              <a:rPr lang="en-US" dirty="0" smtClean="0"/>
              <a:t>The </a:t>
            </a:r>
            <a:r>
              <a:rPr lang="en-US" dirty="0"/>
              <a:t>Local Oil Spill Contingency </a:t>
            </a:r>
            <a:r>
              <a:rPr lang="en-US" dirty="0" smtClean="0"/>
              <a:t>Plan and/or GRP (if available)</a:t>
            </a:r>
            <a:endParaRPr lang="en-US" dirty="0"/>
          </a:p>
          <a:p>
            <a:pPr>
              <a:buClr>
                <a:srgbClr val="1F667F"/>
              </a:buClr>
            </a:pPr>
            <a:r>
              <a:rPr lang="en-US" dirty="0" smtClean="0"/>
              <a:t>Be a conduit for information to your Emergency Operations Center (EOC)</a:t>
            </a:r>
          </a:p>
          <a:p>
            <a:pPr>
              <a:buClr>
                <a:srgbClr val="1F667F"/>
              </a:buClr>
            </a:pPr>
            <a:r>
              <a:rPr lang="en-US" dirty="0" smtClean="0"/>
              <a:t>Be </a:t>
            </a:r>
            <a:r>
              <a:rPr lang="en-US" dirty="0"/>
              <a:t>able to acquire and commit your agencies resources, or be able to get it done </a:t>
            </a:r>
            <a:r>
              <a:rPr lang="en-US" dirty="0" smtClean="0"/>
              <a:t>expeditiously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9112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371600"/>
            <a:ext cx="8229600" cy="11430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1F667F"/>
                </a:solidFill>
              </a:rPr>
              <a:t>Expectations for Agency Reps</a:t>
            </a:r>
            <a:endParaRPr lang="en-US" b="1" dirty="0">
              <a:solidFill>
                <a:srgbClr val="1F667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276600"/>
            <a:ext cx="8229600" cy="4525963"/>
          </a:xfrm>
        </p:spPr>
        <p:txBody>
          <a:bodyPr>
            <a:normAutofit/>
          </a:bodyPr>
          <a:lstStyle/>
          <a:p>
            <a:pPr>
              <a:buClr>
                <a:srgbClr val="1F667F"/>
              </a:buClr>
            </a:pPr>
            <a:r>
              <a:rPr lang="en-US" dirty="0"/>
              <a:t>Commit to working for at least one full operational period, preferably more</a:t>
            </a:r>
          </a:p>
          <a:p>
            <a:pPr>
              <a:buClr>
                <a:srgbClr val="1F667F"/>
              </a:buClr>
            </a:pPr>
            <a:r>
              <a:rPr lang="en-US" dirty="0" smtClean="0"/>
              <a:t>Keep </a:t>
            </a:r>
            <a:r>
              <a:rPr lang="en-US" dirty="0"/>
              <a:t>the LO informed of your schedule</a:t>
            </a:r>
          </a:p>
          <a:p>
            <a:pPr>
              <a:buClr>
                <a:srgbClr val="1F667F"/>
              </a:buClr>
            </a:pPr>
            <a:r>
              <a:rPr lang="en-US" dirty="0" smtClean="0"/>
              <a:t>Cooperation between Agency Reps and the LO is very important – we are a team</a:t>
            </a:r>
            <a:endParaRPr lang="en-US" dirty="0"/>
          </a:p>
          <a:p>
            <a:pPr>
              <a:buFont typeface="Courier New" pitchFamily="49" charset="0"/>
              <a:buChar char="o"/>
            </a:pP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6868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71600"/>
            <a:ext cx="8229600" cy="1143000"/>
          </a:xfrm>
        </p:spPr>
        <p:txBody>
          <a:bodyPr/>
          <a:lstStyle/>
          <a:p>
            <a:r>
              <a:rPr lang="en-US" b="1" dirty="0">
                <a:solidFill>
                  <a:srgbClr val="1F667F"/>
                </a:solidFill>
              </a:rPr>
              <a:t>Expectations for Agency Reps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352800"/>
            <a:ext cx="8229600" cy="4389120"/>
          </a:xfrm>
        </p:spPr>
        <p:txBody>
          <a:bodyPr/>
          <a:lstStyle/>
          <a:p>
            <a:pPr>
              <a:buClr>
                <a:srgbClr val="1F667F"/>
              </a:buClr>
            </a:pPr>
            <a:r>
              <a:rPr lang="en-US" dirty="0"/>
              <a:t>Remember, the LO may need information from the Agency Rep, e.g</a:t>
            </a:r>
            <a:r>
              <a:rPr lang="en-US" dirty="0" smtClean="0"/>
              <a:t>., </a:t>
            </a:r>
            <a:r>
              <a:rPr lang="en-US" dirty="0"/>
              <a:t>road closures, locations of deployed boom, </a:t>
            </a:r>
            <a:r>
              <a:rPr lang="en-US" dirty="0" smtClean="0"/>
              <a:t>water intake locations, etc</a:t>
            </a:r>
            <a:r>
              <a:rPr lang="en-US" dirty="0"/>
              <a:t>.</a:t>
            </a:r>
          </a:p>
          <a:p>
            <a:pPr>
              <a:buClr>
                <a:srgbClr val="1F667F"/>
              </a:buClr>
            </a:pPr>
            <a:r>
              <a:rPr lang="en-US" dirty="0"/>
              <a:t>Time permitting, be open to taking on special assignments from the LO or even </a:t>
            </a:r>
            <a:r>
              <a:rPr lang="en-US" dirty="0" smtClean="0"/>
              <a:t>serving </a:t>
            </a:r>
            <a:r>
              <a:rPr lang="en-US" dirty="0"/>
              <a:t>as an assistant LO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1774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71600"/>
            <a:ext cx="8229600" cy="1143000"/>
          </a:xfrm>
        </p:spPr>
        <p:txBody>
          <a:bodyPr/>
          <a:lstStyle/>
          <a:p>
            <a:r>
              <a:rPr lang="en-US" b="1" dirty="0">
                <a:solidFill>
                  <a:srgbClr val="1F667F"/>
                </a:solidFill>
              </a:rPr>
              <a:t>Expectations for Agency Reps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352800"/>
            <a:ext cx="8229600" cy="4389120"/>
          </a:xfrm>
        </p:spPr>
        <p:txBody>
          <a:bodyPr/>
          <a:lstStyle/>
          <a:p>
            <a:pPr marL="0" indent="0">
              <a:buNone/>
            </a:pPr>
            <a:r>
              <a:rPr lang="en-US" altLang="en-US" sz="2400" dirty="0"/>
              <a:t>OSPR needs the </a:t>
            </a:r>
            <a:r>
              <a:rPr lang="en-US" altLang="en-US" sz="2400" dirty="0" smtClean="0"/>
              <a:t>Agency Rep </a:t>
            </a:r>
            <a:r>
              <a:rPr lang="en-US" altLang="en-US" sz="2400" dirty="0"/>
              <a:t>to assist in on-going response planning efforts through</a:t>
            </a:r>
            <a:r>
              <a:rPr lang="en-US" altLang="en-US" sz="2400" dirty="0" smtClean="0"/>
              <a:t>:</a:t>
            </a:r>
          </a:p>
          <a:p>
            <a:pPr lvl="1">
              <a:buClr>
                <a:srgbClr val="1F667F"/>
              </a:buClr>
            </a:pPr>
            <a:r>
              <a:rPr lang="en-US" altLang="en-US" sz="2000" dirty="0" smtClean="0"/>
              <a:t>GRP Development</a:t>
            </a:r>
          </a:p>
          <a:p>
            <a:pPr marL="393192" lvl="1" indent="0">
              <a:buClr>
                <a:srgbClr val="1F667F"/>
              </a:buClr>
              <a:buNone/>
            </a:pPr>
            <a:endParaRPr lang="en-US" altLang="en-US" sz="2000" dirty="0"/>
          </a:p>
          <a:p>
            <a:pPr lvl="1">
              <a:buClr>
                <a:srgbClr val="1F667F"/>
              </a:buClr>
            </a:pPr>
            <a:r>
              <a:rPr lang="en-US" altLang="en-US" sz="2000" dirty="0" smtClean="0"/>
              <a:t>Preparing/updating their local oil spill contingency plan</a:t>
            </a:r>
          </a:p>
          <a:p>
            <a:pPr marL="393192" lvl="1" indent="0">
              <a:buClr>
                <a:srgbClr val="1F667F"/>
              </a:buClr>
              <a:buNone/>
            </a:pPr>
            <a:endParaRPr lang="en-US" altLang="en-US" sz="2000" dirty="0"/>
          </a:p>
          <a:p>
            <a:pPr lvl="1">
              <a:buClr>
                <a:srgbClr val="1F667F"/>
              </a:buClr>
            </a:pPr>
            <a:r>
              <a:rPr lang="en-US" altLang="en-US" sz="2000" dirty="0" smtClean="0"/>
              <a:t>Participation in Drills </a:t>
            </a:r>
            <a:r>
              <a:rPr lang="en-US" altLang="en-US" sz="2000" dirty="0"/>
              <a:t>and </a:t>
            </a:r>
            <a:r>
              <a:rPr lang="en-US" altLang="en-US" sz="2000" dirty="0" smtClean="0"/>
              <a:t>Exercises</a:t>
            </a:r>
          </a:p>
          <a:p>
            <a:pPr marL="393192" lvl="1" indent="0">
              <a:buNone/>
            </a:pPr>
            <a:endParaRPr lang="en-US" altLang="en-US" sz="2000" dirty="0"/>
          </a:p>
        </p:txBody>
      </p:sp>
    </p:spTree>
    <p:extLst>
      <p:ext uri="{BB962C8B-B14F-4D97-AF65-F5344CB8AC3E}">
        <p14:creationId xmlns:p14="http://schemas.microsoft.com/office/powerpoint/2010/main" val="3056365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4919008"/>
            <a:ext cx="7924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Joy Lavin-Jones</a:t>
            </a:r>
          </a:p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Oil Spill Prevention Specialist</a:t>
            </a:r>
          </a:p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Sacramento</a:t>
            </a:r>
          </a:p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(916) 327-0910</a:t>
            </a:r>
          </a:p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Joy.Lavin-Jones@Wildlife.ca.gov</a:t>
            </a:r>
            <a:endParaRPr lang="en-US" sz="2400" b="1" dirty="0">
              <a:solidFill>
                <a:schemeClr val="bg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800" y="381000"/>
            <a:ext cx="6152971" cy="411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6773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447800"/>
            <a:ext cx="8229600" cy="1143000"/>
          </a:xfrm>
        </p:spPr>
        <p:txBody>
          <a:bodyPr/>
          <a:lstStyle/>
          <a:p>
            <a:pPr algn="ctr"/>
            <a:r>
              <a:rPr lang="en-US" b="1" dirty="0" smtClean="0"/>
              <a:t>What We Can Do For You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153400" cy="4008120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>
              <a:buClr>
                <a:schemeClr val="tx2"/>
              </a:buClr>
              <a:buSzPct val="150000"/>
              <a:buFont typeface="Constantia" panose="02030602050306030303" pitchFamily="18" charset="0"/>
              <a:buChar char="•"/>
            </a:pPr>
            <a:r>
              <a:rPr lang="en-US" sz="2800" dirty="0" smtClean="0"/>
              <a:t>The Liaison Officer (LO) will coordinate the involvement of Agency Representatives (Agency Reps) in an oil spill response</a:t>
            </a:r>
          </a:p>
          <a:p>
            <a:pPr>
              <a:buClr>
                <a:schemeClr val="tx2"/>
              </a:buClr>
              <a:buSzPct val="150000"/>
              <a:buFont typeface="Constantia" panose="02030602050306030303" pitchFamily="18" charset="0"/>
              <a:buChar char="•"/>
            </a:pPr>
            <a:r>
              <a:rPr lang="en-US" sz="2800" dirty="0" smtClean="0"/>
              <a:t>The LO is the advocate for Agency Reps within the Unified Command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549634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0"/>
            <a:ext cx="8229600" cy="1143000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rgbClr val="1F667F"/>
                </a:solidFill>
              </a:rPr>
              <a:t>LO’s Initial Tasks</a:t>
            </a:r>
            <a:endParaRPr lang="en-US" b="1" dirty="0">
              <a:solidFill>
                <a:srgbClr val="1F667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43200"/>
            <a:ext cx="8229600" cy="4389120"/>
          </a:xfrm>
        </p:spPr>
        <p:txBody>
          <a:bodyPr>
            <a:normAutofit/>
          </a:bodyPr>
          <a:lstStyle/>
          <a:p>
            <a:pPr marL="0" indent="0">
              <a:buClr>
                <a:srgbClr val="1F667F"/>
              </a:buClr>
              <a:buNone/>
            </a:pP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>
              <a:buClr>
                <a:srgbClr val="1F667F"/>
              </a:buClr>
            </a:pPr>
            <a:r>
              <a:rPr lang="en-US" dirty="0" smtClean="0"/>
              <a:t>Find a suitable work/meeting space</a:t>
            </a:r>
          </a:p>
          <a:p>
            <a:pPr>
              <a:buClr>
                <a:srgbClr val="1F667F"/>
              </a:buClr>
            </a:pPr>
            <a:r>
              <a:rPr lang="en-US" dirty="0" smtClean="0"/>
              <a:t>Check-in Agency Rep and maintain a complete Agency Rep contact list</a:t>
            </a:r>
          </a:p>
          <a:p>
            <a:pPr>
              <a:buClr>
                <a:srgbClr val="1F667F"/>
              </a:buClr>
            </a:pPr>
            <a:r>
              <a:rPr lang="en-US" dirty="0" smtClean="0"/>
              <a:t>Point of contact for Agency Reps and their advocate</a:t>
            </a:r>
          </a:p>
          <a:p>
            <a:pPr>
              <a:buClr>
                <a:srgbClr val="1F667F"/>
              </a:buClr>
            </a:pPr>
            <a:r>
              <a:rPr lang="en-US" altLang="en-US" dirty="0"/>
              <a:t>Facilitate information exchange within and outside the oil spill response (ICS) organizat</a:t>
            </a:r>
            <a:r>
              <a:rPr lang="en-US" altLang="en-US" sz="2800" dirty="0"/>
              <a:t>ion</a:t>
            </a:r>
          </a:p>
          <a:p>
            <a:pPr>
              <a:buClr>
                <a:srgbClr val="1F667F"/>
              </a:buClr>
            </a:pPr>
            <a:endParaRPr lang="en-US" dirty="0" smtClean="0"/>
          </a:p>
          <a:p>
            <a:pPr marL="0" indent="0">
              <a:buClr>
                <a:srgbClr val="1F667F"/>
              </a:buClr>
              <a:buNone/>
            </a:pP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5039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28800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solidFill>
                  <a:srgbClr val="1F667F"/>
                </a:solidFill>
              </a:rPr>
              <a:t>Coordinating Agency Involvement in the Spill Response</a:t>
            </a:r>
            <a:endParaRPr lang="en-US" b="1" dirty="0">
              <a:solidFill>
                <a:srgbClr val="1F667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190999"/>
          </a:xfrm>
        </p:spPr>
        <p:txBody>
          <a:bodyPr>
            <a:normAutofit/>
          </a:bodyPr>
          <a:lstStyle/>
          <a:p>
            <a:pPr>
              <a:buClr>
                <a:srgbClr val="1F667F"/>
              </a:buClr>
            </a:pPr>
            <a:endParaRPr lang="en-US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>
              <a:buClr>
                <a:srgbClr val="1F667F"/>
              </a:buClr>
            </a:pP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>
              <a:buClr>
                <a:srgbClr val="1F667F"/>
              </a:buClr>
            </a:pPr>
            <a:endParaRPr lang="en-US" dirty="0" smtClean="0"/>
          </a:p>
          <a:p>
            <a:pPr>
              <a:buClr>
                <a:srgbClr val="1F667F"/>
              </a:buClr>
            </a:pPr>
            <a:endParaRPr lang="en-US" dirty="0" smtClean="0"/>
          </a:p>
          <a:p>
            <a:pPr>
              <a:buClr>
                <a:srgbClr val="1F667F"/>
              </a:buClr>
            </a:pPr>
            <a:r>
              <a:rPr lang="en-US" dirty="0" smtClean="0"/>
              <a:t>Listen to, and </a:t>
            </a:r>
            <a:r>
              <a:rPr lang="en-US" u="sng" dirty="0" smtClean="0"/>
              <a:t>understand</a:t>
            </a:r>
            <a:r>
              <a:rPr lang="en-US" dirty="0" smtClean="0"/>
              <a:t>, Agency Rep concerns</a:t>
            </a:r>
          </a:p>
          <a:p>
            <a:pPr>
              <a:buClr>
                <a:srgbClr val="1F667F"/>
              </a:buClr>
            </a:pPr>
            <a:r>
              <a:rPr lang="en-US" dirty="0" smtClean="0"/>
              <a:t>Prioritize concerns, in consultation with Agency Reps</a:t>
            </a:r>
          </a:p>
          <a:p>
            <a:pPr>
              <a:buClr>
                <a:srgbClr val="1F667F"/>
              </a:buClr>
            </a:pPr>
            <a:r>
              <a:rPr lang="en-US" dirty="0" smtClean="0"/>
              <a:t>Relay Agency Rep concerns to the Unified Command</a:t>
            </a:r>
          </a:p>
          <a:p>
            <a:pPr>
              <a:buClr>
                <a:srgbClr val="1F667F"/>
              </a:buClr>
            </a:pPr>
            <a:r>
              <a:rPr lang="en-US" dirty="0" smtClean="0"/>
              <a:t>Keep Agency Reps informed</a:t>
            </a:r>
          </a:p>
          <a:p>
            <a:pPr marL="0" indent="0">
              <a:buClr>
                <a:srgbClr val="1F667F"/>
              </a:buClr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49430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838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1F667F"/>
                </a:solidFill>
              </a:rPr>
              <a:t>Coordinating Agency Involvement </a:t>
            </a:r>
            <a:endParaRPr lang="en-US" b="1" dirty="0">
              <a:solidFill>
                <a:srgbClr val="1F667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525963"/>
          </a:xfrm>
        </p:spPr>
        <p:txBody>
          <a:bodyPr>
            <a:normAutofit/>
          </a:bodyPr>
          <a:lstStyle/>
          <a:p>
            <a:pPr>
              <a:buClr>
                <a:srgbClr val="002060"/>
              </a:buClr>
            </a:pPr>
            <a:endParaRPr lang="en-US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>
              <a:buClr>
                <a:schemeClr val="tx2"/>
              </a:buClr>
            </a:pPr>
            <a:r>
              <a:rPr lang="en-US" dirty="0" smtClean="0"/>
              <a:t>Where appropriate, plug Agency Reps with specialized </a:t>
            </a:r>
            <a:r>
              <a:rPr lang="en-US" dirty="0" smtClean="0"/>
              <a:t>knowledge, skills or trustee authority </a:t>
            </a:r>
            <a:r>
              <a:rPr lang="en-US" dirty="0" smtClean="0"/>
              <a:t>into specific ICS positions</a:t>
            </a:r>
          </a:p>
          <a:p>
            <a:pPr lvl="1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US" dirty="0" smtClean="0"/>
              <a:t>Health &amp; Safety</a:t>
            </a:r>
          </a:p>
          <a:p>
            <a:pPr lvl="1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US" dirty="0" smtClean="0"/>
              <a:t>Environmental Unit (EU)</a:t>
            </a:r>
          </a:p>
          <a:p>
            <a:pPr lvl="1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US" dirty="0" smtClean="0"/>
              <a:t>Logistics</a:t>
            </a:r>
          </a:p>
          <a:p>
            <a:pPr lvl="1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US" dirty="0" smtClean="0"/>
              <a:t>Public Information</a:t>
            </a:r>
          </a:p>
          <a:p>
            <a:pPr lvl="1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US" dirty="0" smtClean="0"/>
              <a:t>Cultural/Historic Property</a:t>
            </a:r>
          </a:p>
          <a:p>
            <a:pPr lvl="1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US" dirty="0" smtClean="0"/>
              <a:t>Technical Specialist</a:t>
            </a:r>
          </a:p>
          <a:p>
            <a:pPr>
              <a:buClr>
                <a:srgbClr val="002060"/>
              </a:buClr>
            </a:pP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2098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762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1F667F"/>
                </a:solidFill>
              </a:rPr>
              <a:t>Coordinating Agency Involvement </a:t>
            </a:r>
            <a:endParaRPr lang="en-US" b="1" dirty="0">
              <a:solidFill>
                <a:srgbClr val="1F667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305800" cy="4297363"/>
          </a:xfrm>
        </p:spPr>
        <p:txBody>
          <a:bodyPr>
            <a:normAutofit/>
          </a:bodyPr>
          <a:lstStyle/>
          <a:p>
            <a:pPr>
              <a:buClr>
                <a:srgbClr val="1F667F"/>
              </a:buClr>
            </a:pPr>
            <a:r>
              <a:rPr lang="en-US" dirty="0"/>
              <a:t>Establish contact with </a:t>
            </a:r>
            <a:r>
              <a:rPr lang="en-US" dirty="0" smtClean="0"/>
              <a:t>public health </a:t>
            </a:r>
            <a:r>
              <a:rPr lang="en-US" dirty="0"/>
              <a:t>officer</a:t>
            </a:r>
          </a:p>
          <a:p>
            <a:pPr>
              <a:buClr>
                <a:srgbClr val="1F667F"/>
              </a:buClr>
            </a:pPr>
            <a:r>
              <a:rPr lang="en-US" dirty="0" smtClean="0"/>
              <a:t>Facilitate Agency Rep reimbursement for the spill response</a:t>
            </a:r>
          </a:p>
          <a:p>
            <a:pPr>
              <a:buClr>
                <a:srgbClr val="1F667F"/>
              </a:buClr>
            </a:pPr>
            <a:endParaRPr lang="en-US" dirty="0" smtClean="0"/>
          </a:p>
          <a:p>
            <a:pPr>
              <a:buClr>
                <a:srgbClr val="1F667F"/>
              </a:buClr>
            </a:pPr>
            <a:r>
              <a:rPr lang="en-US" dirty="0" smtClean="0"/>
              <a:t>Collect information on:</a:t>
            </a:r>
          </a:p>
          <a:p>
            <a:pPr lvl="1">
              <a:buClr>
                <a:srgbClr val="1F667F"/>
              </a:buClr>
              <a:buFont typeface="Wingdings" pitchFamily="2" charset="2"/>
              <a:buChar char="ü"/>
            </a:pPr>
            <a:r>
              <a:rPr lang="en-US" dirty="0" smtClean="0"/>
              <a:t>Boom deployed, or intended to be deployed, by local government to protect economic sites</a:t>
            </a:r>
          </a:p>
          <a:p>
            <a:pPr lvl="1">
              <a:buClr>
                <a:srgbClr val="1F667F"/>
              </a:buClr>
              <a:buFont typeface="Wingdings" pitchFamily="2" charset="2"/>
              <a:buChar char="ü"/>
            </a:pPr>
            <a:r>
              <a:rPr lang="en-US" dirty="0" smtClean="0"/>
              <a:t>Cultural Historic Properties</a:t>
            </a:r>
          </a:p>
          <a:p>
            <a:pPr lvl="1">
              <a:buClr>
                <a:srgbClr val="1F667F"/>
              </a:buClr>
              <a:buFont typeface="Wingdings" pitchFamily="2" charset="2"/>
              <a:buChar char="ü"/>
            </a:pPr>
            <a:r>
              <a:rPr lang="en-US" dirty="0" smtClean="0"/>
              <a:t>Local Resources/Contacts</a:t>
            </a:r>
          </a:p>
        </p:txBody>
      </p:sp>
    </p:spTree>
    <p:extLst>
      <p:ext uri="{BB962C8B-B14F-4D97-AF65-F5344CB8AC3E}">
        <p14:creationId xmlns:p14="http://schemas.microsoft.com/office/powerpoint/2010/main" val="4218733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0"/>
            <a:ext cx="6742876" cy="6858000"/>
          </a:xfrm>
          <a:prstGeom prst="rect">
            <a:avLst/>
          </a:prstGeom>
          <a:solidFill>
            <a:srgbClr val="000000">
              <a:shade val="95000"/>
            </a:srgbClr>
          </a:solidFill>
          <a:ln w="444500" cap="sq">
            <a:solidFill>
              <a:srgbClr val="000000"/>
            </a:solidFill>
            <a:miter lim="800000"/>
          </a:ln>
          <a:effectLst>
            <a:outerShdw blurRad="254000" dist="190500" dir="2700000" sy="90000" algn="bl" rotWithShape="0">
              <a:srgbClr val="000000">
                <a:alpha val="4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018325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1F667F"/>
                </a:solidFill>
              </a:rPr>
              <a:t>Coordinating Agency Involvement</a:t>
            </a:r>
            <a:endParaRPr lang="en-US" b="1" dirty="0">
              <a:solidFill>
                <a:srgbClr val="1F667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027237"/>
            <a:ext cx="8229600" cy="4525963"/>
          </a:xfrm>
        </p:spPr>
        <p:txBody>
          <a:bodyPr>
            <a:noAutofit/>
          </a:bodyPr>
          <a:lstStyle/>
          <a:p>
            <a:pPr marL="667512" lvl="2" indent="0">
              <a:buClr>
                <a:schemeClr val="accent1"/>
              </a:buClr>
              <a:buNone/>
            </a:pPr>
            <a:r>
              <a:rPr lang="en-US" sz="2800" dirty="0" smtClean="0"/>
              <a:t>Other local resources which may be of use to    the Unified Command:</a:t>
            </a:r>
          </a:p>
          <a:p>
            <a:pPr lvl="3">
              <a:buClr>
                <a:srgbClr val="1F667F"/>
              </a:buClr>
              <a:buFont typeface="Arial" panose="020B0604020202020204" pitchFamily="34" charset="0"/>
              <a:buChar char="•"/>
            </a:pPr>
            <a:r>
              <a:rPr lang="en-US" sz="2800" dirty="0" smtClean="0"/>
              <a:t>Helicopters	</a:t>
            </a:r>
          </a:p>
          <a:p>
            <a:pPr lvl="3">
              <a:buClr>
                <a:srgbClr val="1F667F"/>
              </a:buClr>
              <a:buFont typeface="Arial" panose="020B0604020202020204" pitchFamily="34" charset="0"/>
              <a:buChar char="•"/>
            </a:pPr>
            <a:r>
              <a:rPr lang="en-US" sz="2800" dirty="0" smtClean="0"/>
              <a:t>Trucks, cranes, front-end loader, other heavy equipment</a:t>
            </a:r>
          </a:p>
          <a:p>
            <a:pPr lvl="3">
              <a:buClr>
                <a:srgbClr val="1F667F"/>
              </a:buClr>
              <a:buFont typeface="Arial" panose="020B0604020202020204" pitchFamily="34" charset="0"/>
              <a:buChar char="•"/>
            </a:pPr>
            <a:r>
              <a:rPr lang="en-US" sz="2800" dirty="0" smtClean="0"/>
              <a:t>Barricades/traffic diverters</a:t>
            </a:r>
          </a:p>
          <a:p>
            <a:pPr lvl="3">
              <a:buClr>
                <a:srgbClr val="1F667F"/>
              </a:buClr>
              <a:buFont typeface="Arial" panose="020B0604020202020204" pitchFamily="34" charset="0"/>
              <a:buChar char="•"/>
            </a:pPr>
            <a:r>
              <a:rPr lang="en-US" sz="2800" dirty="0" smtClean="0"/>
              <a:t>Temporary fencing</a:t>
            </a:r>
          </a:p>
          <a:p>
            <a:pPr lvl="3">
              <a:buClr>
                <a:srgbClr val="1F667F"/>
              </a:buClr>
              <a:buFont typeface="Arial" panose="020B0604020202020204" pitchFamily="34" charset="0"/>
              <a:buChar char="•"/>
            </a:pPr>
            <a:r>
              <a:rPr lang="en-US" sz="2800" dirty="0" smtClean="0"/>
              <a:t>Security personnel</a:t>
            </a:r>
          </a:p>
          <a:p>
            <a:pPr lvl="3">
              <a:buClr>
                <a:srgbClr val="1F667F"/>
              </a:buClr>
              <a:buFont typeface="Arial" panose="020B0604020202020204" pitchFamily="34" charset="0"/>
              <a:buChar char="•"/>
            </a:pPr>
            <a:r>
              <a:rPr lang="en-US" sz="2800" dirty="0" smtClean="0"/>
              <a:t>Site access</a:t>
            </a:r>
          </a:p>
          <a:p>
            <a:pPr marL="978408" lvl="3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241495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066800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solidFill>
                  <a:srgbClr val="1F667F"/>
                </a:solidFill>
              </a:rPr>
              <a:t/>
            </a:r>
            <a:br>
              <a:rPr lang="en-US" b="1" dirty="0" smtClean="0">
                <a:solidFill>
                  <a:srgbClr val="1F667F"/>
                </a:solidFill>
              </a:rPr>
            </a:br>
            <a:r>
              <a:rPr lang="en-US" b="1" dirty="0" smtClean="0">
                <a:solidFill>
                  <a:srgbClr val="1F667F"/>
                </a:solidFill>
              </a:rPr>
              <a:t/>
            </a:r>
            <a:br>
              <a:rPr lang="en-US" b="1" dirty="0" smtClean="0">
                <a:solidFill>
                  <a:srgbClr val="1F667F"/>
                </a:solidFill>
              </a:rPr>
            </a:br>
            <a:r>
              <a:rPr lang="en-US" b="1" dirty="0">
                <a:solidFill>
                  <a:srgbClr val="1F667F"/>
                </a:solidFill>
              </a:rPr>
              <a:t/>
            </a:r>
            <a:br>
              <a:rPr lang="en-US" b="1" dirty="0">
                <a:solidFill>
                  <a:srgbClr val="1F667F"/>
                </a:solidFill>
              </a:rPr>
            </a:br>
            <a:r>
              <a:rPr lang="en-US" b="1" dirty="0" smtClean="0">
                <a:solidFill>
                  <a:srgbClr val="1F667F"/>
                </a:solidFill>
              </a:rPr>
              <a:t/>
            </a:r>
            <a:br>
              <a:rPr lang="en-US" b="1" dirty="0" smtClean="0">
                <a:solidFill>
                  <a:srgbClr val="1F667F"/>
                </a:solidFill>
              </a:rPr>
            </a:br>
            <a:r>
              <a:rPr lang="en-US" b="1" dirty="0">
                <a:solidFill>
                  <a:srgbClr val="1F667F"/>
                </a:solidFill>
              </a:rPr>
              <a:t/>
            </a:r>
            <a:br>
              <a:rPr lang="en-US" b="1" dirty="0">
                <a:solidFill>
                  <a:srgbClr val="1F667F"/>
                </a:solidFill>
              </a:rPr>
            </a:br>
            <a:r>
              <a:rPr lang="en-US" b="1" dirty="0" smtClean="0">
                <a:solidFill>
                  <a:srgbClr val="1F667F"/>
                </a:solidFill>
              </a:rPr>
              <a:t/>
            </a:r>
            <a:br>
              <a:rPr lang="en-US" b="1" dirty="0" smtClean="0">
                <a:solidFill>
                  <a:srgbClr val="1F667F"/>
                </a:solidFill>
              </a:rPr>
            </a:br>
            <a:r>
              <a:rPr lang="en-US" b="1" dirty="0" smtClean="0">
                <a:solidFill>
                  <a:srgbClr val="1F667F"/>
                </a:solidFill>
              </a:rPr>
              <a:t/>
            </a:r>
            <a:br>
              <a:rPr lang="en-US" b="1" dirty="0" smtClean="0">
                <a:solidFill>
                  <a:srgbClr val="1F667F"/>
                </a:solidFill>
              </a:rPr>
            </a:br>
            <a:r>
              <a:rPr lang="en-US" b="1" dirty="0">
                <a:solidFill>
                  <a:srgbClr val="1F667F"/>
                </a:solidFill>
              </a:rPr>
              <a:t/>
            </a:r>
            <a:br>
              <a:rPr lang="en-US" b="1" dirty="0">
                <a:solidFill>
                  <a:srgbClr val="1F667F"/>
                </a:solidFill>
              </a:rPr>
            </a:br>
            <a:r>
              <a:rPr lang="en-US" b="1" dirty="0" smtClean="0">
                <a:solidFill>
                  <a:srgbClr val="1F667F"/>
                </a:solidFill>
              </a:rPr>
              <a:t/>
            </a:r>
            <a:br>
              <a:rPr lang="en-US" b="1" dirty="0" smtClean="0">
                <a:solidFill>
                  <a:srgbClr val="1F667F"/>
                </a:solidFill>
              </a:rPr>
            </a:br>
            <a:r>
              <a:rPr lang="en-US" b="1" dirty="0">
                <a:solidFill>
                  <a:srgbClr val="1F667F"/>
                </a:solidFill>
              </a:rPr>
              <a:t/>
            </a:r>
            <a:br>
              <a:rPr lang="en-US" b="1" dirty="0">
                <a:solidFill>
                  <a:srgbClr val="1F667F"/>
                </a:solidFill>
              </a:rPr>
            </a:br>
            <a:r>
              <a:rPr lang="en-US" b="1" dirty="0" smtClean="0">
                <a:solidFill>
                  <a:srgbClr val="1F667F"/>
                </a:solidFill>
              </a:rPr>
              <a:t/>
            </a:r>
            <a:br>
              <a:rPr lang="en-US" b="1" dirty="0" smtClean="0">
                <a:solidFill>
                  <a:srgbClr val="1F667F"/>
                </a:solidFill>
              </a:rPr>
            </a:br>
            <a:r>
              <a:rPr lang="en-US" b="1" dirty="0" smtClean="0">
                <a:solidFill>
                  <a:srgbClr val="1F667F"/>
                </a:solidFill>
              </a:rPr>
              <a:t>Coordinating Tribal Involvement</a:t>
            </a:r>
            <a:endParaRPr lang="en-US" b="1" dirty="0">
              <a:solidFill>
                <a:srgbClr val="1F667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67000"/>
            <a:ext cx="8229600" cy="4525963"/>
          </a:xfrm>
        </p:spPr>
        <p:txBody>
          <a:bodyPr>
            <a:normAutofit/>
          </a:bodyPr>
          <a:lstStyle/>
          <a:p>
            <a:pPr>
              <a:buClr>
                <a:srgbClr val="1F667F"/>
              </a:buClr>
            </a:pPr>
            <a:r>
              <a:rPr lang="en-US" dirty="0" smtClean="0"/>
              <a:t>If Tribal lands are impacted, Tribal involvement needs to be secured</a:t>
            </a:r>
          </a:p>
          <a:p>
            <a:pPr>
              <a:buClr>
                <a:srgbClr val="1F667F"/>
              </a:buClr>
            </a:pPr>
            <a:r>
              <a:rPr lang="en-US" dirty="0" smtClean="0"/>
              <a:t>Initial contact is done </a:t>
            </a:r>
            <a:r>
              <a:rPr lang="en-US" dirty="0"/>
              <a:t>by </a:t>
            </a:r>
            <a:r>
              <a:rPr lang="en-US" dirty="0" smtClean="0"/>
              <a:t>LO;  typically the Tribal representative is located in the Environmental </a:t>
            </a:r>
            <a:r>
              <a:rPr lang="en-US" dirty="0"/>
              <a:t>Unit (EU</a:t>
            </a:r>
            <a:r>
              <a:rPr lang="en-US" dirty="0" smtClean="0"/>
              <a:t>)</a:t>
            </a:r>
          </a:p>
          <a:p>
            <a:pPr>
              <a:buClr>
                <a:srgbClr val="1F667F"/>
              </a:buClr>
            </a:pPr>
            <a:r>
              <a:rPr lang="en-US" dirty="0" smtClean="0"/>
              <a:t>A historic properties specialist at the State Office of Historic Preservation can help with archeological site issues</a:t>
            </a:r>
            <a:endParaRPr lang="en-US" dirty="0"/>
          </a:p>
          <a:p>
            <a:pPr marL="667512" lvl="2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6509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radeshow">
  <a:themeElements>
    <a:clrScheme name="Tradeshow">
      <a:dk1>
        <a:srgbClr val="3F3F3F"/>
      </a:dk1>
      <a:lt1>
        <a:srgbClr val="FFFFFF"/>
      </a:lt1>
      <a:dk2>
        <a:srgbClr val="7DAFC3"/>
      </a:dk2>
      <a:lt2>
        <a:srgbClr val="E5E4DF"/>
      </a:lt2>
      <a:accent1>
        <a:srgbClr val="7C959A"/>
      </a:accent1>
      <a:accent2>
        <a:srgbClr val="DB8631"/>
      </a:accent2>
      <a:accent3>
        <a:srgbClr val="E3CC5A"/>
      </a:accent3>
      <a:accent4>
        <a:srgbClr val="ACADA8"/>
      </a:accent4>
      <a:accent5>
        <a:srgbClr val="927C61"/>
      </a:accent5>
      <a:accent6>
        <a:srgbClr val="B3B435"/>
      </a:accent6>
      <a:hlink>
        <a:srgbClr val="0079A4"/>
      </a:hlink>
      <a:folHlink>
        <a:srgbClr val="595959"/>
      </a:folHlink>
    </a:clrScheme>
    <a:fontScheme name="Tradeshow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宋体"/>
        <a:font script="Hant" typeface="新細明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ＭＳ Ｐゴシック"/>
        <a:font script="Hang" typeface="HY견명조"/>
        <a:font script="Hans" typeface="华文楷体"/>
        <a:font script="Hant" typeface="新細明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radeshow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300000"/>
              </a:schemeClr>
            </a:gs>
            <a:gs pos="35000">
              <a:schemeClr val="phClr">
                <a:tint val="45000"/>
                <a:satMod val="300000"/>
              </a:schemeClr>
            </a:gs>
            <a:gs pos="69000">
              <a:schemeClr val="phClr">
                <a:tint val="45000"/>
                <a:satMod val="350000"/>
              </a:schemeClr>
            </a:gs>
            <a:gs pos="100000">
              <a:schemeClr val="phClr">
                <a:tint val="60000"/>
                <a:satMod val="350000"/>
              </a:schemeClr>
            </a:gs>
          </a:gsLst>
          <a:path path="circle">
            <a:fillToRect l="50000" t="50000" r="100000" b="100000"/>
          </a:path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38475" cap="flat" cmpd="sng" algn="ctr">
          <a:solidFill>
            <a:schemeClr val="phClr"/>
          </a:solidFill>
          <a:prstDash val="solid"/>
        </a:ln>
        <a:ln w="548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4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>
              <a:rot lat="0" lon="0" rev="3600000"/>
            </a:lightRig>
          </a:scene3d>
          <a:sp3d contourW="31750" prstMaterial="flat">
            <a:bevelT w="127000" h="254000" prst="angle"/>
            <a:contourClr>
              <a:schemeClr val="phClr">
                <a:shade val="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20000">
              <a:schemeClr val="phClr">
                <a:tint val="80000"/>
                <a:lumMod val="100000"/>
              </a:schemeClr>
            </a:gs>
            <a:gs pos="100000">
              <a:schemeClr val="phClr">
                <a:tint val="100000"/>
                <a:lumMod val="80000"/>
              </a:schemeClr>
            </a:gs>
          </a:gsLst>
          <a:path path="circle">
            <a:fillToRect l="50000" t="20000" r="100000" b="100000"/>
          </a:path>
        </a:gradFill>
        <a:gradFill rotWithShape="1">
          <a:gsLst>
            <a:gs pos="0">
              <a:schemeClr val="phClr">
                <a:tint val="100000"/>
                <a:lumMod val="100000"/>
              </a:schemeClr>
            </a:gs>
            <a:gs pos="100000">
              <a:schemeClr val="phClr">
                <a:shade val="100000"/>
                <a:lumMod val="60000"/>
              </a:schemeClr>
            </a:gs>
          </a:gsLst>
          <a:path path="circle">
            <a:fillToRect l="50000" t="20000" r="100000" b="10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1958</TotalTime>
  <Words>748</Words>
  <Application>Microsoft Office PowerPoint</Application>
  <PresentationFormat>On-screen Show (4:3)</PresentationFormat>
  <Paragraphs>141</Paragraphs>
  <Slides>19</Slides>
  <Notes>18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19</vt:i4>
      </vt:variant>
    </vt:vector>
  </HeadingPairs>
  <TitlesOfParts>
    <vt:vector size="21" baseType="lpstr">
      <vt:lpstr>Flow</vt:lpstr>
      <vt:lpstr>Tradeshow</vt:lpstr>
      <vt:lpstr>OSPR OVERVIEW LIAISON</vt:lpstr>
      <vt:lpstr>What We Can Do For You</vt:lpstr>
      <vt:lpstr>LO’s Initial Tasks</vt:lpstr>
      <vt:lpstr>Coordinating Agency Involvement in the Spill Response</vt:lpstr>
      <vt:lpstr>Coordinating Agency Involvement </vt:lpstr>
      <vt:lpstr>Coordinating Agency Involvement </vt:lpstr>
      <vt:lpstr>PowerPoint Presentation</vt:lpstr>
      <vt:lpstr>Coordinating Agency Involvement</vt:lpstr>
      <vt:lpstr>           Coordinating Tribal Involvement</vt:lpstr>
      <vt:lpstr>Keeping Agency Reps Informed</vt:lpstr>
      <vt:lpstr>Keeping Agency Reps Informed </vt:lpstr>
      <vt:lpstr>Keeping Agency Reps Informed </vt:lpstr>
      <vt:lpstr>Expectations for Agency Reps</vt:lpstr>
      <vt:lpstr>Expectations for Agency Reps</vt:lpstr>
      <vt:lpstr>Expectations for Agency Reps</vt:lpstr>
      <vt:lpstr>Expectations for Agency Reps</vt:lpstr>
      <vt:lpstr>Expectations for Agency Reps</vt:lpstr>
      <vt:lpstr>Expectations for Agency Reps</vt:lpstr>
      <vt:lpstr>PowerPoint Presentation</vt:lpstr>
    </vt:vector>
  </TitlesOfParts>
  <Company>California Department of Fish &amp; Game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LIAISON</dc:title>
  <dc:creator>Storm, Al@Wildlife</dc:creator>
  <cp:lastModifiedBy>Administrator</cp:lastModifiedBy>
  <cp:revision>139</cp:revision>
  <cp:lastPrinted>2014-04-01T17:59:39Z</cp:lastPrinted>
  <dcterms:created xsi:type="dcterms:W3CDTF">2013-03-18T04:15:07Z</dcterms:created>
  <dcterms:modified xsi:type="dcterms:W3CDTF">2016-04-21T22:18:39Z</dcterms:modified>
</cp:coreProperties>
</file>