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10"/>
  </p:notesMasterIdLst>
  <p:sldIdLst>
    <p:sldId id="259" r:id="rId2"/>
    <p:sldId id="257" r:id="rId3"/>
    <p:sldId id="286" r:id="rId4"/>
    <p:sldId id="260" r:id="rId5"/>
    <p:sldId id="258" r:id="rId6"/>
    <p:sldId id="289" r:id="rId7"/>
    <p:sldId id="288" r:id="rId8"/>
    <p:sldId id="287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96600"/>
    <a:srgbClr val="CC3300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423C5C0-FA65-4495-A9B7-D82C714C5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636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C6131-6086-41A0-9866-8602A697F5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74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2064D-57C8-4963-9BD6-3EA49B0D8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65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C2302-B0F7-469F-AE3F-991948007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12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C64B8-1150-4139-B076-69B582BFC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151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AEF9C-90C6-45C5-BF9F-59AF809BFA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024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A20D9-A778-4D96-A3E3-79CB881FB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821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1A2B8-09E6-4550-8690-D5F417143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79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4A083-AE5A-40DD-95F1-5B10548E2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18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238B5-E0F2-4DDC-90ED-F314E02AF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37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5676A-0527-4ED5-BD88-A27F1197E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03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9B6A-140C-4250-9BFD-82FCE6D7A0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59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E9AD6-C0BF-44E3-8B6A-CD83630CD9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06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00D68-D27B-45DA-A1D1-8854A85996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22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16301-AC7A-45FE-B7EC-3C6C6AAE57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10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95EB-8D6E-43CE-A1F9-36478A8B9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60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19B031A-4A57-4087-8CB6-710FBACF8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12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13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4337050"/>
            <a:ext cx="1295400" cy="170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152617" y="4114800"/>
            <a:ext cx="6019800" cy="205740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title"/>
          </p:nvPr>
        </p:nvSpPr>
        <p:spPr>
          <a:xfrm>
            <a:off x="-11113" y="4343400"/>
            <a:ext cx="8229601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60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Crisis communication </a:t>
            </a:r>
            <a:br>
              <a:rPr lang="en-US" altLang="en-US" sz="60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</a:br>
            <a:r>
              <a:rPr lang="en-US" altLang="en-US" sz="60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during an oil spill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98425"/>
            <a:ext cx="5438775" cy="16414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Heavy" pitchFamily="34" charset="0"/>
              </a:rPr>
              <a:t>A Joint PIO Response=</a:t>
            </a:r>
            <a:r>
              <a:rPr lang="en-US" altLang="en-US" sz="3600" dirty="0" smtClean="0">
                <a:latin typeface="Franklin Gothic Heavy" pitchFamily="34" charset="0"/>
              </a:rPr>
              <a:t/>
            </a:r>
            <a:br>
              <a:rPr lang="en-US" altLang="en-US" sz="3600" dirty="0" smtClean="0">
                <a:latin typeface="Franklin Gothic Heavy" pitchFamily="34" charset="0"/>
              </a:rPr>
            </a:br>
            <a:r>
              <a:rPr lang="en-US" altLang="en-US" sz="3600" dirty="0" smtClean="0">
                <a:latin typeface="Franklin Gothic Heavy" pitchFamily="34" charset="0"/>
              </a:rPr>
              <a:t>A Uniform Message</a:t>
            </a: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533400" y="28194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381000" y="277495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304800" y="1717675"/>
            <a:ext cx="5181600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</a:t>
            </a:r>
            <a:r>
              <a:rPr lang="en-US" altLang="en-US" sz="2800">
                <a:solidFill>
                  <a:srgbClr val="FFFF00"/>
                </a:solidFill>
              </a:rPr>
              <a:t>Joint Information Center </a:t>
            </a:r>
            <a:r>
              <a:rPr lang="en-US" altLang="en-US" sz="2800"/>
              <a:t>consists of multi-agency PIO team with unique responsibilities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-One PIO, one JIC manager and multiple Assistant PIOs.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-News releases, social media, and other published messages are uniform/UC-approved</a:t>
            </a:r>
          </a:p>
        </p:txBody>
      </p:sp>
      <p:pic>
        <p:nvPicPr>
          <p:cNvPr id="307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381000"/>
            <a:ext cx="3095625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71700"/>
            <a:ext cx="119062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08213"/>
            <a:ext cx="1458913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3962400"/>
            <a:ext cx="20828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21138"/>
            <a:ext cx="14589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5492750"/>
            <a:ext cx="156845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5268913"/>
            <a:ext cx="9906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85725"/>
            <a:ext cx="5414963" cy="16097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dirty="0" smtClean="0">
                <a:solidFill>
                  <a:srgbClr val="00B0F0"/>
                </a:solidFill>
                <a:latin typeface="Franklin Gothic Heavy" pitchFamily="34" charset="0"/>
              </a:rPr>
              <a:t>Rule #1:</a:t>
            </a:r>
            <a:r>
              <a:rPr lang="en-US" altLang="en-US" sz="4800" dirty="0" smtClean="0">
                <a:latin typeface="Franklin Gothic Heavy" pitchFamily="34" charset="0"/>
              </a:rPr>
              <a:t/>
            </a:r>
            <a:br>
              <a:rPr lang="en-US" altLang="en-US" sz="4800" dirty="0" smtClean="0">
                <a:latin typeface="Franklin Gothic Heavy" pitchFamily="34" charset="0"/>
              </a:rPr>
            </a:br>
            <a:r>
              <a:rPr lang="en-US" altLang="en-US" sz="4800" dirty="0" smtClean="0">
                <a:latin typeface="Franklin Gothic Heavy" pitchFamily="34" charset="0"/>
              </a:rPr>
              <a:t>Be Proactive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914400"/>
            <a:ext cx="34290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533400" y="28194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381000" y="277495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233363" y="1600200"/>
            <a:ext cx="5181600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-Social media has transformed the way people get news. Tweet response underway &amp; tweet/FB UC-approved messages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-Put out an initial news release ASAP &amp; hold regular news conferences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-Create website, or at least email for the incident.</a:t>
            </a:r>
          </a:p>
        </p:txBody>
      </p:sp>
      <p:pic>
        <p:nvPicPr>
          <p:cNvPr id="410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4613"/>
            <a:ext cx="3429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762000"/>
            <a:ext cx="5157788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76200" y="-3048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dirty="0" smtClean="0">
                <a:solidFill>
                  <a:srgbClr val="FF9900"/>
                </a:solidFill>
                <a:latin typeface="Franklin Gothic Heavy" pitchFamily="34" charset="0"/>
              </a:rPr>
              <a:t>Case Study: </a:t>
            </a:r>
            <a:r>
              <a:rPr lang="en-US" altLang="en-US" sz="3600" dirty="0" smtClean="0">
                <a:latin typeface="Franklin Gothic Heavy" pitchFamily="34" charset="0"/>
              </a:rPr>
              <a:t>SF Bay Bridge incident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533900" y="4113213"/>
            <a:ext cx="40386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+mn-lt"/>
              </a:rPr>
              <a:t>Single tweet starts trending; media calls OSPR within 15 min. of incident.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63563" y="1143000"/>
            <a:ext cx="3276600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Tanker </a:t>
            </a:r>
            <a:r>
              <a:rPr lang="en-US" altLang="en-US" sz="2800">
                <a:solidFill>
                  <a:srgbClr val="FFC000"/>
                </a:solidFill>
              </a:rPr>
              <a:t>Overseas Reymar </a:t>
            </a:r>
            <a:r>
              <a:rPr lang="en-US" altLang="en-US" sz="2800"/>
              <a:t>strikes bridge; nearby boater tweets within minutes.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36988"/>
            <a:ext cx="379253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2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105400" y="3886200"/>
            <a:ext cx="3790950" cy="2438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28684" name="Picture 12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3763" y="228600"/>
            <a:ext cx="4064000" cy="3048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588" y="76200"/>
            <a:ext cx="4572001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54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Rule #2:</a:t>
            </a:r>
            <a:r>
              <a:rPr lang="en-US" altLang="en-US" sz="5400" kern="0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/>
            </a:r>
            <a:br>
              <a:rPr lang="en-US" altLang="en-US" sz="5400" kern="0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Heavy" pitchFamily="34" charset="0"/>
                <a:ea typeface="+mj-ea"/>
                <a:cs typeface="+mj-cs"/>
              </a:rPr>
            </a:br>
            <a:r>
              <a:rPr lang="en-US" altLang="en-US" sz="5400" kern="0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Set the tone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sz="quarter"/>
          </p:nvPr>
        </p:nvSpPr>
        <p:spPr>
          <a:xfrm>
            <a:off x="227013" y="2057400"/>
            <a:ext cx="4343400" cy="77787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dirty="0" smtClean="0"/>
              <a:t>-Be transparent; stick to the facts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124200"/>
            <a:ext cx="4341813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-Use key, uniform messages approved by UC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4343400"/>
            <a:ext cx="546735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-Make yourself available to media; correct inaccuracies</a:t>
            </a:r>
          </a:p>
          <a:p>
            <a:pPr>
              <a:defRPr/>
            </a:pPr>
            <a:endParaRPr lang="en-US" sz="2800" kern="0" dirty="0">
              <a:solidFill>
                <a:srgbClr val="E5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  <a:p>
            <a:pPr>
              <a:defRPr/>
            </a:pPr>
            <a:r>
              <a:rPr lang="en-US" sz="2800" kern="0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-Don’t forget to stay unified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659188"/>
            <a:ext cx="3733800" cy="280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76200" y="-3048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dirty="0" smtClean="0">
                <a:solidFill>
                  <a:srgbClr val="FF9900"/>
                </a:solidFill>
                <a:latin typeface="Franklin Gothic Heavy" pitchFamily="34" charset="0"/>
              </a:rPr>
              <a:t>Case Study: </a:t>
            </a:r>
            <a:r>
              <a:rPr lang="en-US" altLang="en-US" sz="3600" dirty="0" err="1" smtClean="0">
                <a:latin typeface="Franklin Gothic Heavy" pitchFamily="34" charset="0"/>
              </a:rPr>
              <a:t>Cosco</a:t>
            </a:r>
            <a:r>
              <a:rPr lang="en-US" altLang="en-US" sz="3600" dirty="0" smtClean="0">
                <a:latin typeface="Franklin Gothic Heavy" pitchFamily="34" charset="0"/>
              </a:rPr>
              <a:t> Busan Incident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635500" y="3910013"/>
            <a:ext cx="40386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+mn-lt"/>
              </a:rPr>
              <a:t>Early reports to media/public were only 100 to 400 gallons. Public trust immediately and permanently lost.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560388" y="966788"/>
            <a:ext cx="3276600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2"/>
                </a:solidFill>
              </a:rPr>
              <a:t>Ca</a:t>
            </a:r>
            <a:r>
              <a:rPr lang="en-US" altLang="en-US" sz="2800"/>
              <a:t>rgo ship strikes bridge; spills 53,569 gallons intermediate fuel oil.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pic>
        <p:nvPicPr>
          <p:cNvPr id="717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417353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85725"/>
            <a:ext cx="5414963" cy="16097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dirty="0" smtClean="0">
                <a:solidFill>
                  <a:srgbClr val="00B0F0"/>
                </a:solidFill>
                <a:latin typeface="Franklin Gothic Heavy" pitchFamily="34" charset="0"/>
              </a:rPr>
              <a:t>Rule #3:</a:t>
            </a:r>
            <a:r>
              <a:rPr lang="en-US" altLang="en-US" sz="4800" dirty="0" smtClean="0">
                <a:latin typeface="Franklin Gothic Heavy" pitchFamily="34" charset="0"/>
              </a:rPr>
              <a:t/>
            </a:r>
            <a:br>
              <a:rPr lang="en-US" altLang="en-US" sz="4800" dirty="0" smtClean="0">
                <a:latin typeface="Franklin Gothic Heavy" pitchFamily="34" charset="0"/>
              </a:rPr>
            </a:br>
            <a:r>
              <a:rPr lang="en-US" altLang="en-US" sz="4800" dirty="0" smtClean="0">
                <a:latin typeface="Franklin Gothic Heavy" pitchFamily="34" charset="0"/>
              </a:rPr>
              <a:t>Be Prepared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914400"/>
            <a:ext cx="34290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533400" y="28194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381000" y="277495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233363" y="1730375"/>
            <a:ext cx="51816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-Designate a spokesperson/JIC representative(s)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-Drill with agency partners; meet the press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-Create a general media &amp; social media plan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-Mock media interviews</a:t>
            </a:r>
          </a:p>
        </p:txBody>
      </p:sp>
      <p:pic>
        <p:nvPicPr>
          <p:cNvPr id="819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4613"/>
            <a:ext cx="3429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92075" y="0"/>
            <a:ext cx="8915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dirty="0" smtClean="0">
                <a:solidFill>
                  <a:srgbClr val="FF9900"/>
                </a:solidFill>
                <a:latin typeface="Franklin Gothic Heavy" pitchFamily="34" charset="0"/>
              </a:rPr>
              <a:t>Case Study: </a:t>
            </a:r>
            <a:r>
              <a:rPr lang="en-US" altLang="en-US" sz="3600" dirty="0" smtClean="0">
                <a:latin typeface="Franklin Gothic Heavy" pitchFamily="34" charset="0"/>
              </a:rPr>
              <a:t>Newsom CBS interview</a:t>
            </a:r>
          </a:p>
        </p:txBody>
      </p:sp>
      <p:pic>
        <p:nvPicPr>
          <p:cNvPr id="3" name="Hank Plante &amp; Gavin Newsom Meltdown Interview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579075"/>
            <a:ext cx="5943600" cy="44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724" grpId="0"/>
    </p:bld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1650</TotalTime>
  <Words>235</Words>
  <Application>Microsoft Office PowerPoint</Application>
  <PresentationFormat>On-screen Show (4:3)</PresentationFormat>
  <Paragraphs>34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Tahoma</vt:lpstr>
      <vt:lpstr>Arial</vt:lpstr>
      <vt:lpstr>Wingdings</vt:lpstr>
      <vt:lpstr>Agency FB</vt:lpstr>
      <vt:lpstr>Franklin Gothic Heavy</vt:lpstr>
      <vt:lpstr>Textured</vt:lpstr>
      <vt:lpstr>Crisis communication  during an oil spill </vt:lpstr>
      <vt:lpstr>A Joint PIO Response= A Uniform Message</vt:lpstr>
      <vt:lpstr>Rule #1: Be Proactive</vt:lpstr>
      <vt:lpstr>PowerPoint Presentation</vt:lpstr>
      <vt:lpstr>-Be transparent; stick to the facts</vt:lpstr>
      <vt:lpstr>PowerPoint Presentation</vt:lpstr>
      <vt:lpstr>Rule #3: Be Prepared</vt:lpstr>
      <vt:lpstr>PowerPoint Presentation</vt:lpstr>
    </vt:vector>
  </TitlesOfParts>
  <Company>DFG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itsu</dc:creator>
  <cp:lastModifiedBy>Administrator</cp:lastModifiedBy>
  <cp:revision>219</cp:revision>
  <dcterms:created xsi:type="dcterms:W3CDTF">2011-01-03T17:14:53Z</dcterms:created>
  <dcterms:modified xsi:type="dcterms:W3CDTF">2016-04-21T21:54:29Z</dcterms:modified>
</cp:coreProperties>
</file>