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handoutMasterIdLst>
    <p:handoutMasterId r:id="rId22"/>
  </p:handoutMasterIdLst>
  <p:sldIdLst>
    <p:sldId id="259" r:id="rId3"/>
    <p:sldId id="311" r:id="rId4"/>
    <p:sldId id="344" r:id="rId5"/>
    <p:sldId id="333" r:id="rId6"/>
    <p:sldId id="329" r:id="rId7"/>
    <p:sldId id="373" r:id="rId8"/>
    <p:sldId id="358" r:id="rId9"/>
    <p:sldId id="312" r:id="rId10"/>
    <p:sldId id="301" r:id="rId11"/>
    <p:sldId id="320" r:id="rId12"/>
    <p:sldId id="318" r:id="rId13"/>
    <p:sldId id="319" r:id="rId14"/>
    <p:sldId id="309" r:id="rId15"/>
    <p:sldId id="347" r:id="rId16"/>
    <p:sldId id="330" r:id="rId17"/>
    <p:sldId id="372" r:id="rId18"/>
    <p:sldId id="366" r:id="rId19"/>
    <p:sldId id="369" r:id="rId20"/>
  </p:sldIdLst>
  <p:sldSz cx="9144000" cy="6858000" type="screen4x3"/>
  <p:notesSz cx="6997700" cy="92710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E6E1"/>
    <a:srgbClr val="99CCFF"/>
    <a:srgbClr val="DBF7D5"/>
    <a:srgbClr val="B9F0AE"/>
    <a:srgbClr val="99DE94"/>
    <a:srgbClr val="99B8F7"/>
    <a:srgbClr val="CC00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87703" autoAdjust="0"/>
  </p:normalViewPr>
  <p:slideViewPr>
    <p:cSldViewPr snapToGrid="0">
      <p:cViewPr varScale="1">
        <p:scale>
          <a:sx n="96" d="100"/>
          <a:sy n="96" d="100"/>
        </p:scale>
        <p:origin x="-38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ltLang="en-US"/>
          </a:p>
        </p:txBody>
      </p:sp>
      <p:sp>
        <p:nvSpPr>
          <p:cNvPr id="74755" name="Rectangle 3"/>
          <p:cNvSpPr>
            <a:spLocks noGrp="1" noChangeArrowheads="1"/>
          </p:cNvSpPr>
          <p:nvPr>
            <p:ph type="dt" sz="quarter"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ltLang="en-US"/>
          </a:p>
        </p:txBody>
      </p:sp>
      <p:sp>
        <p:nvSpPr>
          <p:cNvPr id="74756" name="Rectangle 4"/>
          <p:cNvSpPr>
            <a:spLocks noGrp="1" noChangeArrowheads="1"/>
          </p:cNvSpPr>
          <p:nvPr>
            <p:ph type="ftr" sz="quarter" idx="2"/>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ltLang="en-US"/>
          </a:p>
        </p:txBody>
      </p:sp>
      <p:sp>
        <p:nvSpPr>
          <p:cNvPr id="74757" name="Rectangle 5"/>
          <p:cNvSpPr>
            <a:spLocks noGrp="1" noChangeArrowheads="1"/>
          </p:cNvSpPr>
          <p:nvPr>
            <p:ph type="sldNum" sz="quarter" idx="3"/>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2E762697-F064-4AD0-BDEF-D180EA9D99C3}" type="slidenum">
              <a:rPr lang="en-US" altLang="en-US"/>
              <a:pPr>
                <a:defRPr/>
              </a:pPr>
              <a:t>‹#›</a:t>
            </a:fld>
            <a:endParaRPr lang="en-US" altLang="en-US"/>
          </a:p>
        </p:txBody>
      </p:sp>
    </p:spTree>
    <p:extLst>
      <p:ext uri="{BB962C8B-B14F-4D97-AF65-F5344CB8AC3E}">
        <p14:creationId xmlns:p14="http://schemas.microsoft.com/office/powerpoint/2010/main" val="929083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ltLang="en-US"/>
          </a:p>
        </p:txBody>
      </p:sp>
      <p:sp>
        <p:nvSpPr>
          <p:cNvPr id="14339"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ltLang="en-US"/>
          </a:p>
        </p:txBody>
      </p:sp>
      <p:sp>
        <p:nvSpPr>
          <p:cNvPr id="32772"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ltLang="en-US"/>
          </a:p>
        </p:txBody>
      </p:sp>
      <p:sp>
        <p:nvSpPr>
          <p:cNvPr id="14343"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3BC8A51A-1442-4DA6-B7BA-DE925948B824}" type="slidenum">
              <a:rPr lang="en-US" altLang="en-US"/>
              <a:pPr>
                <a:defRPr/>
              </a:pPr>
              <a:t>‹#›</a:t>
            </a:fld>
            <a:endParaRPr lang="en-US" altLang="en-US"/>
          </a:p>
        </p:txBody>
      </p:sp>
    </p:spTree>
    <p:extLst>
      <p:ext uri="{BB962C8B-B14F-4D97-AF65-F5344CB8AC3E}">
        <p14:creationId xmlns:p14="http://schemas.microsoft.com/office/powerpoint/2010/main" val="3254862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22E4B4E-7684-4638-A6A9-37EDB1303454}" type="slidenum">
              <a:rPr lang="en-US" altLang="en-US" smtClean="0"/>
              <a:pPr eaLnBrk="1" hangingPunct="1">
                <a:spcBef>
                  <a:spcPct val="0"/>
                </a:spcBef>
              </a:pPr>
              <a:t>1</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a:t>Introduce myself and background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17C7F4-5302-489B-905B-B1AE6D1D838A}" type="slidenum">
              <a:rPr lang="en-US" altLang="en-US" smtClean="0"/>
              <a:pPr eaLnBrk="1" hangingPunct="1">
                <a:spcBef>
                  <a:spcPct val="0"/>
                </a:spcBef>
              </a:pPr>
              <a:t>12</a:t>
            </a:fld>
            <a:endParaRPr lang="en-US" altLang="en-US"/>
          </a:p>
        </p:txBody>
      </p:sp>
      <p:sp>
        <p:nvSpPr>
          <p:cNvPr id="43011" name="Rectangle 2"/>
          <p:cNvSpPr>
            <a:spLocks noGrp="1" noRot="1" noChangeAspect="1" noChangeArrowheads="1" noTextEdit="1"/>
          </p:cNvSpPr>
          <p:nvPr>
            <p:ph type="sldImg"/>
          </p:nvPr>
        </p:nvSpPr>
        <p:spPr>
          <a:xfrm>
            <a:off x="1181100" y="693738"/>
            <a:ext cx="4635500" cy="3476625"/>
          </a:xfrm>
          <a:ln/>
        </p:spPr>
      </p:sp>
      <p:sp>
        <p:nvSpPr>
          <p:cNvPr id="43012" name="Rectangle 3"/>
          <p:cNvSpPr>
            <a:spLocks noGrp="1" noChangeArrowheads="1"/>
          </p:cNvSpPr>
          <p:nvPr>
            <p:ph type="body" idx="1"/>
          </p:nvPr>
        </p:nvSpPr>
        <p:spPr>
          <a:xfrm>
            <a:off x="700088" y="4403725"/>
            <a:ext cx="5597525" cy="4173538"/>
          </a:xfrm>
          <a:noFill/>
        </p:spPr>
        <p:txBody>
          <a:bodyPr lIns="91505" tIns="45752" rIns="91505" bIns="45752"/>
          <a:lstStyle/>
          <a:p>
            <a:pPr eaLnBrk="1" hangingPunct="1"/>
            <a:r>
              <a:rPr lang="en-US" altLang="en-US"/>
              <a:t>Discuss of degree, duration, and area of injury with this slide.  Make sure to discuss equivalence of red and green areas.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0B90F5-E245-4FB0-AECC-2FF2B9313C80}" type="slidenum">
              <a:rPr lang="en-US" altLang="en-US" smtClean="0"/>
              <a:pPr eaLnBrk="1" hangingPunct="1">
                <a:spcBef>
                  <a:spcPct val="0"/>
                </a:spcBef>
              </a:pPr>
              <a:t>15</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r>
              <a:rPr lang="en-US" altLang="en-US"/>
              <a:t>Under the NOAA NRDA Rules, the Trustees are </a:t>
            </a:r>
            <a:r>
              <a:rPr lang="en-US" altLang="en-US" i="1"/>
              <a:t>required </a:t>
            </a:r>
            <a:r>
              <a:rPr lang="en-US" altLang="en-US"/>
              <a:t>to invite the RP to engage in a cooperative assessment.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B982E8-74A2-41C5-A040-FA90E74565C4}"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7874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endParaRPr lang="en-US" altLang="en-US"/>
          </a:p>
        </p:txBody>
      </p:sp>
      <p:sp>
        <p:nvSpPr>
          <p:cNvPr id="39940"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387979-20E0-4C5A-B7C3-386931CE467C}" type="slidenum">
              <a:rPr lang="en-US" altLang="en-US" smtClean="0">
                <a:solidFill>
                  <a:srgbClr val="000000"/>
                </a:solidFill>
              </a:rPr>
              <a:pPr eaLnBrk="1" hangingPunct="1">
                <a:spcBef>
                  <a:spcPct val="0"/>
                </a:spcBef>
              </a:pPr>
              <a:t>17</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a:p>
        </p:txBody>
      </p:sp>
      <p:sp>
        <p:nvSpPr>
          <p:cNvPr id="4813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9474B0-5ECB-4645-968D-82F0F6CE7E2E}" type="slidenum">
              <a:rPr lang="en-US" altLang="en-US" smtClean="0"/>
              <a:pPr eaLnBrk="1" hangingPunct="1">
                <a:spcBef>
                  <a:spcPct val="0"/>
                </a:spcBef>
              </a:pPr>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55BBDA-F44E-4E1D-B4E7-FE914CB89BB3}" type="slidenum">
              <a:rPr lang="en-US" altLang="en-US" smtClean="0"/>
              <a:pPr eaLnBrk="1" hangingPunct="1">
                <a:spcBef>
                  <a:spcPct val="0"/>
                </a:spcBef>
              </a:pPr>
              <a:t>2</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b="1"/>
              <a:t>Note: mention that this is california’s take on the NRDA process. The methods are consistent with what is being done by noaa at the federal level, we do many smaller cases and often utilize state law.</a:t>
            </a:r>
          </a:p>
          <a:p>
            <a:pPr eaLnBrk="1" hangingPunct="1"/>
            <a:r>
              <a:rPr lang="en-US" altLang="en-US" b="1"/>
              <a:t>???Ask how many people have been involved in case with NRDA before? If not, how many people have seen a NRDA presentation before?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D591368-C021-4D9C-895F-CC7BAC697393}" type="slidenum">
              <a:rPr lang="en-US" altLang="en-US" smtClean="0"/>
              <a:pPr eaLnBrk="1" hangingPunct="1">
                <a:spcBef>
                  <a:spcPct val="0"/>
                </a:spcBef>
              </a:pPr>
              <a:t>3</a:t>
            </a:fld>
            <a:endParaRPr lang="en-US" altLang="en-US"/>
          </a:p>
        </p:txBody>
      </p:sp>
      <p:sp>
        <p:nvSpPr>
          <p:cNvPr id="35843" name="Rectangle 2"/>
          <p:cNvSpPr>
            <a:spLocks noGrp="1" noRot="1" noChangeAspect="1" noChangeArrowheads="1" noTextEdit="1"/>
          </p:cNvSpPr>
          <p:nvPr>
            <p:ph type="sldImg"/>
          </p:nvPr>
        </p:nvSpPr>
        <p:spPr>
          <a:xfrm>
            <a:off x="1181100" y="693738"/>
            <a:ext cx="4635500" cy="3476625"/>
          </a:xfrm>
          <a:ln/>
        </p:spPr>
      </p:sp>
      <p:sp>
        <p:nvSpPr>
          <p:cNvPr id="35844" name="Rectangle 3"/>
          <p:cNvSpPr>
            <a:spLocks noGrp="1" noChangeArrowheads="1"/>
          </p:cNvSpPr>
          <p:nvPr>
            <p:ph type="body" idx="1"/>
          </p:nvPr>
        </p:nvSpPr>
        <p:spPr>
          <a:xfrm>
            <a:off x="700088" y="4403725"/>
            <a:ext cx="5597525" cy="4173538"/>
          </a:xfrm>
          <a:noFill/>
        </p:spPr>
        <p:txBody>
          <a:bodyPr/>
          <a:lstStyle/>
          <a:p>
            <a:pPr marL="228600" indent="-228600" eaLnBrk="1" hangingPunct="1"/>
            <a:r>
              <a:rPr lang="en-US" altLang="en-US"/>
              <a:t>Fines and Penalties </a:t>
            </a:r>
          </a:p>
          <a:p>
            <a:pPr marL="228600" indent="-228600" eaLnBrk="1" hangingPunct="1">
              <a:buFontTx/>
              <a:buAutoNum type="arabicPeriod"/>
            </a:pPr>
            <a:r>
              <a:rPr lang="en-US" altLang="en-US"/>
              <a:t>Punishment for criminal or negligent conduct (although some statutes are “strict liability”)</a:t>
            </a:r>
          </a:p>
          <a:p>
            <a:pPr marL="228600" indent="-228600" eaLnBrk="1" hangingPunct="1">
              <a:buFontTx/>
              <a:buAutoNum type="arabicPeriod"/>
            </a:pPr>
            <a:r>
              <a:rPr lang="en-US" altLang="en-US"/>
              <a:t>Ranges in fine/penalty size are typically determined in statute (at least for those penalties pursued by DFG)</a:t>
            </a:r>
          </a:p>
          <a:p>
            <a:pPr marL="228600" indent="-228600" eaLnBrk="1" hangingPunct="1">
              <a:buFontTx/>
              <a:buAutoNum type="arabicPeriod"/>
            </a:pPr>
            <a:r>
              <a:rPr lang="en-US" altLang="en-US"/>
              <a:t>Specific amount generally depends on conduct/behavior of the RP</a:t>
            </a:r>
          </a:p>
          <a:p>
            <a:pPr marL="228600" indent="-228600" eaLnBrk="1" hangingPunct="1"/>
            <a:r>
              <a:rPr lang="en-US" altLang="en-US"/>
              <a:t>Natural Resource damages based on amount of compensatory restoration needed to address natural resource injury independent of RP behaviour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E1A747-D9C2-4742-8A1E-1152B2B2A631}" type="slidenum">
              <a:rPr lang="en-US" altLang="en-US" smtClean="0"/>
              <a:pPr eaLnBrk="1" hangingPunct="1">
                <a:spcBef>
                  <a:spcPct val="0"/>
                </a:spcBef>
              </a:pPr>
              <a:t>4</a:t>
            </a:fld>
            <a:endParaRPr lang="en-US" altLang="en-US"/>
          </a:p>
        </p:txBody>
      </p:sp>
      <p:sp>
        <p:nvSpPr>
          <p:cNvPr id="36867" name="Rectangle 2"/>
          <p:cNvSpPr>
            <a:spLocks noGrp="1" noRot="1" noChangeAspect="1" noChangeArrowheads="1" noTextEdit="1"/>
          </p:cNvSpPr>
          <p:nvPr>
            <p:ph type="sldImg"/>
          </p:nvPr>
        </p:nvSpPr>
        <p:spPr>
          <a:xfrm>
            <a:off x="1181100" y="693738"/>
            <a:ext cx="4635500" cy="3476625"/>
          </a:xfrm>
          <a:ln/>
        </p:spPr>
      </p:sp>
      <p:sp>
        <p:nvSpPr>
          <p:cNvPr id="36868" name="Rectangle 3"/>
          <p:cNvSpPr>
            <a:spLocks noGrp="1" noChangeArrowheads="1"/>
          </p:cNvSpPr>
          <p:nvPr>
            <p:ph type="body" idx="1"/>
          </p:nvPr>
        </p:nvSpPr>
        <p:spPr>
          <a:xfrm>
            <a:off x="700088" y="4403725"/>
            <a:ext cx="5597525" cy="4173538"/>
          </a:xfrm>
          <a:noFill/>
        </p:spPr>
        <p:txBody>
          <a:bodyPr/>
          <a:lstStyle/>
          <a:p>
            <a:pPr eaLnBrk="1" hangingPunct="1"/>
            <a:r>
              <a:rPr lang="en-US" altLang="en-US"/>
              <a:t>Compensation = Civil Damages, Projects, Restitution (criminal proceeding)</a:t>
            </a:r>
          </a:p>
          <a:p>
            <a:pPr eaLnBrk="1" hangingPunct="1"/>
            <a:r>
              <a:rPr lang="en-US" altLang="en-US"/>
              <a:t>OPA 90 = Oil Pollution Act of 1990 </a:t>
            </a:r>
          </a:p>
          <a:p>
            <a:pPr eaLnBrk="1" hangingPunct="1"/>
            <a:r>
              <a:rPr lang="en-US" altLang="en-US"/>
              <a:t>CERCLA = Comprehensive Environmental Response, Compensation, and Liability Act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5880357-8E49-4EE4-8298-A01A4F30077C}" type="slidenum">
              <a:rPr lang="en-US" altLang="en-US" smtClean="0"/>
              <a:pPr eaLnBrk="1" hangingPunct="1">
                <a:spcBef>
                  <a:spcPct val="0"/>
                </a:spcBef>
              </a:pPr>
              <a:t>5</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r>
              <a:rPr lang="en-US" altLang="en-US"/>
              <a:t>NRDA During Response: NRDA Liaison with Unified Command and coordination with Environmental Unit in Planning</a:t>
            </a:r>
          </a:p>
          <a:p>
            <a:pPr eaLnBrk="1" hangingPunct="1"/>
            <a:r>
              <a:rPr lang="en-US" altLang="en-US"/>
              <a:t>Why Dotted Line? NRDA has a different function than spill response. NRDA studies the spill; our mission is not to clean-up the spill. </a:t>
            </a:r>
          </a:p>
          <a:p>
            <a:pPr eaLnBrk="1" hangingPunct="1"/>
            <a:r>
              <a:rPr lang="en-US" altLang="en-US"/>
              <a:t>Lessons learned – more coordination on field activities and health and safety issues; greater outreach by NRDA liaison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05E941-E475-4309-83A1-AAC0C8EA82DD}" type="slidenum">
              <a:rPr lang="en-US">
                <a:solidFill>
                  <a:prstClr val="black"/>
                </a:solidFill>
              </a:rPr>
              <a:pPr/>
              <a:t>6</a:t>
            </a:fld>
            <a:endParaRPr lang="en-US">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Define “Trustee”: An agency responsible for protecting or managing a resource for the people of the state or the nation as whole.</a:t>
            </a:r>
          </a:p>
        </p:txBody>
      </p:sp>
    </p:spTree>
    <p:extLst>
      <p:ext uri="{BB962C8B-B14F-4D97-AF65-F5344CB8AC3E}">
        <p14:creationId xmlns:p14="http://schemas.microsoft.com/office/powerpoint/2010/main" val="1870353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A3A79B-76F5-4300-8D74-AED2157ECB9A}" type="slidenum">
              <a:rPr lang="en-US" altLang="en-US" smtClean="0"/>
              <a:pPr eaLnBrk="1" hangingPunct="1">
                <a:spcBef>
                  <a:spcPct val="0"/>
                </a:spcBef>
              </a:pPr>
              <a:t>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buFontTx/>
              <a:buChar char="-"/>
            </a:pPr>
            <a:r>
              <a:rPr lang="en-US" altLang="en-US"/>
              <a:t>RP can implement restoration project directly</a:t>
            </a:r>
          </a:p>
          <a:p>
            <a:pPr eaLnBrk="1" hangingPunct="1">
              <a:buFontTx/>
              <a:buChar char="-"/>
            </a:pPr>
            <a:r>
              <a:rPr lang="en-US" altLang="en-US"/>
              <a:t>NRDA money goes to restoration projects</a:t>
            </a:r>
          </a:p>
          <a:p>
            <a:pPr eaLnBrk="1" hangingPunct="1">
              <a:buFontTx/>
              <a:buChar char="-"/>
            </a:pPr>
            <a:r>
              <a:rPr lang="en-US" altLang="en-US"/>
              <a:t>Response costs dwarf NRDA claims in most cases</a:t>
            </a:r>
          </a:p>
          <a:p>
            <a:pPr eaLnBrk="1" hangingPunct="1">
              <a:buFontTx/>
              <a:buChar char="-"/>
            </a:pPr>
            <a:r>
              <a:rPr lang="en-US" altLang="en-US"/>
              <a:t>Use standard method (HEA/REA) and inputs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3B4B3D7-6D42-4B58-BDBD-BD2FABAEE106}" type="slidenum">
              <a:rPr lang="en-US" altLang="en-US" smtClean="0"/>
              <a:pPr eaLnBrk="1" hangingPunct="1">
                <a:spcBef>
                  <a:spcPct val="0"/>
                </a:spcBef>
              </a:pPr>
              <a:t>8</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r>
              <a:rPr lang="en-US" altLang="en-US"/>
              <a:t>Injury Quantification = Quantification + Determination</a:t>
            </a:r>
          </a:p>
          <a:p>
            <a:pPr eaLnBrk="1" hangingPunct="1"/>
            <a:r>
              <a:rPr lang="en-US" altLang="en-US"/>
              <a:t>After “Restoration Scaling/Damage Quantification”, it is worthwhile noting that the OPA Rule/Federal process contemplates Selecting Restoration Alternatives and Developing a Restoration Plan which goes out to public review. Then you present a demand to the RP.  And if the RP does not agree to the demand in 90 days, the Trustees may file a claim with the fund center or file suit.  Of course, we can settle at any time and we usually do prior to developing a Restoration Plan.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E6FF68F-1F07-4B3B-BA29-C2A9C047A7DD}" type="slidenum">
              <a:rPr lang="en-US" altLang="en-US" smtClean="0"/>
              <a:pPr eaLnBrk="1" hangingPunct="1">
                <a:spcBef>
                  <a:spcPct val="0"/>
                </a:spcBef>
              </a:pPr>
              <a:t>11</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r>
              <a:rPr lang="en-US" altLang="en-US"/>
              <a:t>Bird mortality models</a:t>
            </a:r>
          </a:p>
          <a:p>
            <a:pPr lvl="2" eaLnBrk="1" hangingPunct="1"/>
            <a:r>
              <a:rPr lang="en-US" altLang="en-US"/>
              <a:t>Bird scavenging &amp; searcher efficiency</a:t>
            </a:r>
          </a:p>
          <a:p>
            <a:pPr lvl="2" eaLnBrk="1" hangingPunct="1"/>
            <a:r>
              <a:rPr lang="en-US" altLang="en-US"/>
              <a:t>Tissue chemistry</a:t>
            </a:r>
          </a:p>
          <a:p>
            <a:pPr lvl="2" eaLnBrk="1" hangingPunct="1"/>
            <a:r>
              <a:rPr lang="en-US" altLang="en-US"/>
              <a:t>Laboratory toxicity tests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A519A4D-CC78-4461-AFAE-F072F6621B8C}" type="slidenum">
              <a:rPr lang="en-US" altLang="en-US"/>
              <a:pPr>
                <a:defRPr/>
              </a:pPr>
              <a:t>‹#›</a:t>
            </a:fld>
            <a:endParaRPr lang="en-US" altLang="en-US"/>
          </a:p>
        </p:txBody>
      </p:sp>
    </p:spTree>
    <p:extLst>
      <p:ext uri="{BB962C8B-B14F-4D97-AF65-F5344CB8AC3E}">
        <p14:creationId xmlns:p14="http://schemas.microsoft.com/office/powerpoint/2010/main" val="2201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788DEA-5FFC-4903-9BD6-8C767A90C0C5}" type="slidenum">
              <a:rPr lang="en-US" altLang="en-US"/>
              <a:pPr>
                <a:defRPr/>
              </a:pPr>
              <a:t>‹#›</a:t>
            </a:fld>
            <a:endParaRPr lang="en-US" altLang="en-US"/>
          </a:p>
        </p:txBody>
      </p:sp>
    </p:spTree>
    <p:extLst>
      <p:ext uri="{BB962C8B-B14F-4D97-AF65-F5344CB8AC3E}">
        <p14:creationId xmlns:p14="http://schemas.microsoft.com/office/powerpoint/2010/main" val="113430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7E9483F-03B2-4CBB-A682-D06D0B413800}" type="slidenum">
              <a:rPr lang="en-US" altLang="en-US"/>
              <a:pPr>
                <a:defRPr/>
              </a:pPr>
              <a:t>‹#›</a:t>
            </a:fld>
            <a:endParaRPr lang="en-US" altLang="en-US"/>
          </a:p>
        </p:txBody>
      </p:sp>
    </p:spTree>
    <p:extLst>
      <p:ext uri="{BB962C8B-B14F-4D97-AF65-F5344CB8AC3E}">
        <p14:creationId xmlns:p14="http://schemas.microsoft.com/office/powerpoint/2010/main" val="91388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4489047-35FE-4B70-BC6A-11B0713DFAA4}" type="slidenum">
              <a:rPr lang="en-US" altLang="en-US"/>
              <a:pPr>
                <a:defRPr/>
              </a:pPr>
              <a:t>‹#›</a:t>
            </a:fld>
            <a:endParaRPr lang="en-US" altLang="en-US"/>
          </a:p>
        </p:txBody>
      </p:sp>
    </p:spTree>
    <p:extLst>
      <p:ext uri="{BB962C8B-B14F-4D97-AF65-F5344CB8AC3E}">
        <p14:creationId xmlns:p14="http://schemas.microsoft.com/office/powerpoint/2010/main" val="208882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9346FBF-3B4D-4D8F-AD9F-3D1AB6FB138A}" type="slidenum">
              <a:rPr lang="en-US"/>
              <a:pPr/>
              <a:t>‹#›</a:t>
            </a:fld>
            <a:endParaRPr lang="en-US"/>
          </a:p>
        </p:txBody>
      </p:sp>
    </p:spTree>
    <p:extLst>
      <p:ext uri="{BB962C8B-B14F-4D97-AF65-F5344CB8AC3E}">
        <p14:creationId xmlns:p14="http://schemas.microsoft.com/office/powerpoint/2010/main" val="2788707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9E1357-75A1-463D-9346-E387F457597B}" type="slidenum">
              <a:rPr lang="en-US"/>
              <a:pPr>
                <a:defRPr/>
              </a:pPr>
              <a:t>‹#›</a:t>
            </a:fld>
            <a:endParaRPr lang="en-US"/>
          </a:p>
        </p:txBody>
      </p:sp>
    </p:spTree>
    <p:extLst>
      <p:ext uri="{BB962C8B-B14F-4D97-AF65-F5344CB8AC3E}">
        <p14:creationId xmlns:p14="http://schemas.microsoft.com/office/powerpoint/2010/main" val="1054335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F14E8-F0DD-4D6C-B510-49B89AA68280}" type="slidenum">
              <a:rPr lang="en-US"/>
              <a:pPr>
                <a:defRPr/>
              </a:pPr>
              <a:t>‹#›</a:t>
            </a:fld>
            <a:endParaRPr lang="en-US"/>
          </a:p>
        </p:txBody>
      </p:sp>
    </p:spTree>
    <p:extLst>
      <p:ext uri="{BB962C8B-B14F-4D97-AF65-F5344CB8AC3E}">
        <p14:creationId xmlns:p14="http://schemas.microsoft.com/office/powerpoint/2010/main" val="777018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107E36-C893-4620-B1C8-DE52B059EB65}" type="slidenum">
              <a:rPr lang="en-US"/>
              <a:pPr>
                <a:defRPr/>
              </a:pPr>
              <a:t>‹#›</a:t>
            </a:fld>
            <a:endParaRPr lang="en-US"/>
          </a:p>
        </p:txBody>
      </p:sp>
    </p:spTree>
    <p:extLst>
      <p:ext uri="{BB962C8B-B14F-4D97-AF65-F5344CB8AC3E}">
        <p14:creationId xmlns:p14="http://schemas.microsoft.com/office/powerpoint/2010/main" val="2617230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4C3DA3-C584-4A73-9C19-93FB821732E9}" type="slidenum">
              <a:rPr lang="en-US"/>
              <a:pPr>
                <a:defRPr/>
              </a:pPr>
              <a:t>‹#›</a:t>
            </a:fld>
            <a:endParaRPr lang="en-US"/>
          </a:p>
        </p:txBody>
      </p:sp>
    </p:spTree>
    <p:extLst>
      <p:ext uri="{BB962C8B-B14F-4D97-AF65-F5344CB8AC3E}">
        <p14:creationId xmlns:p14="http://schemas.microsoft.com/office/powerpoint/2010/main" val="952768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ADB9C1-7EC6-4E88-B6EF-B34CC7F14B6C}" type="slidenum">
              <a:rPr lang="en-US"/>
              <a:pPr>
                <a:defRPr/>
              </a:pPr>
              <a:t>‹#›</a:t>
            </a:fld>
            <a:endParaRPr lang="en-US"/>
          </a:p>
        </p:txBody>
      </p:sp>
    </p:spTree>
    <p:extLst>
      <p:ext uri="{BB962C8B-B14F-4D97-AF65-F5344CB8AC3E}">
        <p14:creationId xmlns:p14="http://schemas.microsoft.com/office/powerpoint/2010/main" val="191124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FA0B63-0CAA-4A68-B3B1-F486729F2F7D}" type="slidenum">
              <a:rPr lang="en-US"/>
              <a:pPr>
                <a:defRPr/>
              </a:pPr>
              <a:t>‹#›</a:t>
            </a:fld>
            <a:endParaRPr lang="en-US"/>
          </a:p>
        </p:txBody>
      </p:sp>
    </p:spTree>
    <p:extLst>
      <p:ext uri="{BB962C8B-B14F-4D97-AF65-F5344CB8AC3E}">
        <p14:creationId xmlns:p14="http://schemas.microsoft.com/office/powerpoint/2010/main" val="3264867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F413860-EE44-43E6-AA85-4C317EE72684}" type="slidenum">
              <a:rPr lang="en-US" altLang="en-US"/>
              <a:pPr>
                <a:defRPr/>
              </a:pPr>
              <a:t>‹#›</a:t>
            </a:fld>
            <a:endParaRPr lang="en-US" altLang="en-US"/>
          </a:p>
        </p:txBody>
      </p:sp>
    </p:spTree>
    <p:extLst>
      <p:ext uri="{BB962C8B-B14F-4D97-AF65-F5344CB8AC3E}">
        <p14:creationId xmlns:p14="http://schemas.microsoft.com/office/powerpoint/2010/main" val="1400681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4FFAB69-DB4A-4519-9349-5F72B9E043DC}" type="slidenum">
              <a:rPr lang="en-US"/>
              <a:pPr>
                <a:defRPr/>
              </a:pPr>
              <a:t>‹#›</a:t>
            </a:fld>
            <a:endParaRPr lang="en-US"/>
          </a:p>
        </p:txBody>
      </p:sp>
    </p:spTree>
    <p:extLst>
      <p:ext uri="{BB962C8B-B14F-4D97-AF65-F5344CB8AC3E}">
        <p14:creationId xmlns:p14="http://schemas.microsoft.com/office/powerpoint/2010/main" val="487761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D76B8-F286-41F0-806E-BEEB8D2DA27B}" type="slidenum">
              <a:rPr lang="en-US"/>
              <a:pPr>
                <a:defRPr/>
              </a:pPr>
              <a:t>‹#›</a:t>
            </a:fld>
            <a:endParaRPr lang="en-US"/>
          </a:p>
        </p:txBody>
      </p:sp>
    </p:spTree>
    <p:extLst>
      <p:ext uri="{BB962C8B-B14F-4D97-AF65-F5344CB8AC3E}">
        <p14:creationId xmlns:p14="http://schemas.microsoft.com/office/powerpoint/2010/main" val="3291567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E77B12-B9F7-4135-9665-C9CC895B0070}" type="slidenum">
              <a:rPr lang="en-US"/>
              <a:pPr>
                <a:defRPr/>
              </a:pPr>
              <a:t>‹#›</a:t>
            </a:fld>
            <a:endParaRPr lang="en-US"/>
          </a:p>
        </p:txBody>
      </p:sp>
    </p:spTree>
    <p:extLst>
      <p:ext uri="{BB962C8B-B14F-4D97-AF65-F5344CB8AC3E}">
        <p14:creationId xmlns:p14="http://schemas.microsoft.com/office/powerpoint/2010/main" val="114578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C01F8D-1104-4FE9-AC13-D3F131348F81}" type="slidenum">
              <a:rPr lang="en-US"/>
              <a:pPr>
                <a:defRPr/>
              </a:pPr>
              <a:t>‹#›</a:t>
            </a:fld>
            <a:endParaRPr lang="en-US"/>
          </a:p>
        </p:txBody>
      </p:sp>
    </p:spTree>
    <p:extLst>
      <p:ext uri="{BB962C8B-B14F-4D97-AF65-F5344CB8AC3E}">
        <p14:creationId xmlns:p14="http://schemas.microsoft.com/office/powerpoint/2010/main" val="2241497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B6DBD3-D5D3-445D-AC73-F29AEA45A376}" type="slidenum">
              <a:rPr lang="en-US"/>
              <a:pPr>
                <a:defRPr/>
              </a:pPr>
              <a:t>‹#›</a:t>
            </a:fld>
            <a:endParaRPr lang="en-US"/>
          </a:p>
        </p:txBody>
      </p:sp>
    </p:spTree>
    <p:extLst>
      <p:ext uri="{BB962C8B-B14F-4D97-AF65-F5344CB8AC3E}">
        <p14:creationId xmlns:p14="http://schemas.microsoft.com/office/powerpoint/2010/main" val="219910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E429ED-77BC-4403-AEAD-DA0020A2279B}" type="slidenum">
              <a:rPr lang="en-US"/>
              <a:pPr>
                <a:defRPr/>
              </a:pPr>
              <a:t>‹#›</a:t>
            </a:fld>
            <a:endParaRPr lang="en-US"/>
          </a:p>
        </p:txBody>
      </p:sp>
    </p:spTree>
    <p:extLst>
      <p:ext uri="{BB962C8B-B14F-4D97-AF65-F5344CB8AC3E}">
        <p14:creationId xmlns:p14="http://schemas.microsoft.com/office/powerpoint/2010/main" val="3977962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85EF280-DF80-49B5-A050-50B2D7572148}" type="slidenum">
              <a:rPr lang="en-US"/>
              <a:pPr>
                <a:defRPr/>
              </a:pPr>
              <a:t>‹#›</a:t>
            </a:fld>
            <a:endParaRPr lang="en-US"/>
          </a:p>
        </p:txBody>
      </p:sp>
    </p:spTree>
    <p:extLst>
      <p:ext uri="{BB962C8B-B14F-4D97-AF65-F5344CB8AC3E}">
        <p14:creationId xmlns:p14="http://schemas.microsoft.com/office/powerpoint/2010/main" val="15618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92F183-3905-4A32-91F5-A3355CA7F839}" type="slidenum">
              <a:rPr lang="en-US" altLang="en-US"/>
              <a:pPr>
                <a:defRPr/>
              </a:pPr>
              <a:t>‹#›</a:t>
            </a:fld>
            <a:endParaRPr lang="en-US" altLang="en-US"/>
          </a:p>
        </p:txBody>
      </p:sp>
    </p:spTree>
    <p:extLst>
      <p:ext uri="{BB962C8B-B14F-4D97-AF65-F5344CB8AC3E}">
        <p14:creationId xmlns:p14="http://schemas.microsoft.com/office/powerpoint/2010/main" val="292415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092FEF8-EDF8-43C5-9800-8813DD8BD812}" type="slidenum">
              <a:rPr lang="en-US" altLang="en-US"/>
              <a:pPr>
                <a:defRPr/>
              </a:pPr>
              <a:t>‹#›</a:t>
            </a:fld>
            <a:endParaRPr lang="en-US" altLang="en-US"/>
          </a:p>
        </p:txBody>
      </p:sp>
    </p:spTree>
    <p:extLst>
      <p:ext uri="{BB962C8B-B14F-4D97-AF65-F5344CB8AC3E}">
        <p14:creationId xmlns:p14="http://schemas.microsoft.com/office/powerpoint/2010/main" val="3015757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221A83C-9FB4-42AA-9597-20B327876ACA}" type="slidenum">
              <a:rPr lang="en-US" altLang="en-US"/>
              <a:pPr>
                <a:defRPr/>
              </a:pPr>
              <a:t>‹#›</a:t>
            </a:fld>
            <a:endParaRPr lang="en-US" altLang="en-US"/>
          </a:p>
        </p:txBody>
      </p:sp>
    </p:spTree>
    <p:extLst>
      <p:ext uri="{BB962C8B-B14F-4D97-AF65-F5344CB8AC3E}">
        <p14:creationId xmlns:p14="http://schemas.microsoft.com/office/powerpoint/2010/main" val="31283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1DB5590B-B4CA-4E5D-AC4A-4DC1CC54159E}" type="slidenum">
              <a:rPr lang="en-US" altLang="en-US"/>
              <a:pPr>
                <a:defRPr/>
              </a:pPr>
              <a:t>‹#›</a:t>
            </a:fld>
            <a:endParaRPr lang="en-US" altLang="en-US"/>
          </a:p>
        </p:txBody>
      </p:sp>
    </p:spTree>
    <p:extLst>
      <p:ext uri="{BB962C8B-B14F-4D97-AF65-F5344CB8AC3E}">
        <p14:creationId xmlns:p14="http://schemas.microsoft.com/office/powerpoint/2010/main" val="844199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ADFAD8E-E71D-4033-96D8-010BAB3B3D8B}" type="slidenum">
              <a:rPr lang="en-US" altLang="en-US"/>
              <a:pPr>
                <a:defRPr/>
              </a:pPr>
              <a:t>‹#›</a:t>
            </a:fld>
            <a:endParaRPr lang="en-US" altLang="en-US"/>
          </a:p>
        </p:txBody>
      </p:sp>
    </p:spTree>
    <p:extLst>
      <p:ext uri="{BB962C8B-B14F-4D97-AF65-F5344CB8AC3E}">
        <p14:creationId xmlns:p14="http://schemas.microsoft.com/office/powerpoint/2010/main" val="309424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BC7179D-B9CF-45D9-B875-47D2C55AEF73}" type="slidenum">
              <a:rPr lang="en-US" altLang="en-US"/>
              <a:pPr>
                <a:defRPr/>
              </a:pPr>
              <a:t>‹#›</a:t>
            </a:fld>
            <a:endParaRPr lang="en-US" altLang="en-US"/>
          </a:p>
        </p:txBody>
      </p:sp>
    </p:spTree>
    <p:extLst>
      <p:ext uri="{BB962C8B-B14F-4D97-AF65-F5344CB8AC3E}">
        <p14:creationId xmlns:p14="http://schemas.microsoft.com/office/powerpoint/2010/main" val="783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C533625-6AAA-4C56-97D3-6A396644AADD}" type="slidenum">
              <a:rPr lang="en-US" altLang="en-US"/>
              <a:pPr>
                <a:defRPr/>
              </a:pPr>
              <a:t>‹#›</a:t>
            </a:fld>
            <a:endParaRPr lang="en-US" altLang="en-US"/>
          </a:p>
        </p:txBody>
      </p:sp>
    </p:spTree>
    <p:extLst>
      <p:ext uri="{BB962C8B-B14F-4D97-AF65-F5344CB8AC3E}">
        <p14:creationId xmlns:p14="http://schemas.microsoft.com/office/powerpoint/2010/main" val="12435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08CD9A6-6189-416C-B6E9-321E021032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5289490-5BCD-42C9-AA29-406F58ECB0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imgres?imgurl=http://www.elec-intro.com/EX/05-15-00/blm_logo.gif&amp;imgrefurl=http://www.pdx.edu/esur-igert/community-partners&amp;usg=__QmragAbhfgLDxL6211xIuieZy3Q=&amp;h=423&amp;w=486&amp;sz=23&amp;hl=en&amp;start=0&amp;zoom=1&amp;tbnid=XSeW5QAdjJtGRM:&amp;tbnh=146&amp;tbnw=168&amp;ei=-mvRTbK4N-TViAKjpNmZBg&amp;prev=/search?q=usblm+logo&amp;hl=en&amp;biw=1280&amp;bih=888&amp;tbm=isch&amp;itbs=1&amp;iact=hc&amp;vpx=672&amp;vpy=91&amp;dur=1290&amp;hovh=209&amp;hovw=241&amp;tx=141&amp;ty=111&amp;page=1&amp;ndsp=26&amp;ved=1t:429,r:3,s:0" TargetMode="Externa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hyperlink" Target="http://www.google.com/imgres?imgurl=http://www.rhppublishing.com/gp09_logo_cal_lands.jpg&amp;imgrefurl=http://www.rhppublishing.com/greenspeakers09.html&amp;usg=__Qja3XFqdatcXLccdF9wSd1J26aM=&amp;h=125&amp;w=150&amp;sz=5&amp;hl=en&amp;start=200&amp;zoom=0&amp;tbnid=A-8hgWN44paigM:&amp;tbnh=80&amp;tbnw=96&amp;ei=KwjTTdbyN6rkiALCs4TGCg&amp;prev=/search?q=%22state+lands+commission%22+logo&amp;um=1&amp;hl=en&amp;sa=N&amp;biw=1093&amp;bih=626&amp;tbm=isch&amp;um=1&amp;itbs=1&amp;iact=hc&amp;vpx=426&amp;vpy=418&amp;dur=4122&amp;hovh=80&amp;hovw=96&amp;tx=87&amp;ty=41&amp;sqi=2&amp;page=14&amp;ndsp=16&amp;ved=1t:429,r:12,s:20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www.google.com/imgres?imgurl=http://www.denton-ares.org/images/noaa_logo.jpg&amp;imgrefurl=http://www.denton-ares.org/ares.html&amp;usg=__uk6JX8RHrGEW-tZ5dGta1FR4coc=&amp;h=358&amp;w=358&amp;sz=31&amp;hl=en&amp;start=0&amp;zoom=1&amp;tbnid=yQlPblw-l4VM3M:&amp;tbnh=134&amp;tbnw=134&amp;ei=4mvRTe7RGdTRiAKEttyYBg&amp;prev=/search?q=noaa+logo&amp;hl=en&amp;biw=1280&amp;bih=888&amp;tbm=isch&amp;itbs=1&amp;iact=hc&amp;vpx=734&amp;vpy=106&amp;dur=1539&amp;hovh=225&amp;hovw=225&amp;tx=113&amp;ty=155&amp;page=1&amp;ndsp=35&amp;ved=1t:429,r:4,s:0" TargetMode="External"/><Relationship Id="rId11" Type="http://schemas.openxmlformats.org/officeDocument/2006/relationships/image" Target="../media/image8.jpeg"/><Relationship Id="rId5" Type="http://schemas.openxmlformats.org/officeDocument/2006/relationships/image" Target="../media/image5.jpeg"/><Relationship Id="rId10" Type="http://schemas.openxmlformats.org/officeDocument/2006/relationships/hyperlink" Target="http://www.google.com/imgres?imgurl=http://www.parks.ca.gov/pages/1008/images/state%20parks%20logo%20web%20smaill.jpg&amp;imgrefurl=http://www.parks.ca.gov/?page_id=24820&amp;usg=__eTRi6JCctDkAJAMUxwa0zp4WABM=&amp;h=336&amp;w=336&amp;sz=619&amp;hl=en&amp;start=0&amp;zoom=1&amp;tbnid=wBo-Ki9n-gQqUM:&amp;tbnh=137&amp;tbnw=137&amp;ei=DWzRTfuOLqriiALO-72ZBg&amp;prev=/search?q=california+department+of+parks+and+recreation+logo&amp;hl=en&amp;biw=1280&amp;bih=888&amp;tbm=isch&amp;itbs=1&amp;iact=hc&amp;vpx=255&amp;vpy=379&amp;dur=1024&amp;hovh=225&amp;hovw=225&amp;tx=107&amp;ty=138&amp;page=1&amp;ndsp=34&amp;ved=1t:429,r:15,s:0" TargetMode="External"/><Relationship Id="rId4" Type="http://schemas.openxmlformats.org/officeDocument/2006/relationships/hyperlink" Target="http://www.google.com/imgres?imgurl=http://2.bp.blogspot.com/_xs9T-jlzwhA/TQi5ck-VvuI/AAAAAAAAonk/t5kAi4WMweA/s1600/502px-US-FishAndWildlifeService-Logo.svg.png&amp;imgrefurl=http://anniekatec.blogspot.com/2010/12/wolverine-latest-wildlife-endangered-by.html&amp;usg=__PxqIhu--otLNkUfK7hj6XHJ7ZxM=&amp;h=599&amp;w=502&amp;sz=85&amp;hl=en&amp;start=0&amp;zoom=1&amp;tbnid=QpUIQikBfckfHM:&amp;tbnh=141&amp;tbnw=119&amp;ei=wWvRTc3qBYPliAKdlZSYBg&amp;prev=/search?q=us+fish+and+wildlife+service+logo&amp;hl=en&amp;sa=X&amp;biw=1280&amp;bih=888&amp;tbm=isch&amp;prmd=ivns&amp;itbs=1&amp;iact=hc&amp;vpx=125&amp;vpy=64&amp;dur=6&amp;hovh=245&amp;hovw=205&amp;tx=99&amp;ty=162&amp;page=1&amp;ndsp=40&amp;ved=1t:429,r:0,s:0" TargetMode="External"/><Relationship Id="rId9" Type="http://schemas.openxmlformats.org/officeDocument/2006/relationships/image" Target="../media/image7.jpe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294752" y="1232982"/>
            <a:ext cx="3943515"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dirty="0">
              <a:latin typeface="+mj-lt"/>
            </a:endParaRPr>
          </a:p>
          <a:p>
            <a:pPr eaLnBrk="1" hangingPunct="1">
              <a:spcBef>
                <a:spcPct val="0"/>
              </a:spcBef>
              <a:buFontTx/>
              <a:buNone/>
            </a:pPr>
            <a:r>
              <a:rPr lang="en-US" altLang="en-US" dirty="0">
                <a:latin typeface="+mj-lt"/>
              </a:rPr>
              <a:t>Local Gov’t Training</a:t>
            </a:r>
          </a:p>
          <a:p>
            <a:pPr eaLnBrk="1" hangingPunct="1">
              <a:spcBef>
                <a:spcPct val="0"/>
              </a:spcBef>
              <a:buFontTx/>
              <a:buNone/>
            </a:pPr>
            <a:r>
              <a:rPr lang="en-US" altLang="en-US" dirty="0">
                <a:latin typeface="+mj-lt"/>
              </a:rPr>
              <a:t>Riverside, April 2016</a:t>
            </a:r>
          </a:p>
          <a:p>
            <a:pPr eaLnBrk="1" hangingPunct="1">
              <a:spcBef>
                <a:spcPct val="0"/>
              </a:spcBef>
              <a:buFontTx/>
              <a:buNone/>
            </a:pPr>
            <a:endParaRPr lang="en-US" altLang="en-US" sz="2800" dirty="0">
              <a:latin typeface="+mj-lt"/>
            </a:endParaRPr>
          </a:p>
          <a:p>
            <a:pPr eaLnBrk="1" hangingPunct="1">
              <a:spcBef>
                <a:spcPct val="0"/>
              </a:spcBef>
              <a:buNone/>
            </a:pPr>
            <a:r>
              <a:rPr lang="en-US" altLang="en-US" sz="2000" dirty="0" smtClean="0">
                <a:latin typeface="+mj-lt"/>
              </a:rPr>
              <a:t>Steve </a:t>
            </a:r>
            <a:r>
              <a:rPr lang="en-US" altLang="en-US" sz="2000" dirty="0">
                <a:latin typeface="+mj-lt"/>
              </a:rPr>
              <a:t>Hampton</a:t>
            </a:r>
            <a:endParaRPr lang="en-US" altLang="en-US" sz="2800" dirty="0">
              <a:latin typeface="+mj-lt"/>
            </a:endParaRPr>
          </a:p>
          <a:p>
            <a:pPr eaLnBrk="1" hangingPunct="1">
              <a:spcBef>
                <a:spcPct val="0"/>
              </a:spcBef>
              <a:buFontTx/>
              <a:buNone/>
            </a:pPr>
            <a:endParaRPr lang="en-US" altLang="en-US" sz="2000" dirty="0">
              <a:latin typeface="+mj-lt"/>
            </a:endParaRPr>
          </a:p>
        </p:txBody>
      </p:sp>
      <p:pic>
        <p:nvPicPr>
          <p:cNvPr id="3075" name="Picture 6" descr="Santa Barbara 19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0688" y="1143000"/>
            <a:ext cx="4627562"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7"/>
          <p:cNvSpPr txBox="1">
            <a:spLocks noChangeArrowheads="1"/>
          </p:cNvSpPr>
          <p:nvPr/>
        </p:nvSpPr>
        <p:spPr bwMode="auto">
          <a:xfrm>
            <a:off x="6324600" y="6096000"/>
            <a:ext cx="2270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Bookman Old Style" pitchFamily="18" charset="0"/>
              </a:rPr>
              <a:t>Santa Barbara, 1923</a:t>
            </a:r>
          </a:p>
        </p:txBody>
      </p:sp>
      <p:sp>
        <p:nvSpPr>
          <p:cNvPr id="2" name="TextBox 1"/>
          <p:cNvSpPr txBox="1"/>
          <p:nvPr/>
        </p:nvSpPr>
        <p:spPr>
          <a:xfrm>
            <a:off x="294752" y="351692"/>
            <a:ext cx="8247258" cy="523220"/>
          </a:xfrm>
          <a:prstGeom prst="rect">
            <a:avLst/>
          </a:prstGeom>
          <a:noFill/>
        </p:spPr>
        <p:txBody>
          <a:bodyPr wrap="none" rtlCol="0">
            <a:spAutoFit/>
          </a:bodyPr>
          <a:lstStyle/>
          <a:p>
            <a:r>
              <a:rPr lang="en-US" sz="2800" b="1" dirty="0"/>
              <a:t>Natural Resource Damage Assessment (NRDA)</a:t>
            </a:r>
          </a:p>
        </p:txBody>
      </p:sp>
      <p:pic>
        <p:nvPicPr>
          <p:cNvPr id="1026" name="Picture 2" descr="\\HQFILE2\Home\shampton\Images\My Pictures\restoration\logos\CDFWshiel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98" y="4754789"/>
            <a:ext cx="1143550" cy="15094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850"/>
            <a:ext cx="8229600" cy="1143000"/>
          </a:xfrm>
        </p:spPr>
        <p:txBody>
          <a:bodyPr/>
          <a:lstStyle/>
          <a:p>
            <a:pPr eaLnBrk="1" hangingPunct="1"/>
            <a:r>
              <a:rPr lang="en-US" altLang="en-US" sz="4000"/>
              <a:t>Data Collection and Injury Determination</a:t>
            </a:r>
          </a:p>
        </p:txBody>
      </p:sp>
      <p:sp>
        <p:nvSpPr>
          <p:cNvPr id="97283" name="Rectangle 3"/>
          <p:cNvSpPr>
            <a:spLocks noGrp="1" noChangeArrowheads="1"/>
          </p:cNvSpPr>
          <p:nvPr>
            <p:ph type="body" idx="1"/>
          </p:nvPr>
        </p:nvSpPr>
        <p:spPr>
          <a:xfrm>
            <a:off x="542925" y="2332038"/>
            <a:ext cx="5400675" cy="4525962"/>
          </a:xfrm>
        </p:spPr>
        <p:txBody>
          <a:bodyPr/>
          <a:lstStyle/>
          <a:p>
            <a:pPr eaLnBrk="1" hangingPunct="1"/>
            <a:r>
              <a:rPr lang="en-US" altLang="en-US"/>
              <a:t>Central Questions</a:t>
            </a:r>
          </a:p>
          <a:p>
            <a:pPr lvl="1" eaLnBrk="1" hangingPunct="1"/>
            <a:r>
              <a:rPr lang="en-US" altLang="en-US"/>
              <a:t>What was injured?</a:t>
            </a:r>
          </a:p>
          <a:p>
            <a:pPr lvl="1" eaLnBrk="1" hangingPunct="1"/>
            <a:r>
              <a:rPr lang="en-US" altLang="en-US"/>
              <a:t>How much? (# animals, # of acres) </a:t>
            </a:r>
          </a:p>
          <a:p>
            <a:pPr lvl="1" eaLnBrk="1" hangingPunct="1"/>
            <a:r>
              <a:rPr lang="en-US" altLang="en-US"/>
              <a:t>How badly? </a:t>
            </a:r>
          </a:p>
          <a:p>
            <a:pPr lvl="1" eaLnBrk="1" hangingPunct="1"/>
            <a:r>
              <a:rPr lang="en-US" altLang="en-US"/>
              <a:t>For how long?</a:t>
            </a:r>
          </a:p>
          <a:p>
            <a:pPr lvl="1" eaLnBrk="1" hangingPunct="1"/>
            <a:r>
              <a:rPr lang="en-US" altLang="en-US"/>
              <a:t>Use Reports &amp; Study Data</a:t>
            </a:r>
          </a:p>
          <a:p>
            <a:pPr eaLnBrk="1" hangingPunct="1">
              <a:buFontTx/>
              <a:buNone/>
            </a:pPr>
            <a:endParaRPr lang="en-US" altLang="en-US"/>
          </a:p>
        </p:txBody>
      </p:sp>
      <p:grpSp>
        <p:nvGrpSpPr>
          <p:cNvPr id="97284" name="Group 4"/>
          <p:cNvGrpSpPr>
            <a:grpSpLocks/>
          </p:cNvGrpSpPr>
          <p:nvPr/>
        </p:nvGrpSpPr>
        <p:grpSpPr bwMode="auto">
          <a:xfrm>
            <a:off x="6594475" y="2333625"/>
            <a:ext cx="2398713" cy="3741738"/>
            <a:chOff x="3923" y="1199"/>
            <a:chExt cx="1511" cy="2357"/>
          </a:xfrm>
        </p:grpSpPr>
        <p:sp>
          <p:nvSpPr>
            <p:cNvPr id="14341" name="Text Box 5"/>
            <p:cNvSpPr txBox="1">
              <a:spLocks noChangeArrowheads="1"/>
            </p:cNvSpPr>
            <p:nvPr/>
          </p:nvSpPr>
          <p:spPr bwMode="auto">
            <a:xfrm>
              <a:off x="4080" y="1199"/>
              <a:ext cx="509"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SPILL</a:t>
              </a:r>
            </a:p>
          </p:txBody>
        </p:sp>
        <p:sp>
          <p:nvSpPr>
            <p:cNvPr id="14342" name="Text Box 6"/>
            <p:cNvSpPr txBox="1">
              <a:spLocks noChangeArrowheads="1"/>
            </p:cNvSpPr>
            <p:nvPr/>
          </p:nvSpPr>
          <p:spPr bwMode="auto">
            <a:xfrm>
              <a:off x="4081" y="1574"/>
              <a:ext cx="1353" cy="228"/>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DATA COLLECTION</a:t>
              </a:r>
            </a:p>
          </p:txBody>
        </p:sp>
        <p:sp>
          <p:nvSpPr>
            <p:cNvPr id="14343" name="Text Box 7"/>
            <p:cNvSpPr txBox="1">
              <a:spLocks noChangeArrowheads="1"/>
            </p:cNvSpPr>
            <p:nvPr/>
          </p:nvSpPr>
          <p:spPr bwMode="auto">
            <a:xfrm>
              <a:off x="4078" y="1865"/>
              <a:ext cx="1226" cy="382"/>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INJURY</a:t>
              </a:r>
            </a:p>
            <a:p>
              <a:pPr eaLnBrk="1" hangingPunct="1">
                <a:spcBef>
                  <a:spcPct val="0"/>
                </a:spcBef>
                <a:buFontTx/>
                <a:buNone/>
              </a:pPr>
              <a:r>
                <a:rPr lang="en-US" altLang="en-US" sz="1600" b="1"/>
                <a:t>QUANTIFICATION</a:t>
              </a:r>
            </a:p>
          </p:txBody>
        </p:sp>
        <p:sp>
          <p:nvSpPr>
            <p:cNvPr id="14344" name="Text Box 8"/>
            <p:cNvSpPr txBox="1">
              <a:spLocks noChangeArrowheads="1"/>
            </p:cNvSpPr>
            <p:nvPr/>
          </p:nvSpPr>
          <p:spPr bwMode="auto">
            <a:xfrm>
              <a:off x="4085" y="2334"/>
              <a:ext cx="1284" cy="506"/>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b="1">
                  <a:solidFill>
                    <a:schemeClr val="bg2"/>
                  </a:solidFill>
                </a:rPr>
                <a:t>RESTORATION</a:t>
              </a:r>
            </a:p>
            <a:p>
              <a:pPr eaLnBrk="1" hangingPunct="1">
                <a:spcBef>
                  <a:spcPct val="0"/>
                </a:spcBef>
                <a:buFontTx/>
                <a:buNone/>
              </a:pPr>
              <a:r>
                <a:rPr lang="en-US" altLang="en-US" sz="1500" b="1">
                  <a:solidFill>
                    <a:schemeClr val="bg2"/>
                  </a:solidFill>
                </a:rPr>
                <a:t>SCALING/DAMAGE</a:t>
              </a:r>
            </a:p>
            <a:p>
              <a:pPr eaLnBrk="1" hangingPunct="1">
                <a:spcBef>
                  <a:spcPct val="0"/>
                </a:spcBef>
                <a:buFontTx/>
                <a:buNone/>
              </a:pPr>
              <a:r>
                <a:rPr lang="en-US" altLang="en-US" sz="1500" b="1">
                  <a:solidFill>
                    <a:schemeClr val="bg2"/>
                  </a:solidFill>
                </a:rPr>
                <a:t>QUANTIFICATION</a:t>
              </a:r>
            </a:p>
          </p:txBody>
        </p:sp>
        <p:grpSp>
          <p:nvGrpSpPr>
            <p:cNvPr id="14345" name="Group 9"/>
            <p:cNvGrpSpPr>
              <a:grpSpLocks/>
            </p:cNvGrpSpPr>
            <p:nvPr/>
          </p:nvGrpSpPr>
          <p:grpSpPr bwMode="auto">
            <a:xfrm>
              <a:off x="3941" y="1315"/>
              <a:ext cx="107" cy="271"/>
              <a:chOff x="598" y="1013"/>
              <a:chExt cx="164" cy="412"/>
            </a:xfrm>
          </p:grpSpPr>
          <p:sp>
            <p:nvSpPr>
              <p:cNvPr id="14364" name="Line 10"/>
              <p:cNvSpPr>
                <a:spLocks noChangeShapeType="1"/>
              </p:cNvSpPr>
              <p:nvPr/>
            </p:nvSpPr>
            <p:spPr bwMode="auto">
              <a:xfrm flipH="1">
                <a:off x="598" y="1021"/>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5" name="Line 11"/>
              <p:cNvSpPr>
                <a:spLocks noChangeShapeType="1"/>
              </p:cNvSpPr>
              <p:nvPr/>
            </p:nvSpPr>
            <p:spPr bwMode="auto">
              <a:xfrm>
                <a:off x="600" y="1013"/>
                <a:ext cx="0" cy="412"/>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6" name="Line 12"/>
              <p:cNvSpPr>
                <a:spLocks noChangeShapeType="1"/>
              </p:cNvSpPr>
              <p:nvPr/>
            </p:nvSpPr>
            <p:spPr bwMode="auto">
              <a:xfrm>
                <a:off x="598" y="1413"/>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6" name="Text Box 13"/>
            <p:cNvSpPr txBox="1">
              <a:spLocks noChangeArrowheads="1"/>
            </p:cNvSpPr>
            <p:nvPr/>
          </p:nvSpPr>
          <p:spPr bwMode="auto">
            <a:xfrm>
              <a:off x="4094" y="2966"/>
              <a:ext cx="98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SETTLEMENT</a:t>
              </a:r>
            </a:p>
          </p:txBody>
        </p:sp>
        <p:sp>
          <p:nvSpPr>
            <p:cNvPr id="14347" name="Text Box 14"/>
            <p:cNvSpPr txBox="1">
              <a:spLocks noChangeArrowheads="1"/>
            </p:cNvSpPr>
            <p:nvPr/>
          </p:nvSpPr>
          <p:spPr bwMode="auto">
            <a:xfrm>
              <a:off x="4093" y="3320"/>
              <a:ext cx="1070"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RESTORATION</a:t>
              </a:r>
            </a:p>
          </p:txBody>
        </p:sp>
        <p:grpSp>
          <p:nvGrpSpPr>
            <p:cNvPr id="14348" name="Group 15"/>
            <p:cNvGrpSpPr>
              <a:grpSpLocks/>
            </p:cNvGrpSpPr>
            <p:nvPr/>
          </p:nvGrpSpPr>
          <p:grpSpPr bwMode="auto">
            <a:xfrm>
              <a:off x="3933" y="1637"/>
              <a:ext cx="107" cy="333"/>
              <a:chOff x="592" y="1454"/>
              <a:chExt cx="164" cy="448"/>
            </a:xfrm>
          </p:grpSpPr>
          <p:sp>
            <p:nvSpPr>
              <p:cNvPr id="14361" name="Line 16"/>
              <p:cNvSpPr>
                <a:spLocks noChangeShapeType="1"/>
              </p:cNvSpPr>
              <p:nvPr/>
            </p:nvSpPr>
            <p:spPr bwMode="auto">
              <a:xfrm flipH="1">
                <a:off x="592" y="1463"/>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2" name="Line 17"/>
              <p:cNvSpPr>
                <a:spLocks noChangeShapeType="1"/>
              </p:cNvSpPr>
              <p:nvPr/>
            </p:nvSpPr>
            <p:spPr bwMode="auto">
              <a:xfrm>
                <a:off x="594" y="1454"/>
                <a:ext cx="0" cy="448"/>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3" name="Line 18"/>
              <p:cNvSpPr>
                <a:spLocks noChangeShapeType="1"/>
              </p:cNvSpPr>
              <p:nvPr/>
            </p:nvSpPr>
            <p:spPr bwMode="auto">
              <a:xfrm>
                <a:off x="592" y="1892"/>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9" name="Group 19"/>
            <p:cNvGrpSpPr>
              <a:grpSpLocks/>
            </p:cNvGrpSpPr>
            <p:nvPr/>
          </p:nvGrpSpPr>
          <p:grpSpPr bwMode="auto">
            <a:xfrm>
              <a:off x="3931" y="2012"/>
              <a:ext cx="107" cy="528"/>
              <a:chOff x="589" y="1958"/>
              <a:chExt cx="164" cy="709"/>
            </a:xfrm>
          </p:grpSpPr>
          <p:sp>
            <p:nvSpPr>
              <p:cNvPr id="14358" name="Line 20"/>
              <p:cNvSpPr>
                <a:spLocks noChangeShapeType="1"/>
              </p:cNvSpPr>
              <p:nvPr/>
            </p:nvSpPr>
            <p:spPr bwMode="auto">
              <a:xfrm flipH="1">
                <a:off x="589" y="1966"/>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9" name="Line 21"/>
              <p:cNvSpPr>
                <a:spLocks noChangeShapeType="1"/>
              </p:cNvSpPr>
              <p:nvPr/>
            </p:nvSpPr>
            <p:spPr bwMode="auto">
              <a:xfrm>
                <a:off x="591" y="1958"/>
                <a:ext cx="0" cy="709"/>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60" name="Line 22"/>
              <p:cNvSpPr>
                <a:spLocks noChangeShapeType="1"/>
              </p:cNvSpPr>
              <p:nvPr/>
            </p:nvSpPr>
            <p:spPr bwMode="auto">
              <a:xfrm>
                <a:off x="589" y="2655"/>
                <a:ext cx="164" cy="4"/>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0" name="Group 23"/>
            <p:cNvGrpSpPr>
              <a:grpSpLocks/>
            </p:cNvGrpSpPr>
            <p:nvPr/>
          </p:nvGrpSpPr>
          <p:grpSpPr bwMode="auto">
            <a:xfrm>
              <a:off x="3929" y="2573"/>
              <a:ext cx="107" cy="458"/>
              <a:chOff x="586" y="2711"/>
              <a:chExt cx="164" cy="616"/>
            </a:xfrm>
          </p:grpSpPr>
          <p:sp>
            <p:nvSpPr>
              <p:cNvPr id="14355" name="Line 24"/>
              <p:cNvSpPr>
                <a:spLocks noChangeShapeType="1"/>
              </p:cNvSpPr>
              <p:nvPr/>
            </p:nvSpPr>
            <p:spPr bwMode="auto">
              <a:xfrm flipH="1">
                <a:off x="586" y="2720"/>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6" name="Line 25"/>
              <p:cNvSpPr>
                <a:spLocks noChangeShapeType="1"/>
              </p:cNvSpPr>
              <p:nvPr/>
            </p:nvSpPr>
            <p:spPr bwMode="auto">
              <a:xfrm>
                <a:off x="588" y="2711"/>
                <a:ext cx="0" cy="616"/>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7" name="Line 26"/>
              <p:cNvSpPr>
                <a:spLocks noChangeShapeType="1"/>
              </p:cNvSpPr>
              <p:nvPr/>
            </p:nvSpPr>
            <p:spPr bwMode="auto">
              <a:xfrm>
                <a:off x="586" y="3318"/>
                <a:ext cx="164" cy="3"/>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51" name="Group 27"/>
            <p:cNvGrpSpPr>
              <a:grpSpLocks/>
            </p:cNvGrpSpPr>
            <p:nvPr/>
          </p:nvGrpSpPr>
          <p:grpSpPr bwMode="auto">
            <a:xfrm>
              <a:off x="3923" y="3066"/>
              <a:ext cx="108" cy="327"/>
              <a:chOff x="577" y="3374"/>
              <a:chExt cx="164" cy="439"/>
            </a:xfrm>
          </p:grpSpPr>
          <p:sp>
            <p:nvSpPr>
              <p:cNvPr id="14352" name="Line 28"/>
              <p:cNvSpPr>
                <a:spLocks noChangeShapeType="1"/>
              </p:cNvSpPr>
              <p:nvPr/>
            </p:nvSpPr>
            <p:spPr bwMode="auto">
              <a:xfrm flipH="1">
                <a:off x="577" y="3383"/>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3" name="Line 29"/>
              <p:cNvSpPr>
                <a:spLocks noChangeShapeType="1"/>
              </p:cNvSpPr>
              <p:nvPr/>
            </p:nvSpPr>
            <p:spPr bwMode="auto">
              <a:xfrm>
                <a:off x="579" y="3374"/>
                <a:ext cx="0" cy="439"/>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4" name="Line 30"/>
              <p:cNvSpPr>
                <a:spLocks noChangeShapeType="1"/>
              </p:cNvSpPr>
              <p:nvPr/>
            </p:nvSpPr>
            <p:spPr bwMode="auto">
              <a:xfrm>
                <a:off x="577" y="3803"/>
                <a:ext cx="164" cy="2"/>
              </a:xfrm>
              <a:prstGeom prst="line">
                <a:avLst/>
              </a:prstGeom>
              <a:noFill/>
              <a:ln w="3175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38" name="Rectangle 30"/>
          <p:cNvSpPr>
            <a:spLocks noGrp="1" noChangeArrowheads="1"/>
          </p:cNvSpPr>
          <p:nvPr>
            <p:ph type="body" idx="1"/>
          </p:nvPr>
        </p:nvSpPr>
        <p:spPr>
          <a:xfrm>
            <a:off x="520700" y="2332038"/>
            <a:ext cx="5400675" cy="4525962"/>
          </a:xfrm>
        </p:spPr>
        <p:txBody>
          <a:bodyPr/>
          <a:lstStyle/>
          <a:p>
            <a:pPr eaLnBrk="1" hangingPunct="1"/>
            <a:r>
              <a:rPr lang="en-US" altLang="en-US"/>
              <a:t>Later activities: “Putting it all together”</a:t>
            </a:r>
          </a:p>
          <a:p>
            <a:pPr lvl="1" eaLnBrk="1" hangingPunct="1"/>
            <a:r>
              <a:rPr lang="en-US" altLang="en-US"/>
              <a:t>Modeling</a:t>
            </a:r>
          </a:p>
          <a:p>
            <a:pPr lvl="1" eaLnBrk="1" hangingPunct="1"/>
            <a:r>
              <a:rPr lang="en-US" altLang="en-US"/>
              <a:t>Subsequent NRDA studies </a:t>
            </a:r>
          </a:p>
        </p:txBody>
      </p:sp>
      <p:grpSp>
        <p:nvGrpSpPr>
          <p:cNvPr id="15363" name="Group 58"/>
          <p:cNvGrpSpPr>
            <a:grpSpLocks/>
          </p:cNvGrpSpPr>
          <p:nvPr/>
        </p:nvGrpSpPr>
        <p:grpSpPr bwMode="auto">
          <a:xfrm>
            <a:off x="6594475" y="2333625"/>
            <a:ext cx="2398713" cy="3741738"/>
            <a:chOff x="3923" y="1199"/>
            <a:chExt cx="1511" cy="2357"/>
          </a:xfrm>
        </p:grpSpPr>
        <p:sp>
          <p:nvSpPr>
            <p:cNvPr id="15365" name="Text Box 59"/>
            <p:cNvSpPr txBox="1">
              <a:spLocks noChangeArrowheads="1"/>
            </p:cNvSpPr>
            <p:nvPr/>
          </p:nvSpPr>
          <p:spPr bwMode="auto">
            <a:xfrm>
              <a:off x="4080" y="1199"/>
              <a:ext cx="509"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SPILL</a:t>
              </a:r>
            </a:p>
          </p:txBody>
        </p:sp>
        <p:sp>
          <p:nvSpPr>
            <p:cNvPr id="15366" name="Text Box 60"/>
            <p:cNvSpPr txBox="1">
              <a:spLocks noChangeArrowheads="1"/>
            </p:cNvSpPr>
            <p:nvPr/>
          </p:nvSpPr>
          <p:spPr bwMode="auto">
            <a:xfrm>
              <a:off x="4081" y="1574"/>
              <a:ext cx="1353" cy="228"/>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DATA COLLECTION</a:t>
              </a:r>
            </a:p>
          </p:txBody>
        </p:sp>
        <p:sp>
          <p:nvSpPr>
            <p:cNvPr id="15367" name="Text Box 61"/>
            <p:cNvSpPr txBox="1">
              <a:spLocks noChangeArrowheads="1"/>
            </p:cNvSpPr>
            <p:nvPr/>
          </p:nvSpPr>
          <p:spPr bwMode="auto">
            <a:xfrm>
              <a:off x="4078" y="1865"/>
              <a:ext cx="1226" cy="382"/>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t>INJURY</a:t>
              </a:r>
            </a:p>
            <a:p>
              <a:pPr eaLnBrk="1" hangingPunct="1">
                <a:spcBef>
                  <a:spcPct val="0"/>
                </a:spcBef>
                <a:buFontTx/>
                <a:buNone/>
              </a:pPr>
              <a:r>
                <a:rPr lang="en-US" altLang="en-US" sz="1600" b="1"/>
                <a:t>QUANTIFICATION</a:t>
              </a:r>
            </a:p>
          </p:txBody>
        </p:sp>
        <p:sp>
          <p:nvSpPr>
            <p:cNvPr id="15368" name="Text Box 62"/>
            <p:cNvSpPr txBox="1">
              <a:spLocks noChangeArrowheads="1"/>
            </p:cNvSpPr>
            <p:nvPr/>
          </p:nvSpPr>
          <p:spPr bwMode="auto">
            <a:xfrm>
              <a:off x="4085" y="2334"/>
              <a:ext cx="1284" cy="506"/>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b="1">
                  <a:solidFill>
                    <a:schemeClr val="bg2"/>
                  </a:solidFill>
                </a:rPr>
                <a:t>RESTORATION</a:t>
              </a:r>
            </a:p>
            <a:p>
              <a:pPr eaLnBrk="1" hangingPunct="1">
                <a:spcBef>
                  <a:spcPct val="0"/>
                </a:spcBef>
                <a:buFontTx/>
                <a:buNone/>
              </a:pPr>
              <a:r>
                <a:rPr lang="en-US" altLang="en-US" sz="1500" b="1">
                  <a:solidFill>
                    <a:schemeClr val="bg2"/>
                  </a:solidFill>
                </a:rPr>
                <a:t>SCALING/DAMAGE</a:t>
              </a:r>
            </a:p>
            <a:p>
              <a:pPr eaLnBrk="1" hangingPunct="1">
                <a:spcBef>
                  <a:spcPct val="0"/>
                </a:spcBef>
                <a:buFontTx/>
                <a:buNone/>
              </a:pPr>
              <a:r>
                <a:rPr lang="en-US" altLang="en-US" sz="1500" b="1">
                  <a:solidFill>
                    <a:schemeClr val="bg2"/>
                  </a:solidFill>
                </a:rPr>
                <a:t>QUANTIFICATION</a:t>
              </a:r>
            </a:p>
          </p:txBody>
        </p:sp>
        <p:grpSp>
          <p:nvGrpSpPr>
            <p:cNvPr id="15369" name="Group 63"/>
            <p:cNvGrpSpPr>
              <a:grpSpLocks/>
            </p:cNvGrpSpPr>
            <p:nvPr/>
          </p:nvGrpSpPr>
          <p:grpSpPr bwMode="auto">
            <a:xfrm>
              <a:off x="3941" y="1315"/>
              <a:ext cx="107" cy="271"/>
              <a:chOff x="598" y="1013"/>
              <a:chExt cx="164" cy="412"/>
            </a:xfrm>
          </p:grpSpPr>
          <p:sp>
            <p:nvSpPr>
              <p:cNvPr id="15388" name="Line 64"/>
              <p:cNvSpPr>
                <a:spLocks noChangeShapeType="1"/>
              </p:cNvSpPr>
              <p:nvPr/>
            </p:nvSpPr>
            <p:spPr bwMode="auto">
              <a:xfrm flipH="1">
                <a:off x="598" y="1021"/>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9" name="Line 65"/>
              <p:cNvSpPr>
                <a:spLocks noChangeShapeType="1"/>
              </p:cNvSpPr>
              <p:nvPr/>
            </p:nvSpPr>
            <p:spPr bwMode="auto">
              <a:xfrm>
                <a:off x="600" y="1013"/>
                <a:ext cx="0" cy="412"/>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0" name="Line 66"/>
              <p:cNvSpPr>
                <a:spLocks noChangeShapeType="1"/>
              </p:cNvSpPr>
              <p:nvPr/>
            </p:nvSpPr>
            <p:spPr bwMode="auto">
              <a:xfrm>
                <a:off x="598" y="1413"/>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370" name="Text Box 67"/>
            <p:cNvSpPr txBox="1">
              <a:spLocks noChangeArrowheads="1"/>
            </p:cNvSpPr>
            <p:nvPr/>
          </p:nvSpPr>
          <p:spPr bwMode="auto">
            <a:xfrm>
              <a:off x="4094" y="2966"/>
              <a:ext cx="98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SETTLEMENT</a:t>
              </a:r>
            </a:p>
          </p:txBody>
        </p:sp>
        <p:sp>
          <p:nvSpPr>
            <p:cNvPr id="15371" name="Text Box 68"/>
            <p:cNvSpPr txBox="1">
              <a:spLocks noChangeArrowheads="1"/>
            </p:cNvSpPr>
            <p:nvPr/>
          </p:nvSpPr>
          <p:spPr bwMode="auto">
            <a:xfrm>
              <a:off x="4093" y="3320"/>
              <a:ext cx="1070"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RESTORATION</a:t>
              </a:r>
            </a:p>
          </p:txBody>
        </p:sp>
        <p:grpSp>
          <p:nvGrpSpPr>
            <p:cNvPr id="15372" name="Group 69"/>
            <p:cNvGrpSpPr>
              <a:grpSpLocks/>
            </p:cNvGrpSpPr>
            <p:nvPr/>
          </p:nvGrpSpPr>
          <p:grpSpPr bwMode="auto">
            <a:xfrm>
              <a:off x="3933" y="1637"/>
              <a:ext cx="107" cy="333"/>
              <a:chOff x="592" y="1454"/>
              <a:chExt cx="164" cy="448"/>
            </a:xfrm>
          </p:grpSpPr>
          <p:sp>
            <p:nvSpPr>
              <p:cNvPr id="15385" name="Line 70"/>
              <p:cNvSpPr>
                <a:spLocks noChangeShapeType="1"/>
              </p:cNvSpPr>
              <p:nvPr/>
            </p:nvSpPr>
            <p:spPr bwMode="auto">
              <a:xfrm flipH="1">
                <a:off x="592" y="1463"/>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6" name="Line 71"/>
              <p:cNvSpPr>
                <a:spLocks noChangeShapeType="1"/>
              </p:cNvSpPr>
              <p:nvPr/>
            </p:nvSpPr>
            <p:spPr bwMode="auto">
              <a:xfrm>
                <a:off x="594" y="1454"/>
                <a:ext cx="0" cy="448"/>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7" name="Line 72"/>
              <p:cNvSpPr>
                <a:spLocks noChangeShapeType="1"/>
              </p:cNvSpPr>
              <p:nvPr/>
            </p:nvSpPr>
            <p:spPr bwMode="auto">
              <a:xfrm>
                <a:off x="592" y="1892"/>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3" name="Group 73"/>
            <p:cNvGrpSpPr>
              <a:grpSpLocks/>
            </p:cNvGrpSpPr>
            <p:nvPr/>
          </p:nvGrpSpPr>
          <p:grpSpPr bwMode="auto">
            <a:xfrm>
              <a:off x="3931" y="2012"/>
              <a:ext cx="107" cy="528"/>
              <a:chOff x="589" y="1958"/>
              <a:chExt cx="164" cy="709"/>
            </a:xfrm>
          </p:grpSpPr>
          <p:sp>
            <p:nvSpPr>
              <p:cNvPr id="15382" name="Line 74"/>
              <p:cNvSpPr>
                <a:spLocks noChangeShapeType="1"/>
              </p:cNvSpPr>
              <p:nvPr/>
            </p:nvSpPr>
            <p:spPr bwMode="auto">
              <a:xfrm flipH="1">
                <a:off x="589" y="1966"/>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3" name="Line 75"/>
              <p:cNvSpPr>
                <a:spLocks noChangeShapeType="1"/>
              </p:cNvSpPr>
              <p:nvPr/>
            </p:nvSpPr>
            <p:spPr bwMode="auto">
              <a:xfrm>
                <a:off x="591" y="1958"/>
                <a:ext cx="0" cy="709"/>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4" name="Line 76"/>
              <p:cNvSpPr>
                <a:spLocks noChangeShapeType="1"/>
              </p:cNvSpPr>
              <p:nvPr/>
            </p:nvSpPr>
            <p:spPr bwMode="auto">
              <a:xfrm>
                <a:off x="589" y="2655"/>
                <a:ext cx="164" cy="4"/>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4" name="Group 77"/>
            <p:cNvGrpSpPr>
              <a:grpSpLocks/>
            </p:cNvGrpSpPr>
            <p:nvPr/>
          </p:nvGrpSpPr>
          <p:grpSpPr bwMode="auto">
            <a:xfrm>
              <a:off x="3929" y="2573"/>
              <a:ext cx="107" cy="458"/>
              <a:chOff x="586" y="2711"/>
              <a:chExt cx="164" cy="616"/>
            </a:xfrm>
          </p:grpSpPr>
          <p:sp>
            <p:nvSpPr>
              <p:cNvPr id="15379" name="Line 78"/>
              <p:cNvSpPr>
                <a:spLocks noChangeShapeType="1"/>
              </p:cNvSpPr>
              <p:nvPr/>
            </p:nvSpPr>
            <p:spPr bwMode="auto">
              <a:xfrm flipH="1">
                <a:off x="586" y="2720"/>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 name="Line 79"/>
              <p:cNvSpPr>
                <a:spLocks noChangeShapeType="1"/>
              </p:cNvSpPr>
              <p:nvPr/>
            </p:nvSpPr>
            <p:spPr bwMode="auto">
              <a:xfrm>
                <a:off x="588" y="2711"/>
                <a:ext cx="0" cy="616"/>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1" name="Line 80"/>
              <p:cNvSpPr>
                <a:spLocks noChangeShapeType="1"/>
              </p:cNvSpPr>
              <p:nvPr/>
            </p:nvSpPr>
            <p:spPr bwMode="auto">
              <a:xfrm>
                <a:off x="586" y="3318"/>
                <a:ext cx="164" cy="3"/>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5" name="Group 81"/>
            <p:cNvGrpSpPr>
              <a:grpSpLocks/>
            </p:cNvGrpSpPr>
            <p:nvPr/>
          </p:nvGrpSpPr>
          <p:grpSpPr bwMode="auto">
            <a:xfrm>
              <a:off x="3923" y="3066"/>
              <a:ext cx="108" cy="327"/>
              <a:chOff x="577" y="3374"/>
              <a:chExt cx="164" cy="439"/>
            </a:xfrm>
          </p:grpSpPr>
          <p:sp>
            <p:nvSpPr>
              <p:cNvPr id="15376" name="Line 82"/>
              <p:cNvSpPr>
                <a:spLocks noChangeShapeType="1"/>
              </p:cNvSpPr>
              <p:nvPr/>
            </p:nvSpPr>
            <p:spPr bwMode="auto">
              <a:xfrm flipH="1">
                <a:off x="577" y="3383"/>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Line 83"/>
              <p:cNvSpPr>
                <a:spLocks noChangeShapeType="1"/>
              </p:cNvSpPr>
              <p:nvPr/>
            </p:nvSpPr>
            <p:spPr bwMode="auto">
              <a:xfrm>
                <a:off x="579" y="3374"/>
                <a:ext cx="0" cy="439"/>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8" name="Line 84"/>
              <p:cNvSpPr>
                <a:spLocks noChangeShapeType="1"/>
              </p:cNvSpPr>
              <p:nvPr/>
            </p:nvSpPr>
            <p:spPr bwMode="auto">
              <a:xfrm>
                <a:off x="577" y="3803"/>
                <a:ext cx="164" cy="2"/>
              </a:xfrm>
              <a:prstGeom prst="line">
                <a:avLst/>
              </a:prstGeom>
              <a:noFill/>
              <a:ln w="3175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364" name="Rectangle 86"/>
          <p:cNvSpPr>
            <a:spLocks noGrp="1" noChangeArrowheads="1"/>
          </p:cNvSpPr>
          <p:nvPr>
            <p:ph type="title"/>
          </p:nvPr>
        </p:nvSpPr>
        <p:spPr>
          <a:xfrm>
            <a:off x="457200" y="704850"/>
            <a:ext cx="8229600" cy="1143000"/>
          </a:xfrm>
          <a:noFill/>
        </p:spPr>
        <p:txBody>
          <a:bodyPr/>
          <a:lstStyle/>
          <a:p>
            <a:pPr eaLnBrk="1" hangingPunct="1"/>
            <a:r>
              <a:rPr lang="en-US" altLang="en-US" sz="4000"/>
              <a:t>Data Collection and Injury Determination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2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2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3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74" name="Group 42"/>
          <p:cNvGrpSpPr>
            <a:grpSpLocks/>
          </p:cNvGrpSpPr>
          <p:nvPr/>
        </p:nvGrpSpPr>
        <p:grpSpPr bwMode="auto">
          <a:xfrm>
            <a:off x="1817688" y="1406525"/>
            <a:ext cx="6229350" cy="731838"/>
            <a:chOff x="929" y="615"/>
            <a:chExt cx="3924" cy="461"/>
          </a:xfrm>
        </p:grpSpPr>
        <p:sp>
          <p:nvSpPr>
            <p:cNvPr id="16451" name="Text Box 2"/>
            <p:cNvSpPr txBox="1">
              <a:spLocks noChangeArrowheads="1"/>
            </p:cNvSpPr>
            <p:nvPr/>
          </p:nvSpPr>
          <p:spPr bwMode="auto">
            <a:xfrm>
              <a:off x="929" y="615"/>
              <a:ext cx="141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Acre-Years of </a:t>
              </a:r>
            </a:p>
            <a:p>
              <a:pPr eaLnBrk="1" hangingPunct="1">
                <a:spcBef>
                  <a:spcPct val="0"/>
                </a:spcBef>
                <a:buFontTx/>
                <a:buNone/>
              </a:pPr>
              <a:r>
                <a:rPr lang="en-US" altLang="en-US" sz="2000" b="1"/>
                <a:t>Loss Due to Spill</a:t>
              </a:r>
              <a:endParaRPr lang="en-US" altLang="en-US" sz="1800"/>
            </a:p>
          </p:txBody>
        </p:sp>
        <p:sp>
          <p:nvSpPr>
            <p:cNvPr id="16452" name="Text Box 3"/>
            <p:cNvSpPr txBox="1">
              <a:spLocks noChangeArrowheads="1"/>
            </p:cNvSpPr>
            <p:nvPr/>
          </p:nvSpPr>
          <p:spPr bwMode="auto">
            <a:xfrm>
              <a:off x="2863" y="624"/>
              <a:ext cx="199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Acre-Years Gained</a:t>
              </a:r>
            </a:p>
            <a:p>
              <a:pPr eaLnBrk="1" hangingPunct="1">
                <a:spcBef>
                  <a:spcPct val="0"/>
                </a:spcBef>
                <a:buFontTx/>
                <a:buNone/>
              </a:pPr>
              <a:r>
                <a:rPr lang="en-US" altLang="en-US" sz="2000" b="1"/>
                <a:t>from Restoration Project</a:t>
              </a:r>
              <a:endParaRPr lang="en-US" altLang="en-US" sz="1800"/>
            </a:p>
          </p:txBody>
        </p:sp>
        <p:sp>
          <p:nvSpPr>
            <p:cNvPr id="16453" name="Text Box 4"/>
            <p:cNvSpPr txBox="1">
              <a:spLocks noChangeArrowheads="1"/>
            </p:cNvSpPr>
            <p:nvPr/>
          </p:nvSpPr>
          <p:spPr bwMode="auto">
            <a:xfrm>
              <a:off x="2448" y="672"/>
              <a:ext cx="2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3600"/>
                <a:t>=</a:t>
              </a:r>
              <a:endParaRPr lang="en-US" altLang="en-US" sz="1800"/>
            </a:p>
          </p:txBody>
        </p:sp>
      </p:grpSp>
      <p:grpSp>
        <p:nvGrpSpPr>
          <p:cNvPr id="95330" name="Group 98"/>
          <p:cNvGrpSpPr>
            <a:grpSpLocks/>
          </p:cNvGrpSpPr>
          <p:nvPr/>
        </p:nvGrpSpPr>
        <p:grpSpPr bwMode="auto">
          <a:xfrm>
            <a:off x="0" y="2087563"/>
            <a:ext cx="6064250" cy="4289425"/>
            <a:chOff x="0" y="1315"/>
            <a:chExt cx="3820" cy="2702"/>
          </a:xfrm>
        </p:grpSpPr>
        <p:sp>
          <p:nvSpPr>
            <p:cNvPr id="16445" name="Text Box 6"/>
            <p:cNvSpPr txBox="1">
              <a:spLocks noChangeArrowheads="1"/>
            </p:cNvSpPr>
            <p:nvPr/>
          </p:nvSpPr>
          <p:spPr bwMode="auto">
            <a:xfrm>
              <a:off x="0" y="1315"/>
              <a:ext cx="75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tx2"/>
                  </a:solidFill>
                </a:rPr>
                <a:t>Level of Resource </a:t>
              </a:r>
            </a:p>
            <a:p>
              <a:pPr eaLnBrk="1" hangingPunct="1">
                <a:spcBef>
                  <a:spcPct val="0"/>
                </a:spcBef>
                <a:buFontTx/>
                <a:buNone/>
              </a:pPr>
              <a:r>
                <a:rPr lang="en-US" altLang="en-US" sz="1600" b="1">
                  <a:solidFill>
                    <a:schemeClr val="tx2"/>
                  </a:solidFill>
                </a:rPr>
                <a:t>Services </a:t>
              </a:r>
              <a:endParaRPr lang="en-US" altLang="en-US" sz="1600"/>
            </a:p>
          </p:txBody>
        </p:sp>
        <p:sp>
          <p:nvSpPr>
            <p:cNvPr id="16446" name="Text Box 7"/>
            <p:cNvSpPr txBox="1">
              <a:spLocks noChangeArrowheads="1"/>
            </p:cNvSpPr>
            <p:nvPr/>
          </p:nvSpPr>
          <p:spPr bwMode="auto">
            <a:xfrm>
              <a:off x="224" y="1889"/>
              <a:ext cx="46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Initial</a:t>
              </a:r>
            </a:p>
            <a:p>
              <a:pPr algn="ctr" eaLnBrk="1" hangingPunct="1">
                <a:spcBef>
                  <a:spcPct val="0"/>
                </a:spcBef>
                <a:buFontTx/>
                <a:buNone/>
              </a:pPr>
              <a:r>
                <a:rPr lang="en-US" altLang="en-US" sz="1800"/>
                <a:t>Level</a:t>
              </a:r>
            </a:p>
          </p:txBody>
        </p:sp>
        <p:sp>
          <p:nvSpPr>
            <p:cNvPr id="16447" name="Text Box 8"/>
            <p:cNvSpPr txBox="1">
              <a:spLocks noChangeArrowheads="1"/>
            </p:cNvSpPr>
            <p:nvPr/>
          </p:nvSpPr>
          <p:spPr bwMode="auto">
            <a:xfrm>
              <a:off x="3368" y="3786"/>
              <a:ext cx="4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tx2"/>
                  </a:solidFill>
                </a:rPr>
                <a:t>Time</a:t>
              </a:r>
            </a:p>
          </p:txBody>
        </p:sp>
        <p:sp>
          <p:nvSpPr>
            <p:cNvPr id="16448" name="Line 9"/>
            <p:cNvSpPr>
              <a:spLocks noChangeShapeType="1"/>
            </p:cNvSpPr>
            <p:nvPr/>
          </p:nvSpPr>
          <p:spPr bwMode="auto">
            <a:xfrm>
              <a:off x="729" y="1567"/>
              <a:ext cx="0" cy="2207"/>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9" name="Line 10"/>
            <p:cNvSpPr>
              <a:spLocks noChangeShapeType="1"/>
            </p:cNvSpPr>
            <p:nvPr/>
          </p:nvSpPr>
          <p:spPr bwMode="auto">
            <a:xfrm>
              <a:off x="729" y="3752"/>
              <a:ext cx="286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50" name="Line 11"/>
            <p:cNvSpPr>
              <a:spLocks noChangeShapeType="1"/>
            </p:cNvSpPr>
            <p:nvPr/>
          </p:nvSpPr>
          <p:spPr bwMode="auto">
            <a:xfrm>
              <a:off x="729" y="2097"/>
              <a:ext cx="266"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5329" name="Group 97"/>
          <p:cNvGrpSpPr>
            <a:grpSpLocks/>
          </p:cNvGrpSpPr>
          <p:nvPr/>
        </p:nvGrpSpPr>
        <p:grpSpPr bwMode="auto">
          <a:xfrm>
            <a:off x="2338388" y="3602038"/>
            <a:ext cx="3589337" cy="1638300"/>
            <a:chOff x="1582" y="2248"/>
            <a:chExt cx="2261" cy="1032"/>
          </a:xfrm>
        </p:grpSpPr>
        <p:sp>
          <p:nvSpPr>
            <p:cNvPr id="16436" name="AutoShape 13"/>
            <p:cNvSpPr>
              <a:spLocks noChangeArrowheads="1"/>
            </p:cNvSpPr>
            <p:nvPr/>
          </p:nvSpPr>
          <p:spPr bwMode="auto">
            <a:xfrm rot="-5400000">
              <a:off x="2457" y="2725"/>
              <a:ext cx="644" cy="466"/>
            </a:xfrm>
            <a:prstGeom prst="rtTriangle">
              <a:avLst/>
            </a:prstGeom>
            <a:gradFill rotWithShape="1">
              <a:gsLst>
                <a:gs pos="0">
                  <a:srgbClr val="DBF7D5"/>
                </a:gs>
                <a:gs pos="100000">
                  <a:srgbClr val="99DE9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6437" name="Rectangle 14"/>
            <p:cNvSpPr>
              <a:spLocks noChangeArrowheads="1"/>
            </p:cNvSpPr>
            <p:nvPr/>
          </p:nvSpPr>
          <p:spPr bwMode="auto">
            <a:xfrm>
              <a:off x="3012" y="2636"/>
              <a:ext cx="831" cy="644"/>
            </a:xfrm>
            <a:prstGeom prst="rect">
              <a:avLst/>
            </a:prstGeom>
            <a:solidFill>
              <a:srgbClr val="99DE94"/>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6438" name="Text Box 15"/>
            <p:cNvSpPr txBox="1">
              <a:spLocks noChangeArrowheads="1"/>
            </p:cNvSpPr>
            <p:nvPr/>
          </p:nvSpPr>
          <p:spPr bwMode="auto">
            <a:xfrm>
              <a:off x="2958" y="2774"/>
              <a:ext cx="6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b="1">
                  <a:solidFill>
                    <a:srgbClr val="000000"/>
                  </a:solidFill>
                </a:rPr>
                <a:t>Project</a:t>
              </a:r>
            </a:p>
            <a:p>
              <a:pPr algn="ctr" eaLnBrk="1" hangingPunct="1">
                <a:spcBef>
                  <a:spcPct val="0"/>
                </a:spcBef>
                <a:buFontTx/>
                <a:buNone/>
              </a:pPr>
              <a:r>
                <a:rPr lang="en-US" altLang="en-US" sz="1800" b="1">
                  <a:solidFill>
                    <a:srgbClr val="000000"/>
                  </a:solidFill>
                </a:rPr>
                <a:t>Benefits</a:t>
              </a:r>
            </a:p>
          </p:txBody>
        </p:sp>
        <p:sp>
          <p:nvSpPr>
            <p:cNvPr id="16439" name="Line 16"/>
            <p:cNvSpPr>
              <a:spLocks noChangeShapeType="1"/>
            </p:cNvSpPr>
            <p:nvPr/>
          </p:nvSpPr>
          <p:spPr bwMode="auto">
            <a:xfrm>
              <a:off x="1582" y="3280"/>
              <a:ext cx="964" cy="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0" name="Line 17"/>
            <p:cNvSpPr>
              <a:spLocks noChangeShapeType="1"/>
            </p:cNvSpPr>
            <p:nvPr/>
          </p:nvSpPr>
          <p:spPr bwMode="auto">
            <a:xfrm>
              <a:off x="2580" y="3280"/>
              <a:ext cx="1263" cy="0"/>
            </a:xfrm>
            <a:prstGeom prst="line">
              <a:avLst/>
            </a:prstGeom>
            <a:noFill/>
            <a:ln w="38100">
              <a:solidFill>
                <a:srgbClr val="008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1" name="Line 18"/>
            <p:cNvSpPr>
              <a:spLocks noChangeShapeType="1"/>
            </p:cNvSpPr>
            <p:nvPr/>
          </p:nvSpPr>
          <p:spPr bwMode="auto">
            <a:xfrm flipV="1">
              <a:off x="2546" y="2636"/>
              <a:ext cx="466" cy="644"/>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2" name="Line 19"/>
            <p:cNvSpPr>
              <a:spLocks noChangeShapeType="1"/>
            </p:cNvSpPr>
            <p:nvPr/>
          </p:nvSpPr>
          <p:spPr bwMode="auto">
            <a:xfrm>
              <a:off x="3012" y="2636"/>
              <a:ext cx="831" cy="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43" name="Text Box 20"/>
            <p:cNvSpPr txBox="1">
              <a:spLocks noChangeArrowheads="1"/>
            </p:cNvSpPr>
            <p:nvPr/>
          </p:nvSpPr>
          <p:spPr bwMode="auto">
            <a:xfrm>
              <a:off x="2777" y="2248"/>
              <a:ext cx="98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Compensatory </a:t>
              </a:r>
            </a:p>
            <a:p>
              <a:pPr eaLnBrk="1" hangingPunct="1">
                <a:spcBef>
                  <a:spcPct val="0"/>
                </a:spcBef>
                <a:buFontTx/>
                <a:buNone/>
              </a:pPr>
              <a:r>
                <a:rPr lang="en-US" altLang="en-US" sz="1600"/>
                <a:t>Restoration</a:t>
              </a:r>
            </a:p>
          </p:txBody>
        </p:sp>
        <p:sp>
          <p:nvSpPr>
            <p:cNvPr id="16444" name="Line 21"/>
            <p:cNvSpPr>
              <a:spLocks noChangeShapeType="1"/>
            </p:cNvSpPr>
            <p:nvPr/>
          </p:nvSpPr>
          <p:spPr bwMode="auto">
            <a:xfrm flipH="1">
              <a:off x="3378" y="2590"/>
              <a:ext cx="0" cy="1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5254" name="Group 22"/>
          <p:cNvGrpSpPr>
            <a:grpSpLocks/>
          </p:cNvGrpSpPr>
          <p:nvPr/>
        </p:nvGrpSpPr>
        <p:grpSpPr bwMode="auto">
          <a:xfrm>
            <a:off x="1355725" y="2522538"/>
            <a:ext cx="633413" cy="2408237"/>
            <a:chOff x="1056" y="1609"/>
            <a:chExt cx="576" cy="1584"/>
          </a:xfrm>
        </p:grpSpPr>
        <p:sp>
          <p:nvSpPr>
            <p:cNvPr id="16434" name="Line 23"/>
            <p:cNvSpPr>
              <a:spLocks noChangeShapeType="1"/>
            </p:cNvSpPr>
            <p:nvPr/>
          </p:nvSpPr>
          <p:spPr bwMode="auto">
            <a:xfrm>
              <a:off x="1296" y="2137"/>
              <a:ext cx="0" cy="1056"/>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5" name="AutoShape 24"/>
            <p:cNvSpPr>
              <a:spLocks noChangeArrowheads="1"/>
            </p:cNvSpPr>
            <p:nvPr/>
          </p:nvSpPr>
          <p:spPr bwMode="auto">
            <a:xfrm>
              <a:off x="1056" y="1609"/>
              <a:ext cx="576" cy="480"/>
            </a:xfrm>
            <a:prstGeom prst="irregularSeal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t>Spill</a:t>
              </a:r>
            </a:p>
          </p:txBody>
        </p:sp>
      </p:grpSp>
      <p:grpSp>
        <p:nvGrpSpPr>
          <p:cNvPr id="95257" name="Group 25"/>
          <p:cNvGrpSpPr>
            <a:grpSpLocks/>
          </p:cNvGrpSpPr>
          <p:nvPr/>
        </p:nvGrpSpPr>
        <p:grpSpPr bwMode="auto">
          <a:xfrm>
            <a:off x="1639888" y="3360738"/>
            <a:ext cx="4273550" cy="1604962"/>
            <a:chOff x="1296" y="2137"/>
            <a:chExt cx="3888" cy="1056"/>
          </a:xfrm>
        </p:grpSpPr>
        <p:sp>
          <p:nvSpPr>
            <p:cNvPr id="16431" name="Line 26"/>
            <p:cNvSpPr>
              <a:spLocks noChangeShapeType="1"/>
            </p:cNvSpPr>
            <p:nvPr/>
          </p:nvSpPr>
          <p:spPr bwMode="auto">
            <a:xfrm flipV="1">
              <a:off x="1296" y="2137"/>
              <a:ext cx="2112" cy="1056"/>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2" name="Line 27"/>
            <p:cNvSpPr>
              <a:spLocks noChangeShapeType="1"/>
            </p:cNvSpPr>
            <p:nvPr/>
          </p:nvSpPr>
          <p:spPr bwMode="auto">
            <a:xfrm>
              <a:off x="3456" y="2137"/>
              <a:ext cx="1728"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3" name="Text Box 28"/>
            <p:cNvSpPr txBox="1">
              <a:spLocks noChangeArrowheads="1"/>
            </p:cNvSpPr>
            <p:nvPr/>
          </p:nvSpPr>
          <p:spPr bwMode="auto">
            <a:xfrm rot="-1575916">
              <a:off x="1790" y="2755"/>
              <a:ext cx="956"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i="1"/>
                <a:t>(Recovery)</a:t>
              </a:r>
            </a:p>
          </p:txBody>
        </p:sp>
      </p:grpSp>
      <p:grpSp>
        <p:nvGrpSpPr>
          <p:cNvPr id="95261" name="Group 29"/>
          <p:cNvGrpSpPr>
            <a:grpSpLocks/>
          </p:cNvGrpSpPr>
          <p:nvPr/>
        </p:nvGrpSpPr>
        <p:grpSpPr bwMode="auto">
          <a:xfrm>
            <a:off x="1631950" y="2995613"/>
            <a:ext cx="2322513" cy="338137"/>
            <a:chOff x="1344" y="1915"/>
            <a:chExt cx="2112" cy="222"/>
          </a:xfrm>
        </p:grpSpPr>
        <p:sp>
          <p:nvSpPr>
            <p:cNvPr id="16429" name="Line 30"/>
            <p:cNvSpPr>
              <a:spLocks noChangeShapeType="1"/>
            </p:cNvSpPr>
            <p:nvPr/>
          </p:nvSpPr>
          <p:spPr bwMode="auto">
            <a:xfrm>
              <a:off x="1344" y="2137"/>
              <a:ext cx="2112" cy="0"/>
            </a:xfrm>
            <a:prstGeom prst="line">
              <a:avLst/>
            </a:prstGeom>
            <a:noFill/>
            <a:ln w="381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0" name="Text Box 31"/>
            <p:cNvSpPr txBox="1">
              <a:spLocks noChangeArrowheads="1"/>
            </p:cNvSpPr>
            <p:nvPr/>
          </p:nvSpPr>
          <p:spPr bwMode="auto">
            <a:xfrm>
              <a:off x="1816" y="1915"/>
              <a:ext cx="89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i="1"/>
                <a:t>(Baseline)</a:t>
              </a:r>
            </a:p>
          </p:txBody>
        </p:sp>
      </p:grpSp>
      <p:grpSp>
        <p:nvGrpSpPr>
          <p:cNvPr id="95264" name="Group 32"/>
          <p:cNvGrpSpPr>
            <a:grpSpLocks/>
          </p:cNvGrpSpPr>
          <p:nvPr/>
        </p:nvGrpSpPr>
        <p:grpSpPr bwMode="auto">
          <a:xfrm>
            <a:off x="1639888" y="3363913"/>
            <a:ext cx="2322512" cy="1604962"/>
            <a:chOff x="1296" y="2137"/>
            <a:chExt cx="2112" cy="1056"/>
          </a:xfrm>
        </p:grpSpPr>
        <p:sp>
          <p:nvSpPr>
            <p:cNvPr id="16427" name="AutoShape 33"/>
            <p:cNvSpPr>
              <a:spLocks noChangeArrowheads="1"/>
            </p:cNvSpPr>
            <p:nvPr/>
          </p:nvSpPr>
          <p:spPr bwMode="auto">
            <a:xfrm flipV="1">
              <a:off x="1296" y="2137"/>
              <a:ext cx="2112" cy="1056"/>
            </a:xfrm>
            <a:prstGeom prst="rtTriangle">
              <a:avLst/>
            </a:prstGeom>
            <a:gradFill rotWithShape="1">
              <a:gsLst>
                <a:gs pos="0">
                  <a:srgbClr val="FD4F4B"/>
                </a:gs>
                <a:gs pos="100000">
                  <a:srgbClr val="FDC7C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6428" name="Text Box 34"/>
            <p:cNvSpPr txBox="1">
              <a:spLocks noChangeArrowheads="1"/>
            </p:cNvSpPr>
            <p:nvPr/>
          </p:nvSpPr>
          <p:spPr bwMode="auto">
            <a:xfrm>
              <a:off x="1585" y="2377"/>
              <a:ext cx="733"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00"/>
                  </a:solidFill>
                </a:rPr>
                <a:t>Injury</a:t>
              </a:r>
            </a:p>
          </p:txBody>
        </p:sp>
      </p:grpSp>
      <p:sp>
        <p:nvSpPr>
          <p:cNvPr id="16393" name="Rectangle 35"/>
          <p:cNvSpPr>
            <a:spLocks noGrp="1" noChangeArrowheads="1"/>
          </p:cNvSpPr>
          <p:nvPr>
            <p:ph type="title"/>
          </p:nvPr>
        </p:nvSpPr>
        <p:spPr>
          <a:xfrm>
            <a:off x="381000" y="173038"/>
            <a:ext cx="8229600" cy="1143000"/>
          </a:xfrm>
          <a:noFill/>
        </p:spPr>
        <p:txBody>
          <a:bodyPr/>
          <a:lstStyle/>
          <a:p>
            <a:pPr eaLnBrk="1" hangingPunct="1"/>
            <a:r>
              <a:rPr lang="en-US" altLang="en-US" sz="4000" b="1"/>
              <a:t>Restoration Scaling/Damage Quantification</a:t>
            </a:r>
          </a:p>
        </p:txBody>
      </p:sp>
      <p:grpSp>
        <p:nvGrpSpPr>
          <p:cNvPr id="95268" name="Group 36"/>
          <p:cNvGrpSpPr>
            <a:grpSpLocks/>
          </p:cNvGrpSpPr>
          <p:nvPr/>
        </p:nvGrpSpPr>
        <p:grpSpPr bwMode="auto">
          <a:xfrm>
            <a:off x="1639888" y="2730500"/>
            <a:ext cx="3298825" cy="2238375"/>
            <a:chOff x="1296" y="1721"/>
            <a:chExt cx="3001" cy="1472"/>
          </a:xfrm>
        </p:grpSpPr>
        <p:sp>
          <p:nvSpPr>
            <p:cNvPr id="16422" name="AutoShape 37"/>
            <p:cNvSpPr>
              <a:spLocks noChangeArrowheads="1"/>
            </p:cNvSpPr>
            <p:nvPr/>
          </p:nvSpPr>
          <p:spPr bwMode="auto">
            <a:xfrm flipV="1">
              <a:off x="1296" y="2137"/>
              <a:ext cx="2112" cy="1056"/>
            </a:xfrm>
            <a:prstGeom prst="rtTriangle">
              <a:avLst/>
            </a:prstGeom>
            <a:pattFill prst="wdDnDiag">
              <a:fgClr>
                <a:schemeClr val="tx1">
                  <a:alpha val="29019"/>
                </a:schemeClr>
              </a:fgClr>
              <a:bgClr>
                <a:schemeClr val="bg1">
                  <a:alpha val="29019"/>
                </a:schemeClr>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6423" name="AutoShape 38"/>
            <p:cNvSpPr>
              <a:spLocks noChangeArrowheads="1"/>
            </p:cNvSpPr>
            <p:nvPr/>
          </p:nvSpPr>
          <p:spPr bwMode="auto">
            <a:xfrm flipV="1">
              <a:off x="1296" y="2137"/>
              <a:ext cx="1728" cy="1056"/>
            </a:xfrm>
            <a:prstGeom prst="rtTriangle">
              <a:avLst/>
            </a:prstGeom>
            <a:gradFill rotWithShape="1">
              <a:gsLst>
                <a:gs pos="0">
                  <a:srgbClr val="FD4F4B"/>
                </a:gs>
                <a:gs pos="100000">
                  <a:srgbClr val="FDC7C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6424" name="Text Box 39"/>
            <p:cNvSpPr txBox="1">
              <a:spLocks noChangeArrowheads="1"/>
            </p:cNvSpPr>
            <p:nvPr/>
          </p:nvSpPr>
          <p:spPr bwMode="auto">
            <a:xfrm>
              <a:off x="2496" y="1721"/>
              <a:ext cx="1801"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t>Primary Restoration</a:t>
              </a:r>
            </a:p>
          </p:txBody>
        </p:sp>
        <p:sp>
          <p:nvSpPr>
            <p:cNvPr id="16425" name="Line 40"/>
            <p:cNvSpPr>
              <a:spLocks noChangeShapeType="1"/>
            </p:cNvSpPr>
            <p:nvPr/>
          </p:nvSpPr>
          <p:spPr bwMode="auto">
            <a:xfrm flipH="1">
              <a:off x="3120" y="1945"/>
              <a:ext cx="0" cy="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Text Box 41"/>
            <p:cNvSpPr txBox="1">
              <a:spLocks noChangeArrowheads="1"/>
            </p:cNvSpPr>
            <p:nvPr/>
          </p:nvSpPr>
          <p:spPr bwMode="auto">
            <a:xfrm>
              <a:off x="1585" y="2377"/>
              <a:ext cx="733"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0000"/>
                  </a:solidFill>
                </a:rPr>
                <a:t>Injury</a:t>
              </a:r>
            </a:p>
          </p:txBody>
        </p:sp>
      </p:grpSp>
      <p:grpSp>
        <p:nvGrpSpPr>
          <p:cNvPr id="16395" name="Group 70"/>
          <p:cNvGrpSpPr>
            <a:grpSpLocks/>
          </p:cNvGrpSpPr>
          <p:nvPr/>
        </p:nvGrpSpPr>
        <p:grpSpPr bwMode="auto">
          <a:xfrm>
            <a:off x="6594475" y="2333625"/>
            <a:ext cx="2398713" cy="3741738"/>
            <a:chOff x="3923" y="1199"/>
            <a:chExt cx="1511" cy="2357"/>
          </a:xfrm>
        </p:grpSpPr>
        <p:sp>
          <p:nvSpPr>
            <p:cNvPr id="16396" name="Text Box 71"/>
            <p:cNvSpPr txBox="1">
              <a:spLocks noChangeArrowheads="1"/>
            </p:cNvSpPr>
            <p:nvPr/>
          </p:nvSpPr>
          <p:spPr bwMode="auto">
            <a:xfrm>
              <a:off x="4080" y="1199"/>
              <a:ext cx="509"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SPILL</a:t>
              </a:r>
            </a:p>
          </p:txBody>
        </p:sp>
        <p:sp>
          <p:nvSpPr>
            <p:cNvPr id="16397" name="Text Box 72"/>
            <p:cNvSpPr txBox="1">
              <a:spLocks noChangeArrowheads="1"/>
            </p:cNvSpPr>
            <p:nvPr/>
          </p:nvSpPr>
          <p:spPr bwMode="auto">
            <a:xfrm>
              <a:off x="4081" y="1574"/>
              <a:ext cx="135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DATA COLLECTION</a:t>
              </a:r>
            </a:p>
          </p:txBody>
        </p:sp>
        <p:sp>
          <p:nvSpPr>
            <p:cNvPr id="16398" name="Text Box 73"/>
            <p:cNvSpPr txBox="1">
              <a:spLocks noChangeArrowheads="1"/>
            </p:cNvSpPr>
            <p:nvPr/>
          </p:nvSpPr>
          <p:spPr bwMode="auto">
            <a:xfrm>
              <a:off x="4078" y="1865"/>
              <a:ext cx="1226" cy="382"/>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INJURY</a:t>
              </a:r>
            </a:p>
            <a:p>
              <a:pPr eaLnBrk="1" hangingPunct="1">
                <a:spcBef>
                  <a:spcPct val="0"/>
                </a:spcBef>
                <a:buFontTx/>
                <a:buNone/>
              </a:pPr>
              <a:r>
                <a:rPr lang="en-US" altLang="en-US" sz="1600" b="1">
                  <a:solidFill>
                    <a:schemeClr val="bg2"/>
                  </a:solidFill>
                </a:rPr>
                <a:t>QUANTIFICATION</a:t>
              </a:r>
            </a:p>
          </p:txBody>
        </p:sp>
        <p:sp>
          <p:nvSpPr>
            <p:cNvPr id="16399" name="Text Box 74"/>
            <p:cNvSpPr txBox="1">
              <a:spLocks noChangeArrowheads="1"/>
            </p:cNvSpPr>
            <p:nvPr/>
          </p:nvSpPr>
          <p:spPr bwMode="auto">
            <a:xfrm>
              <a:off x="4085" y="2334"/>
              <a:ext cx="1284" cy="506"/>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b="1"/>
                <a:t>RESTORATION</a:t>
              </a:r>
            </a:p>
            <a:p>
              <a:pPr eaLnBrk="1" hangingPunct="1">
                <a:spcBef>
                  <a:spcPct val="0"/>
                </a:spcBef>
                <a:buFontTx/>
                <a:buNone/>
              </a:pPr>
              <a:r>
                <a:rPr lang="en-US" altLang="en-US" sz="1500" b="1"/>
                <a:t>SCALING/DAMAGE</a:t>
              </a:r>
            </a:p>
            <a:p>
              <a:pPr eaLnBrk="1" hangingPunct="1">
                <a:spcBef>
                  <a:spcPct val="0"/>
                </a:spcBef>
                <a:buFontTx/>
                <a:buNone/>
              </a:pPr>
              <a:r>
                <a:rPr lang="en-US" altLang="en-US" sz="1500" b="1"/>
                <a:t>QUANTIFICATION</a:t>
              </a:r>
            </a:p>
          </p:txBody>
        </p:sp>
        <p:grpSp>
          <p:nvGrpSpPr>
            <p:cNvPr id="16400" name="Group 75"/>
            <p:cNvGrpSpPr>
              <a:grpSpLocks/>
            </p:cNvGrpSpPr>
            <p:nvPr/>
          </p:nvGrpSpPr>
          <p:grpSpPr bwMode="auto">
            <a:xfrm>
              <a:off x="3941" y="1315"/>
              <a:ext cx="107" cy="271"/>
              <a:chOff x="598" y="1013"/>
              <a:chExt cx="164" cy="412"/>
            </a:xfrm>
          </p:grpSpPr>
          <p:sp>
            <p:nvSpPr>
              <p:cNvPr id="16419" name="Line 76"/>
              <p:cNvSpPr>
                <a:spLocks noChangeShapeType="1"/>
              </p:cNvSpPr>
              <p:nvPr/>
            </p:nvSpPr>
            <p:spPr bwMode="auto">
              <a:xfrm flipH="1">
                <a:off x="598" y="1021"/>
                <a:ext cx="125" cy="1"/>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Line 77"/>
              <p:cNvSpPr>
                <a:spLocks noChangeShapeType="1"/>
              </p:cNvSpPr>
              <p:nvPr/>
            </p:nvSpPr>
            <p:spPr bwMode="auto">
              <a:xfrm>
                <a:off x="600" y="1013"/>
                <a:ext cx="0" cy="412"/>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Line 78"/>
              <p:cNvSpPr>
                <a:spLocks noChangeShapeType="1"/>
              </p:cNvSpPr>
              <p:nvPr/>
            </p:nvSpPr>
            <p:spPr bwMode="auto">
              <a:xfrm>
                <a:off x="598" y="1413"/>
                <a:ext cx="164" cy="2"/>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01" name="Text Box 79"/>
            <p:cNvSpPr txBox="1">
              <a:spLocks noChangeArrowheads="1"/>
            </p:cNvSpPr>
            <p:nvPr/>
          </p:nvSpPr>
          <p:spPr bwMode="auto">
            <a:xfrm>
              <a:off x="4094" y="2966"/>
              <a:ext cx="98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SETTLEMENT</a:t>
              </a:r>
            </a:p>
          </p:txBody>
        </p:sp>
        <p:sp>
          <p:nvSpPr>
            <p:cNvPr id="16402" name="Text Box 80"/>
            <p:cNvSpPr txBox="1">
              <a:spLocks noChangeArrowheads="1"/>
            </p:cNvSpPr>
            <p:nvPr/>
          </p:nvSpPr>
          <p:spPr bwMode="auto">
            <a:xfrm>
              <a:off x="4093" y="3320"/>
              <a:ext cx="1070"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RESTORATION</a:t>
              </a:r>
            </a:p>
          </p:txBody>
        </p:sp>
        <p:grpSp>
          <p:nvGrpSpPr>
            <p:cNvPr id="16403" name="Group 81"/>
            <p:cNvGrpSpPr>
              <a:grpSpLocks/>
            </p:cNvGrpSpPr>
            <p:nvPr/>
          </p:nvGrpSpPr>
          <p:grpSpPr bwMode="auto">
            <a:xfrm>
              <a:off x="3933" y="1637"/>
              <a:ext cx="107" cy="333"/>
              <a:chOff x="592" y="1454"/>
              <a:chExt cx="164" cy="448"/>
            </a:xfrm>
          </p:grpSpPr>
          <p:sp>
            <p:nvSpPr>
              <p:cNvPr id="16416" name="Line 82"/>
              <p:cNvSpPr>
                <a:spLocks noChangeShapeType="1"/>
              </p:cNvSpPr>
              <p:nvPr/>
            </p:nvSpPr>
            <p:spPr bwMode="auto">
              <a:xfrm flipH="1">
                <a:off x="592" y="1463"/>
                <a:ext cx="125" cy="1"/>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7" name="Line 83"/>
              <p:cNvSpPr>
                <a:spLocks noChangeShapeType="1"/>
              </p:cNvSpPr>
              <p:nvPr/>
            </p:nvSpPr>
            <p:spPr bwMode="auto">
              <a:xfrm>
                <a:off x="594" y="1454"/>
                <a:ext cx="0" cy="448"/>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84"/>
              <p:cNvSpPr>
                <a:spLocks noChangeShapeType="1"/>
              </p:cNvSpPr>
              <p:nvPr/>
            </p:nvSpPr>
            <p:spPr bwMode="auto">
              <a:xfrm>
                <a:off x="592" y="1892"/>
                <a:ext cx="164" cy="2"/>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4" name="Group 85"/>
            <p:cNvGrpSpPr>
              <a:grpSpLocks/>
            </p:cNvGrpSpPr>
            <p:nvPr/>
          </p:nvGrpSpPr>
          <p:grpSpPr bwMode="auto">
            <a:xfrm>
              <a:off x="3931" y="2012"/>
              <a:ext cx="107" cy="528"/>
              <a:chOff x="589" y="1958"/>
              <a:chExt cx="164" cy="709"/>
            </a:xfrm>
          </p:grpSpPr>
          <p:sp>
            <p:nvSpPr>
              <p:cNvPr id="16413" name="Line 86"/>
              <p:cNvSpPr>
                <a:spLocks noChangeShapeType="1"/>
              </p:cNvSpPr>
              <p:nvPr/>
            </p:nvSpPr>
            <p:spPr bwMode="auto">
              <a:xfrm flipH="1">
                <a:off x="589" y="1966"/>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4" name="Line 87"/>
              <p:cNvSpPr>
                <a:spLocks noChangeShapeType="1"/>
              </p:cNvSpPr>
              <p:nvPr/>
            </p:nvSpPr>
            <p:spPr bwMode="auto">
              <a:xfrm>
                <a:off x="591" y="1958"/>
                <a:ext cx="0" cy="709"/>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5" name="Line 88"/>
              <p:cNvSpPr>
                <a:spLocks noChangeShapeType="1"/>
              </p:cNvSpPr>
              <p:nvPr/>
            </p:nvSpPr>
            <p:spPr bwMode="auto">
              <a:xfrm>
                <a:off x="589" y="2655"/>
                <a:ext cx="164" cy="4"/>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5" name="Group 89"/>
            <p:cNvGrpSpPr>
              <a:grpSpLocks/>
            </p:cNvGrpSpPr>
            <p:nvPr/>
          </p:nvGrpSpPr>
          <p:grpSpPr bwMode="auto">
            <a:xfrm>
              <a:off x="3929" y="2573"/>
              <a:ext cx="107" cy="458"/>
              <a:chOff x="586" y="2711"/>
              <a:chExt cx="164" cy="616"/>
            </a:xfrm>
          </p:grpSpPr>
          <p:sp>
            <p:nvSpPr>
              <p:cNvPr id="16410" name="Line 90"/>
              <p:cNvSpPr>
                <a:spLocks noChangeShapeType="1"/>
              </p:cNvSpPr>
              <p:nvPr/>
            </p:nvSpPr>
            <p:spPr bwMode="auto">
              <a:xfrm flipH="1">
                <a:off x="586" y="2720"/>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Line 91"/>
              <p:cNvSpPr>
                <a:spLocks noChangeShapeType="1"/>
              </p:cNvSpPr>
              <p:nvPr/>
            </p:nvSpPr>
            <p:spPr bwMode="auto">
              <a:xfrm>
                <a:off x="588" y="2711"/>
                <a:ext cx="0" cy="616"/>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2" name="Line 92"/>
              <p:cNvSpPr>
                <a:spLocks noChangeShapeType="1"/>
              </p:cNvSpPr>
              <p:nvPr/>
            </p:nvSpPr>
            <p:spPr bwMode="auto">
              <a:xfrm>
                <a:off x="586" y="3318"/>
                <a:ext cx="164" cy="3"/>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93"/>
            <p:cNvGrpSpPr>
              <a:grpSpLocks/>
            </p:cNvGrpSpPr>
            <p:nvPr/>
          </p:nvGrpSpPr>
          <p:grpSpPr bwMode="auto">
            <a:xfrm>
              <a:off x="3923" y="3066"/>
              <a:ext cx="108" cy="327"/>
              <a:chOff x="577" y="3374"/>
              <a:chExt cx="164" cy="439"/>
            </a:xfrm>
          </p:grpSpPr>
          <p:sp>
            <p:nvSpPr>
              <p:cNvPr id="16407" name="Line 94"/>
              <p:cNvSpPr>
                <a:spLocks noChangeShapeType="1"/>
              </p:cNvSpPr>
              <p:nvPr/>
            </p:nvSpPr>
            <p:spPr bwMode="auto">
              <a:xfrm flipH="1">
                <a:off x="577" y="3383"/>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8" name="Line 95"/>
              <p:cNvSpPr>
                <a:spLocks noChangeShapeType="1"/>
              </p:cNvSpPr>
              <p:nvPr/>
            </p:nvSpPr>
            <p:spPr bwMode="auto">
              <a:xfrm>
                <a:off x="579" y="3374"/>
                <a:ext cx="0" cy="439"/>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9" name="Line 96"/>
              <p:cNvSpPr>
                <a:spLocks noChangeShapeType="1"/>
              </p:cNvSpPr>
              <p:nvPr/>
            </p:nvSpPr>
            <p:spPr bwMode="auto">
              <a:xfrm>
                <a:off x="577" y="3803"/>
                <a:ext cx="164" cy="2"/>
              </a:xfrm>
              <a:prstGeom prst="line">
                <a:avLst/>
              </a:prstGeom>
              <a:noFill/>
              <a:ln w="3175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95274"/>
                                        </p:tgtEl>
                                        <p:attrNameLst>
                                          <p:attrName>style.visibility</p:attrName>
                                        </p:attrNameLst>
                                      </p:cBhvr>
                                      <p:to>
                                        <p:strVal val="visible"/>
                                      </p:to>
                                    </p:set>
                                    <p:anim calcmode="lin" valueType="num">
                                      <p:cBhvr additive="base">
                                        <p:cTn id="7" dur="500" fill="hold"/>
                                        <p:tgtEl>
                                          <p:spTgt spid="95274"/>
                                        </p:tgtEl>
                                        <p:attrNameLst>
                                          <p:attrName>ppt_x</p:attrName>
                                        </p:attrNameLst>
                                      </p:cBhvr>
                                      <p:tavLst>
                                        <p:tav tm="0">
                                          <p:val>
                                            <p:strVal val="0-#ppt_w/2"/>
                                          </p:val>
                                        </p:tav>
                                        <p:tav tm="100000">
                                          <p:val>
                                            <p:strVal val="#ppt_x"/>
                                          </p:val>
                                        </p:tav>
                                      </p:tavLst>
                                    </p:anim>
                                    <p:anim calcmode="lin" valueType="num">
                                      <p:cBhvr additive="base">
                                        <p:cTn id="8" dur="500" fill="hold"/>
                                        <p:tgtEl>
                                          <p:spTgt spid="95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533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952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52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52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952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952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95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3988" y="298450"/>
            <a:ext cx="8636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a:solidFill>
                  <a:schemeClr val="tx2"/>
                </a:solidFill>
              </a:rPr>
              <a:t>Damage Quantification for </a:t>
            </a:r>
          </a:p>
          <a:p>
            <a:pPr algn="ctr" eaLnBrk="1" hangingPunct="1">
              <a:spcBef>
                <a:spcPct val="0"/>
              </a:spcBef>
              <a:buFontTx/>
              <a:buNone/>
            </a:pPr>
            <a:r>
              <a:rPr lang="en-US" altLang="en-US" sz="4000" b="1">
                <a:solidFill>
                  <a:schemeClr val="tx2"/>
                </a:solidFill>
              </a:rPr>
              <a:t>Human Rec Uses</a:t>
            </a:r>
          </a:p>
        </p:txBody>
      </p:sp>
      <p:grpSp>
        <p:nvGrpSpPr>
          <p:cNvPr id="17411" name="Group 30"/>
          <p:cNvGrpSpPr>
            <a:grpSpLocks/>
          </p:cNvGrpSpPr>
          <p:nvPr/>
        </p:nvGrpSpPr>
        <p:grpSpPr bwMode="auto">
          <a:xfrm>
            <a:off x="6594475" y="2333625"/>
            <a:ext cx="2398713" cy="3741738"/>
            <a:chOff x="3923" y="1199"/>
            <a:chExt cx="1511" cy="2357"/>
          </a:xfrm>
        </p:grpSpPr>
        <p:sp>
          <p:nvSpPr>
            <p:cNvPr id="17413" name="Text Box 31"/>
            <p:cNvSpPr txBox="1">
              <a:spLocks noChangeArrowheads="1"/>
            </p:cNvSpPr>
            <p:nvPr/>
          </p:nvSpPr>
          <p:spPr bwMode="auto">
            <a:xfrm>
              <a:off x="4080" y="1199"/>
              <a:ext cx="509"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SPILL</a:t>
              </a:r>
            </a:p>
          </p:txBody>
        </p:sp>
        <p:sp>
          <p:nvSpPr>
            <p:cNvPr id="17414" name="Text Box 32"/>
            <p:cNvSpPr txBox="1">
              <a:spLocks noChangeArrowheads="1"/>
            </p:cNvSpPr>
            <p:nvPr/>
          </p:nvSpPr>
          <p:spPr bwMode="auto">
            <a:xfrm>
              <a:off x="4081" y="1574"/>
              <a:ext cx="135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DATA COLLECTION</a:t>
              </a:r>
            </a:p>
          </p:txBody>
        </p:sp>
        <p:sp>
          <p:nvSpPr>
            <p:cNvPr id="17415" name="Text Box 33"/>
            <p:cNvSpPr txBox="1">
              <a:spLocks noChangeArrowheads="1"/>
            </p:cNvSpPr>
            <p:nvPr/>
          </p:nvSpPr>
          <p:spPr bwMode="auto">
            <a:xfrm>
              <a:off x="4078" y="1865"/>
              <a:ext cx="1226" cy="382"/>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INJURY</a:t>
              </a:r>
            </a:p>
            <a:p>
              <a:pPr eaLnBrk="1" hangingPunct="1">
                <a:spcBef>
                  <a:spcPct val="0"/>
                </a:spcBef>
                <a:buFontTx/>
                <a:buNone/>
              </a:pPr>
              <a:r>
                <a:rPr lang="en-US" altLang="en-US" sz="1600" b="1">
                  <a:solidFill>
                    <a:schemeClr val="bg2"/>
                  </a:solidFill>
                </a:rPr>
                <a:t>QUANTIFICATION</a:t>
              </a:r>
            </a:p>
          </p:txBody>
        </p:sp>
        <p:sp>
          <p:nvSpPr>
            <p:cNvPr id="17416" name="Text Box 34"/>
            <p:cNvSpPr txBox="1">
              <a:spLocks noChangeArrowheads="1"/>
            </p:cNvSpPr>
            <p:nvPr/>
          </p:nvSpPr>
          <p:spPr bwMode="auto">
            <a:xfrm>
              <a:off x="4085" y="2334"/>
              <a:ext cx="1284" cy="506"/>
            </a:xfrm>
            <a:prstGeom prst="rect">
              <a:avLst/>
            </a:prstGeom>
            <a:solidFill>
              <a:srgbClr val="FFFF99"/>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b="1"/>
                <a:t>RESTORATION</a:t>
              </a:r>
            </a:p>
            <a:p>
              <a:pPr eaLnBrk="1" hangingPunct="1">
                <a:spcBef>
                  <a:spcPct val="0"/>
                </a:spcBef>
                <a:buFontTx/>
                <a:buNone/>
              </a:pPr>
              <a:r>
                <a:rPr lang="en-US" altLang="en-US" sz="1500" b="1"/>
                <a:t>SCALING/DAMAGE</a:t>
              </a:r>
            </a:p>
            <a:p>
              <a:pPr eaLnBrk="1" hangingPunct="1">
                <a:spcBef>
                  <a:spcPct val="0"/>
                </a:spcBef>
                <a:buFontTx/>
                <a:buNone/>
              </a:pPr>
              <a:r>
                <a:rPr lang="en-US" altLang="en-US" sz="1500" b="1"/>
                <a:t>QUANTIFICATION</a:t>
              </a:r>
            </a:p>
          </p:txBody>
        </p:sp>
        <p:grpSp>
          <p:nvGrpSpPr>
            <p:cNvPr id="17417" name="Group 35"/>
            <p:cNvGrpSpPr>
              <a:grpSpLocks/>
            </p:cNvGrpSpPr>
            <p:nvPr/>
          </p:nvGrpSpPr>
          <p:grpSpPr bwMode="auto">
            <a:xfrm>
              <a:off x="3941" y="1315"/>
              <a:ext cx="107" cy="271"/>
              <a:chOff x="598" y="1013"/>
              <a:chExt cx="164" cy="412"/>
            </a:xfrm>
          </p:grpSpPr>
          <p:sp>
            <p:nvSpPr>
              <p:cNvPr id="17436" name="Line 36"/>
              <p:cNvSpPr>
                <a:spLocks noChangeShapeType="1"/>
              </p:cNvSpPr>
              <p:nvPr/>
            </p:nvSpPr>
            <p:spPr bwMode="auto">
              <a:xfrm flipH="1">
                <a:off x="598" y="1021"/>
                <a:ext cx="125" cy="1"/>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7" name="Line 37"/>
              <p:cNvSpPr>
                <a:spLocks noChangeShapeType="1"/>
              </p:cNvSpPr>
              <p:nvPr/>
            </p:nvSpPr>
            <p:spPr bwMode="auto">
              <a:xfrm>
                <a:off x="600" y="1013"/>
                <a:ext cx="0" cy="412"/>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8" name="Line 38"/>
              <p:cNvSpPr>
                <a:spLocks noChangeShapeType="1"/>
              </p:cNvSpPr>
              <p:nvPr/>
            </p:nvSpPr>
            <p:spPr bwMode="auto">
              <a:xfrm>
                <a:off x="598" y="1413"/>
                <a:ext cx="164" cy="2"/>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418" name="Text Box 39"/>
            <p:cNvSpPr txBox="1">
              <a:spLocks noChangeArrowheads="1"/>
            </p:cNvSpPr>
            <p:nvPr/>
          </p:nvSpPr>
          <p:spPr bwMode="auto">
            <a:xfrm>
              <a:off x="4094" y="2966"/>
              <a:ext cx="983" cy="228"/>
            </a:xfrm>
            <a:prstGeom prst="rect">
              <a:avLst/>
            </a:prstGeom>
            <a:solidFill>
              <a:srgbClr val="FFFF99"/>
            </a:solidFill>
            <a:ln w="254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SETTLEMENT</a:t>
              </a:r>
            </a:p>
          </p:txBody>
        </p:sp>
        <p:sp>
          <p:nvSpPr>
            <p:cNvPr id="17419" name="Text Box 40"/>
            <p:cNvSpPr txBox="1">
              <a:spLocks noChangeArrowheads="1"/>
            </p:cNvSpPr>
            <p:nvPr/>
          </p:nvSpPr>
          <p:spPr bwMode="auto">
            <a:xfrm>
              <a:off x="4093" y="3320"/>
              <a:ext cx="1070" cy="236"/>
            </a:xfrm>
            <a:prstGeom prst="rect">
              <a:avLst/>
            </a:prstGeom>
            <a:solidFill>
              <a:srgbClr val="FFFF99"/>
            </a:solidFill>
            <a:ln w="38100">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chemeClr val="bg2"/>
                  </a:solidFill>
                </a:rPr>
                <a:t>RESTORATION</a:t>
              </a:r>
            </a:p>
          </p:txBody>
        </p:sp>
        <p:grpSp>
          <p:nvGrpSpPr>
            <p:cNvPr id="17420" name="Group 41"/>
            <p:cNvGrpSpPr>
              <a:grpSpLocks/>
            </p:cNvGrpSpPr>
            <p:nvPr/>
          </p:nvGrpSpPr>
          <p:grpSpPr bwMode="auto">
            <a:xfrm>
              <a:off x="3933" y="1637"/>
              <a:ext cx="107" cy="333"/>
              <a:chOff x="592" y="1454"/>
              <a:chExt cx="164" cy="448"/>
            </a:xfrm>
          </p:grpSpPr>
          <p:sp>
            <p:nvSpPr>
              <p:cNvPr id="17433" name="Line 42"/>
              <p:cNvSpPr>
                <a:spLocks noChangeShapeType="1"/>
              </p:cNvSpPr>
              <p:nvPr/>
            </p:nvSpPr>
            <p:spPr bwMode="auto">
              <a:xfrm flipH="1">
                <a:off x="592" y="1463"/>
                <a:ext cx="125" cy="1"/>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Line 43"/>
              <p:cNvSpPr>
                <a:spLocks noChangeShapeType="1"/>
              </p:cNvSpPr>
              <p:nvPr/>
            </p:nvSpPr>
            <p:spPr bwMode="auto">
              <a:xfrm>
                <a:off x="594" y="1454"/>
                <a:ext cx="0" cy="448"/>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5" name="Line 44"/>
              <p:cNvSpPr>
                <a:spLocks noChangeShapeType="1"/>
              </p:cNvSpPr>
              <p:nvPr/>
            </p:nvSpPr>
            <p:spPr bwMode="auto">
              <a:xfrm>
                <a:off x="592" y="1892"/>
                <a:ext cx="164" cy="2"/>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1" name="Group 45"/>
            <p:cNvGrpSpPr>
              <a:grpSpLocks/>
            </p:cNvGrpSpPr>
            <p:nvPr/>
          </p:nvGrpSpPr>
          <p:grpSpPr bwMode="auto">
            <a:xfrm>
              <a:off x="3931" y="2012"/>
              <a:ext cx="107" cy="528"/>
              <a:chOff x="589" y="1958"/>
              <a:chExt cx="164" cy="709"/>
            </a:xfrm>
          </p:grpSpPr>
          <p:sp>
            <p:nvSpPr>
              <p:cNvPr id="17430" name="Line 46"/>
              <p:cNvSpPr>
                <a:spLocks noChangeShapeType="1"/>
              </p:cNvSpPr>
              <p:nvPr/>
            </p:nvSpPr>
            <p:spPr bwMode="auto">
              <a:xfrm flipH="1">
                <a:off x="589" y="1966"/>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1" name="Line 47"/>
              <p:cNvSpPr>
                <a:spLocks noChangeShapeType="1"/>
              </p:cNvSpPr>
              <p:nvPr/>
            </p:nvSpPr>
            <p:spPr bwMode="auto">
              <a:xfrm>
                <a:off x="591" y="1958"/>
                <a:ext cx="0" cy="709"/>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2" name="Line 48"/>
              <p:cNvSpPr>
                <a:spLocks noChangeShapeType="1"/>
              </p:cNvSpPr>
              <p:nvPr/>
            </p:nvSpPr>
            <p:spPr bwMode="auto">
              <a:xfrm>
                <a:off x="589" y="2655"/>
                <a:ext cx="164" cy="4"/>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2" name="Group 49"/>
            <p:cNvGrpSpPr>
              <a:grpSpLocks/>
            </p:cNvGrpSpPr>
            <p:nvPr/>
          </p:nvGrpSpPr>
          <p:grpSpPr bwMode="auto">
            <a:xfrm>
              <a:off x="3929" y="2573"/>
              <a:ext cx="107" cy="458"/>
              <a:chOff x="586" y="2711"/>
              <a:chExt cx="164" cy="616"/>
            </a:xfrm>
          </p:grpSpPr>
          <p:sp>
            <p:nvSpPr>
              <p:cNvPr id="17427" name="Line 50"/>
              <p:cNvSpPr>
                <a:spLocks noChangeShapeType="1"/>
              </p:cNvSpPr>
              <p:nvPr/>
            </p:nvSpPr>
            <p:spPr bwMode="auto">
              <a:xfrm flipH="1">
                <a:off x="586" y="2720"/>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51"/>
              <p:cNvSpPr>
                <a:spLocks noChangeShapeType="1"/>
              </p:cNvSpPr>
              <p:nvPr/>
            </p:nvSpPr>
            <p:spPr bwMode="auto">
              <a:xfrm>
                <a:off x="588" y="2711"/>
                <a:ext cx="0" cy="616"/>
              </a:xfrm>
              <a:prstGeom prst="line">
                <a:avLst/>
              </a:prstGeom>
              <a:noFill/>
              <a:ln w="31750">
                <a:solidFill>
                  <a:srgbClr val="969696"/>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52"/>
              <p:cNvSpPr>
                <a:spLocks noChangeShapeType="1"/>
              </p:cNvSpPr>
              <p:nvPr/>
            </p:nvSpPr>
            <p:spPr bwMode="auto">
              <a:xfrm>
                <a:off x="586" y="3318"/>
                <a:ext cx="164" cy="3"/>
              </a:xfrm>
              <a:prstGeom prst="line">
                <a:avLst/>
              </a:prstGeom>
              <a:noFill/>
              <a:ln w="31750">
                <a:solidFill>
                  <a:srgbClr val="96969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23" name="Group 53"/>
            <p:cNvGrpSpPr>
              <a:grpSpLocks/>
            </p:cNvGrpSpPr>
            <p:nvPr/>
          </p:nvGrpSpPr>
          <p:grpSpPr bwMode="auto">
            <a:xfrm>
              <a:off x="3923" y="3066"/>
              <a:ext cx="108" cy="327"/>
              <a:chOff x="577" y="3374"/>
              <a:chExt cx="164" cy="439"/>
            </a:xfrm>
          </p:grpSpPr>
          <p:sp>
            <p:nvSpPr>
              <p:cNvPr id="17424" name="Line 54"/>
              <p:cNvSpPr>
                <a:spLocks noChangeShapeType="1"/>
              </p:cNvSpPr>
              <p:nvPr/>
            </p:nvSpPr>
            <p:spPr bwMode="auto">
              <a:xfrm flipH="1">
                <a:off x="577" y="3383"/>
                <a:ext cx="125" cy="1"/>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55"/>
              <p:cNvSpPr>
                <a:spLocks noChangeShapeType="1"/>
              </p:cNvSpPr>
              <p:nvPr/>
            </p:nvSpPr>
            <p:spPr bwMode="auto">
              <a:xfrm>
                <a:off x="579" y="3374"/>
                <a:ext cx="0" cy="439"/>
              </a:xfrm>
              <a:prstGeom prst="line">
                <a:avLst/>
              </a:prstGeom>
              <a:noFill/>
              <a:ln w="31750">
                <a:solidFill>
                  <a:schemeClr val="bg2"/>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56"/>
              <p:cNvSpPr>
                <a:spLocks noChangeShapeType="1"/>
              </p:cNvSpPr>
              <p:nvPr/>
            </p:nvSpPr>
            <p:spPr bwMode="auto">
              <a:xfrm>
                <a:off x="577" y="3803"/>
                <a:ext cx="164" cy="2"/>
              </a:xfrm>
              <a:prstGeom prst="line">
                <a:avLst/>
              </a:prstGeom>
              <a:noFill/>
              <a:ln w="31750">
                <a:solidFill>
                  <a:schemeClr val="bg2"/>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73785" name="Rectangle 57"/>
          <p:cNvSpPr>
            <a:spLocks noChangeArrowheads="1"/>
          </p:cNvSpPr>
          <p:nvPr/>
        </p:nvSpPr>
        <p:spPr bwMode="auto">
          <a:xfrm>
            <a:off x="312738" y="1662113"/>
            <a:ext cx="6159500" cy="497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a:t>Human Recreational Uses</a:t>
            </a:r>
          </a:p>
          <a:p>
            <a:pPr lvl="1" eaLnBrk="1" hangingPunct="1"/>
            <a:r>
              <a:rPr lang="en-US" altLang="en-US"/>
              <a:t>Beach Activities</a:t>
            </a:r>
          </a:p>
          <a:p>
            <a:pPr lvl="1" eaLnBrk="1" hangingPunct="1"/>
            <a:r>
              <a:rPr lang="en-US" altLang="en-US"/>
              <a:t>Fishing</a:t>
            </a:r>
          </a:p>
          <a:p>
            <a:pPr lvl="1" eaLnBrk="1" hangingPunct="1"/>
            <a:r>
              <a:rPr lang="en-US" altLang="en-US"/>
              <a:t>Wildlife Viewing</a:t>
            </a:r>
          </a:p>
          <a:p>
            <a:pPr lvl="1" eaLnBrk="1" hangingPunct="1"/>
            <a:r>
              <a:rPr lang="en-US" altLang="en-US"/>
              <a:t>Tribal Uses</a:t>
            </a:r>
          </a:p>
          <a:p>
            <a:pPr eaLnBrk="1" hangingPunct="1"/>
            <a:r>
              <a:rPr lang="en-US" altLang="en-US"/>
              <a:t>Use surveys, car counters, input from land managers</a:t>
            </a:r>
          </a:p>
          <a:p>
            <a:pPr eaLnBrk="1" hangingPunct="1"/>
            <a:r>
              <a:rPr lang="en-US" altLang="en-US"/>
              <a:t>Damages for Use Losses</a:t>
            </a:r>
          </a:p>
          <a:p>
            <a:pPr lvl="1" eaLnBrk="1" hangingPunct="1"/>
            <a:r>
              <a:rPr lang="en-US" altLang="en-US"/>
              <a:t>Value of Lost and Diminished User-Days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8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8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8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378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78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378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78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37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Methodology: Summary</a:t>
            </a:r>
          </a:p>
        </p:txBody>
      </p:sp>
      <p:sp>
        <p:nvSpPr>
          <p:cNvPr id="150531" name="Rectangle 3"/>
          <p:cNvSpPr>
            <a:spLocks noGrp="1" noChangeArrowheads="1"/>
          </p:cNvSpPr>
          <p:nvPr>
            <p:ph type="body" idx="1"/>
          </p:nvPr>
        </p:nvSpPr>
        <p:spPr>
          <a:xfrm>
            <a:off x="457200" y="1644650"/>
            <a:ext cx="8229600" cy="5065713"/>
          </a:xfrm>
        </p:spPr>
        <p:txBody>
          <a:bodyPr/>
          <a:lstStyle/>
          <a:p>
            <a:pPr eaLnBrk="1" hangingPunct="1"/>
            <a:r>
              <a:rPr lang="en-US" altLang="en-US"/>
              <a:t>Standardized method that uses degree and spatial/temporal extent of injuries to calculate damages</a:t>
            </a:r>
          </a:p>
          <a:p>
            <a:pPr eaLnBrk="1" hangingPunct="1"/>
            <a:r>
              <a:rPr lang="en-US" altLang="en-US"/>
              <a:t>Often uses information gathered during response and investigation, but additional field work may be needed</a:t>
            </a:r>
          </a:p>
          <a:p>
            <a:pPr eaLnBrk="1" hangingPunct="1"/>
            <a:r>
              <a:rPr lang="en-US" altLang="en-US"/>
              <a:t>Bottom Line: Damage Assessment “studies the spill”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0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192088" y="274638"/>
            <a:ext cx="87820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a:solidFill>
                  <a:schemeClr val="tx2"/>
                </a:solidFill>
              </a:rPr>
              <a:t>NRDA Coordination After Response</a:t>
            </a:r>
          </a:p>
        </p:txBody>
      </p:sp>
      <p:sp>
        <p:nvSpPr>
          <p:cNvPr id="109574" name="Rectangle 6"/>
          <p:cNvSpPr>
            <a:spLocks noChangeArrowheads="1"/>
          </p:cNvSpPr>
          <p:nvPr/>
        </p:nvSpPr>
        <p:spPr bwMode="auto">
          <a:xfrm>
            <a:off x="600075" y="1755775"/>
            <a:ext cx="8183563"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dirty="0"/>
              <a:t>NRDA tasks done cooperatively among trustees and possibly RP</a:t>
            </a:r>
          </a:p>
          <a:p>
            <a:pPr eaLnBrk="1" hangingPunct="1"/>
            <a:endParaRPr lang="en-US" altLang="en-US" sz="1000" dirty="0"/>
          </a:p>
          <a:p>
            <a:pPr eaLnBrk="1" hangingPunct="1"/>
            <a:r>
              <a:rPr lang="en-US" altLang="en-US" dirty="0"/>
              <a:t>NRD settlement coordinated with fines and penalties from multiple agencies for a </a:t>
            </a:r>
            <a:r>
              <a:rPr lang="en-US" altLang="en-US" i="1" dirty="0"/>
              <a:t>global </a:t>
            </a:r>
            <a:r>
              <a:rPr lang="en-US" altLang="en-US" dirty="0"/>
              <a:t>settlement</a:t>
            </a:r>
          </a:p>
          <a:p>
            <a:pPr eaLnBrk="1" hangingPunct="1"/>
            <a:endParaRPr lang="en-US" altLang="en-US" sz="1000" dirty="0"/>
          </a:p>
          <a:p>
            <a:pPr eaLnBrk="1" hangingPunct="1"/>
            <a:r>
              <a:rPr lang="en-US" altLang="en-US" dirty="0"/>
              <a:t>NRD settlement is based on one or more compensatory restoration projects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95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95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95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500" y="203518"/>
            <a:ext cx="8953500" cy="682625"/>
          </a:xfrm>
        </p:spPr>
        <p:txBody>
          <a:bodyPr/>
          <a:lstStyle/>
          <a:p>
            <a:pPr algn="l" eaLnBrk="1" hangingPunct="1"/>
            <a:r>
              <a:rPr lang="en-US" sz="2800" b="1" dirty="0"/>
              <a:t>Local Example: Carbon Lite/</a:t>
            </a:r>
            <a:r>
              <a:rPr lang="en-US" sz="2800" b="1" dirty="0" err="1"/>
              <a:t>Springbrook</a:t>
            </a:r>
            <a:r>
              <a:rPr lang="en-US" sz="2800" b="1" dirty="0"/>
              <a:t> Wash</a:t>
            </a:r>
          </a:p>
        </p:txBody>
      </p:sp>
      <p:sp>
        <p:nvSpPr>
          <p:cNvPr id="142339" name="Rectangle 3"/>
          <p:cNvSpPr>
            <a:spLocks noGrp="1" noChangeArrowheads="1"/>
          </p:cNvSpPr>
          <p:nvPr>
            <p:ph type="body" idx="1"/>
          </p:nvPr>
        </p:nvSpPr>
        <p:spPr>
          <a:xfrm>
            <a:off x="346391" y="886143"/>
            <a:ext cx="8674735" cy="3290579"/>
          </a:xfrm>
        </p:spPr>
        <p:txBody>
          <a:bodyPr/>
          <a:lstStyle/>
          <a:p>
            <a:pPr eaLnBrk="1" hangingPunct="1"/>
            <a:r>
              <a:rPr lang="en-US" sz="2400" dirty="0"/>
              <a:t>Sodium hydroxide (pH=12) onto 0.82 acre of habitat.  </a:t>
            </a:r>
          </a:p>
          <a:p>
            <a:pPr eaLnBrk="1" hangingPunct="1"/>
            <a:r>
              <a:rPr lang="en-US" sz="2400" dirty="0"/>
              <a:t>Clean-up included excavation, ramp/road construction, and removal of some riparian habitat. </a:t>
            </a:r>
          </a:p>
          <a:p>
            <a:pPr eaLnBrk="1" hangingPunct="1"/>
            <a:r>
              <a:rPr lang="en-US" sz="2400" dirty="0"/>
              <a:t>Impacts to western spadefoot toad and riparian habitat. </a:t>
            </a:r>
          </a:p>
          <a:p>
            <a:pPr eaLnBrk="1" hangingPunct="1"/>
            <a:r>
              <a:rPr lang="en-US" sz="2400" dirty="0"/>
              <a:t>Restoration requirement = 0.38 acres.</a:t>
            </a:r>
          </a:p>
          <a:p>
            <a:pPr eaLnBrk="1" hangingPunct="1"/>
            <a:r>
              <a:rPr lang="en-US" sz="2400" dirty="0"/>
              <a:t>Nearby restoration project cost $145K/acre; using that </a:t>
            </a:r>
            <a:r>
              <a:rPr lang="en-US" sz="2400" dirty="0" smtClean="0"/>
              <a:t>rate (plus some adjustments), </a:t>
            </a:r>
            <a:r>
              <a:rPr lang="en-US" sz="2400" dirty="0"/>
              <a:t>damages = </a:t>
            </a:r>
            <a:r>
              <a:rPr lang="en-US" sz="2400" dirty="0" smtClean="0"/>
              <a:t>$42K</a:t>
            </a:r>
            <a:r>
              <a:rPr lang="en-US" sz="2400" dirty="0"/>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59" y="3952240"/>
            <a:ext cx="7518401" cy="2692724"/>
          </a:xfrm>
          <a:prstGeom prst="rect">
            <a:avLst/>
          </a:prstGeom>
          <a:ln w="38100">
            <a:solidFill>
              <a:schemeClr val="tx1"/>
            </a:solidFill>
          </a:ln>
        </p:spPr>
      </p:pic>
    </p:spTree>
    <p:extLst>
      <p:ext uri="{BB962C8B-B14F-4D97-AF65-F5344CB8AC3E}">
        <p14:creationId xmlns:p14="http://schemas.microsoft.com/office/powerpoint/2010/main" val="1066035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457200" y="1746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b="1" dirty="0">
                <a:solidFill>
                  <a:srgbClr val="000000"/>
                </a:solidFill>
              </a:rPr>
              <a:t>NRDA Stats </a:t>
            </a:r>
            <a:r>
              <a:rPr lang="en-US" altLang="en-US" sz="4400" dirty="0">
                <a:solidFill>
                  <a:srgbClr val="000000"/>
                </a:solidFill>
              </a:rPr>
              <a:t>(Dec. 2015)</a:t>
            </a:r>
          </a:p>
        </p:txBody>
      </p:sp>
      <p:sp>
        <p:nvSpPr>
          <p:cNvPr id="177159" name="Rectangle 7"/>
          <p:cNvSpPr>
            <a:spLocks noGrp="1" noChangeArrowheads="1"/>
          </p:cNvSpPr>
          <p:nvPr>
            <p:ph type="body" idx="1"/>
          </p:nvPr>
        </p:nvSpPr>
        <p:spPr>
          <a:xfrm>
            <a:off x="314325" y="1185863"/>
            <a:ext cx="8743950" cy="5233987"/>
          </a:xfrm>
        </p:spPr>
        <p:txBody>
          <a:bodyPr/>
          <a:lstStyle/>
          <a:p>
            <a:pPr eaLnBrk="1" hangingPunct="1">
              <a:lnSpc>
                <a:spcPct val="90000"/>
              </a:lnSpc>
              <a:defRPr/>
            </a:pPr>
            <a:r>
              <a:rPr lang="en-US" sz="2400" dirty="0"/>
              <a:t> </a:t>
            </a:r>
            <a:r>
              <a:rPr lang="en-US" sz="2400" b="1" dirty="0"/>
              <a:t>Large Cases:  29</a:t>
            </a:r>
          </a:p>
          <a:p>
            <a:pPr lvl="1" eaLnBrk="1" hangingPunct="1">
              <a:lnSpc>
                <a:spcPct val="90000"/>
              </a:lnSpc>
              <a:defRPr/>
            </a:pPr>
            <a:r>
              <a:rPr lang="en-US" sz="2400" dirty="0"/>
              <a:t>Settled: </a:t>
            </a:r>
            <a:r>
              <a:rPr lang="en-US" sz="2400" dirty="0" smtClean="0"/>
              <a:t>25  </a:t>
            </a:r>
            <a:r>
              <a:rPr lang="en-US" sz="2400" dirty="0"/>
              <a:t>(Total = $203 million)</a:t>
            </a:r>
          </a:p>
          <a:p>
            <a:pPr lvl="1" eaLnBrk="1" hangingPunct="1">
              <a:lnSpc>
                <a:spcPct val="90000"/>
              </a:lnSpc>
              <a:defRPr/>
            </a:pPr>
            <a:r>
              <a:rPr lang="en-US" sz="2400" dirty="0"/>
              <a:t>Active:  3</a:t>
            </a:r>
          </a:p>
          <a:p>
            <a:pPr marL="457200" lvl="1" indent="0" eaLnBrk="1" hangingPunct="1">
              <a:lnSpc>
                <a:spcPct val="90000"/>
              </a:lnSpc>
              <a:buFontTx/>
              <a:buNone/>
              <a:defRPr/>
            </a:pPr>
            <a:endParaRPr lang="en-US" sz="2400" dirty="0"/>
          </a:p>
          <a:p>
            <a:pPr eaLnBrk="1" hangingPunct="1">
              <a:lnSpc>
                <a:spcPct val="90000"/>
              </a:lnSpc>
              <a:defRPr/>
            </a:pPr>
            <a:r>
              <a:rPr lang="en-US" sz="2400" b="1" dirty="0"/>
              <a:t> Small Cases:  190</a:t>
            </a:r>
          </a:p>
          <a:p>
            <a:pPr lvl="1" eaLnBrk="1" hangingPunct="1">
              <a:lnSpc>
                <a:spcPct val="90000"/>
              </a:lnSpc>
              <a:defRPr/>
            </a:pPr>
            <a:r>
              <a:rPr lang="en-US" sz="2400" dirty="0"/>
              <a:t>Settled:  </a:t>
            </a:r>
            <a:r>
              <a:rPr lang="en-US" sz="2400" dirty="0" smtClean="0"/>
              <a:t>113  </a:t>
            </a:r>
            <a:r>
              <a:rPr lang="en-US" sz="2400" dirty="0"/>
              <a:t>(Total = </a:t>
            </a:r>
            <a:r>
              <a:rPr lang="en-US" sz="2400" dirty="0" smtClean="0"/>
              <a:t>$7.7 </a:t>
            </a:r>
            <a:r>
              <a:rPr lang="en-US" sz="2400" dirty="0"/>
              <a:t>million)</a:t>
            </a:r>
          </a:p>
          <a:p>
            <a:pPr lvl="1" eaLnBrk="1" hangingPunct="1">
              <a:lnSpc>
                <a:spcPct val="90000"/>
              </a:lnSpc>
              <a:defRPr/>
            </a:pPr>
            <a:r>
              <a:rPr lang="en-US" sz="2400" dirty="0"/>
              <a:t>Terminated:  29</a:t>
            </a:r>
          </a:p>
          <a:p>
            <a:pPr lvl="1" eaLnBrk="1" hangingPunct="1">
              <a:lnSpc>
                <a:spcPct val="90000"/>
              </a:lnSpc>
              <a:defRPr/>
            </a:pPr>
            <a:r>
              <a:rPr lang="en-US" sz="2400" dirty="0"/>
              <a:t>Active:  51</a:t>
            </a:r>
          </a:p>
          <a:p>
            <a:pPr marL="457200" lvl="1" indent="0" eaLnBrk="1" hangingPunct="1">
              <a:lnSpc>
                <a:spcPct val="90000"/>
              </a:lnSpc>
              <a:buFontTx/>
              <a:buNone/>
              <a:defRPr/>
            </a:pPr>
            <a:endParaRPr lang="en-US" sz="2400" dirty="0"/>
          </a:p>
          <a:p>
            <a:pPr eaLnBrk="1" hangingPunct="1">
              <a:lnSpc>
                <a:spcPct val="90000"/>
              </a:lnSpc>
              <a:defRPr/>
            </a:pPr>
            <a:r>
              <a:rPr lang="en-US" sz="2400" b="1" dirty="0"/>
              <a:t> Restoration Projects: 400</a:t>
            </a:r>
            <a:r>
              <a:rPr lang="en-US" sz="1200" b="1" dirty="0"/>
              <a:t>(approx.)</a:t>
            </a:r>
          </a:p>
          <a:p>
            <a:pPr lvl="1" eaLnBrk="1" hangingPunct="1">
              <a:lnSpc>
                <a:spcPct val="90000"/>
              </a:lnSpc>
              <a:defRPr/>
            </a:pPr>
            <a:r>
              <a:rPr lang="en-US" sz="2400" dirty="0"/>
              <a:t>Completed:  249</a:t>
            </a:r>
          </a:p>
          <a:p>
            <a:pPr lvl="1" eaLnBrk="1" hangingPunct="1">
              <a:lnSpc>
                <a:spcPct val="90000"/>
              </a:lnSpc>
              <a:defRPr/>
            </a:pPr>
            <a:r>
              <a:rPr lang="en-US" sz="2400" dirty="0"/>
              <a:t>On-going:  74</a:t>
            </a:r>
          </a:p>
          <a:p>
            <a:pPr lvl="1" eaLnBrk="1" hangingPunct="1">
              <a:lnSpc>
                <a:spcPct val="90000"/>
              </a:lnSpc>
              <a:defRPr/>
            </a:pPr>
            <a:r>
              <a:rPr lang="en-US" sz="2400" dirty="0"/>
              <a:t>Planned:  77 </a:t>
            </a:r>
          </a:p>
        </p:txBody>
      </p:sp>
      <p:pic>
        <p:nvPicPr>
          <p:cNvPr id="11268" name="Picture 4" descr="western%20grebe%20bringing%20algae%20to%20nest"/>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5227637" y="3913188"/>
            <a:ext cx="3916363" cy="25860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1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71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71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15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715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715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715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159">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7159">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715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31763"/>
            <a:ext cx="8229600" cy="1143000"/>
          </a:xfrm>
        </p:spPr>
        <p:txBody>
          <a:bodyPr/>
          <a:lstStyle/>
          <a:p>
            <a:r>
              <a:rPr lang="en-US" altLang="en-US" dirty="0"/>
              <a:t>Contacts</a:t>
            </a:r>
          </a:p>
        </p:txBody>
      </p:sp>
      <p:sp>
        <p:nvSpPr>
          <p:cNvPr id="4" name="Text Placeholder 3"/>
          <p:cNvSpPr>
            <a:spLocks noGrp="1" noChangeArrowheads="1"/>
          </p:cNvSpPr>
          <p:nvPr>
            <p:ph type="body" sz="half" idx="4294967295"/>
          </p:nvPr>
        </p:nvSpPr>
        <p:spPr>
          <a:xfrm>
            <a:off x="233363" y="1279525"/>
            <a:ext cx="4257675" cy="5264150"/>
          </a:xfrm>
          <a:extLst/>
        </p:spPr>
        <p:txBody>
          <a:bodyPr/>
          <a:lstStyle/>
          <a:p>
            <a:pPr marL="0" indent="0" algn="ctr">
              <a:buFontTx/>
              <a:buNone/>
              <a:defRPr/>
            </a:pPr>
            <a:r>
              <a:rPr lang="en-US" sz="2400" u="sng" dirty="0"/>
              <a:t>OSPR NRDA</a:t>
            </a:r>
          </a:p>
          <a:p>
            <a:pPr>
              <a:buClr>
                <a:schemeClr val="tx1"/>
              </a:buClr>
              <a:buSzPts val="2000"/>
              <a:defRPr/>
            </a:pPr>
            <a:r>
              <a:rPr lang="en-US" sz="2000" b="1" dirty="0"/>
              <a:t>Primary Contact, Supervisor</a:t>
            </a:r>
          </a:p>
          <a:p>
            <a:pPr lvl="1">
              <a:buClr>
                <a:schemeClr val="tx1"/>
              </a:buClr>
              <a:buSzPts val="2000"/>
              <a:defRPr/>
            </a:pPr>
            <a:r>
              <a:rPr lang="en-US" sz="2000" b="1" dirty="0"/>
              <a:t>Michael Anderson</a:t>
            </a:r>
          </a:p>
          <a:p>
            <a:pPr marL="457200" lvl="1" indent="0">
              <a:buClr>
                <a:schemeClr val="tx1"/>
              </a:buClr>
              <a:buSzPts val="2000"/>
              <a:buNone/>
              <a:defRPr/>
            </a:pPr>
            <a:r>
              <a:rPr lang="en-US" sz="2000" b="1" dirty="0"/>
              <a:t>	   916-324-9784</a:t>
            </a:r>
          </a:p>
          <a:p>
            <a:pPr>
              <a:buClr>
                <a:schemeClr val="tx1"/>
              </a:buClr>
              <a:buSzPts val="2000"/>
              <a:defRPr/>
            </a:pPr>
            <a:r>
              <a:rPr lang="en-US" sz="2000" dirty="0"/>
              <a:t>Toxicology and Field Sampling</a:t>
            </a:r>
          </a:p>
          <a:p>
            <a:pPr lvl="1">
              <a:buClr>
                <a:schemeClr val="tx1"/>
              </a:buClr>
              <a:buSzPts val="2000"/>
              <a:defRPr/>
            </a:pPr>
            <a:r>
              <a:rPr lang="en-US" sz="2000" dirty="0"/>
              <a:t>Beckye Stanton</a:t>
            </a:r>
          </a:p>
          <a:p>
            <a:pPr lvl="1">
              <a:buClr>
                <a:schemeClr val="tx1"/>
              </a:buClr>
              <a:buSzPts val="2000"/>
              <a:defRPr/>
            </a:pPr>
            <a:r>
              <a:rPr lang="en-US" sz="2000" dirty="0"/>
              <a:t>Regina Donohoe</a:t>
            </a:r>
          </a:p>
          <a:p>
            <a:pPr lvl="1">
              <a:buClr>
                <a:schemeClr val="tx1"/>
              </a:buClr>
              <a:buSzPts val="2000"/>
              <a:defRPr/>
            </a:pPr>
            <a:r>
              <a:rPr lang="en-US" sz="2000" dirty="0"/>
              <a:t>Bruce </a:t>
            </a:r>
            <a:r>
              <a:rPr lang="en-US" sz="2000" dirty="0" err="1"/>
              <a:t>Joab</a:t>
            </a:r>
            <a:endParaRPr lang="en-US" sz="2000" dirty="0"/>
          </a:p>
          <a:p>
            <a:pPr>
              <a:buClr>
                <a:schemeClr val="tx1"/>
              </a:buClr>
              <a:buSzPts val="2000"/>
              <a:defRPr/>
            </a:pPr>
            <a:r>
              <a:rPr lang="en-US" sz="2000" dirty="0"/>
              <a:t>Economics, Birds, and Recreational Use</a:t>
            </a:r>
          </a:p>
          <a:p>
            <a:pPr lvl="1">
              <a:buClr>
                <a:schemeClr val="tx1"/>
              </a:buClr>
              <a:buSzPts val="2000"/>
              <a:defRPr/>
            </a:pPr>
            <a:r>
              <a:rPr lang="en-US" sz="2000" dirty="0"/>
              <a:t>Matt </a:t>
            </a:r>
            <a:r>
              <a:rPr lang="en-US" sz="2000" dirty="0" err="1"/>
              <a:t>Zafonte</a:t>
            </a:r>
            <a:endParaRPr lang="en-US" sz="2000" dirty="0"/>
          </a:p>
          <a:p>
            <a:pPr lvl="1">
              <a:buClr>
                <a:schemeClr val="tx1"/>
              </a:buClr>
              <a:buSzPts val="2000"/>
              <a:defRPr/>
            </a:pPr>
            <a:r>
              <a:rPr lang="en-US" sz="2000" dirty="0"/>
              <a:t>Steve Hampton</a:t>
            </a:r>
          </a:p>
          <a:p>
            <a:pPr>
              <a:buClr>
                <a:schemeClr val="tx1"/>
              </a:buClr>
              <a:buSzPts val="2000"/>
              <a:defRPr/>
            </a:pPr>
            <a:r>
              <a:rPr lang="en-US" sz="2000" dirty="0"/>
              <a:t>Restoration &amp; Response</a:t>
            </a:r>
          </a:p>
          <a:p>
            <a:pPr lvl="1">
              <a:buClr>
                <a:schemeClr val="tx1"/>
              </a:buClr>
              <a:buSzPts val="2000"/>
              <a:defRPr/>
            </a:pPr>
            <a:r>
              <a:rPr lang="en-US" sz="2000" dirty="0" err="1"/>
              <a:t>Bryand</a:t>
            </a:r>
            <a:r>
              <a:rPr lang="en-US" sz="2000" dirty="0"/>
              <a:t> Duke</a:t>
            </a:r>
          </a:p>
        </p:txBody>
      </p:sp>
      <p:sp>
        <p:nvSpPr>
          <p:cNvPr id="5" name="Rectangle 5"/>
          <p:cNvSpPr>
            <a:spLocks noGrp="1" noChangeArrowheads="1"/>
          </p:cNvSpPr>
          <p:nvPr>
            <p:ph type="body" sz="half" idx="4294967295"/>
          </p:nvPr>
        </p:nvSpPr>
        <p:spPr>
          <a:xfrm>
            <a:off x="4592638" y="1270000"/>
            <a:ext cx="4379912" cy="4856163"/>
          </a:xfrm>
          <a:extLst/>
        </p:spPr>
        <p:txBody>
          <a:bodyPr/>
          <a:lstStyle/>
          <a:p>
            <a:pPr marL="0" indent="0" algn="ctr">
              <a:buFontTx/>
              <a:buNone/>
              <a:defRPr/>
            </a:pPr>
            <a:r>
              <a:rPr lang="en-US" sz="2400" u="sng" dirty="0"/>
              <a:t>OSPR Legal</a:t>
            </a:r>
          </a:p>
          <a:p>
            <a:pPr>
              <a:buClr>
                <a:schemeClr val="tx1"/>
              </a:buClr>
              <a:buSzPts val="2000"/>
              <a:defRPr/>
            </a:pPr>
            <a:r>
              <a:rPr lang="en-US" sz="2000" b="1" dirty="0"/>
              <a:t>Primary Contact, Supervisor </a:t>
            </a:r>
          </a:p>
          <a:p>
            <a:pPr lvl="1">
              <a:buClr>
                <a:schemeClr val="tx1"/>
              </a:buClr>
              <a:buSzPts val="2000"/>
              <a:defRPr/>
            </a:pPr>
            <a:r>
              <a:rPr lang="en-US" sz="2000" b="1" dirty="0"/>
              <a:t>Eric Milstein </a:t>
            </a:r>
          </a:p>
          <a:p>
            <a:pPr marL="457200" lvl="1" indent="0">
              <a:buClr>
                <a:schemeClr val="tx1"/>
              </a:buClr>
              <a:buSzPts val="2000"/>
              <a:buNone/>
              <a:defRPr/>
            </a:pPr>
            <a:r>
              <a:rPr lang="en-US" sz="2000" b="1" dirty="0"/>
              <a:t>     916-324-9812</a:t>
            </a:r>
          </a:p>
          <a:p>
            <a:pPr>
              <a:buClr>
                <a:schemeClr val="tx1"/>
              </a:buClr>
              <a:buSzPts val="2000"/>
              <a:defRPr/>
            </a:pPr>
            <a:r>
              <a:rPr lang="en-US" sz="2000" dirty="0"/>
              <a:t>Large spills</a:t>
            </a:r>
          </a:p>
          <a:p>
            <a:pPr lvl="1">
              <a:buClr>
                <a:schemeClr val="tx1"/>
              </a:buClr>
              <a:buSzPts val="2000"/>
              <a:defRPr/>
            </a:pPr>
            <a:r>
              <a:rPr lang="en-US" sz="2000" dirty="0"/>
              <a:t>Kathy </a:t>
            </a:r>
            <a:r>
              <a:rPr lang="en-US" sz="2000" dirty="0" err="1"/>
              <a:t>Verrue</a:t>
            </a:r>
            <a:r>
              <a:rPr lang="en-US" sz="2000" dirty="0"/>
              <a:t>-Slater</a:t>
            </a:r>
          </a:p>
          <a:p>
            <a:pPr>
              <a:buClr>
                <a:schemeClr val="tx1"/>
              </a:buClr>
              <a:buSzPts val="2000"/>
              <a:defRPr/>
            </a:pPr>
            <a:r>
              <a:rPr lang="en-US" sz="2000" dirty="0"/>
              <a:t>Small Spills [including inland pollution]</a:t>
            </a:r>
          </a:p>
          <a:p>
            <a:pPr lvl="1">
              <a:buClr>
                <a:schemeClr val="tx1"/>
              </a:buClr>
              <a:buSzPts val="2000"/>
              <a:defRPr/>
            </a:pPr>
            <a:r>
              <a:rPr lang="en-US" sz="2000" dirty="0"/>
              <a:t>Wendy Johnson</a:t>
            </a:r>
          </a:p>
          <a:p>
            <a:pPr lvl="1">
              <a:buClr>
                <a:schemeClr val="tx1"/>
              </a:buClr>
              <a:buSzPts val="2000"/>
              <a:defRPr/>
            </a:pPr>
            <a:r>
              <a:rPr lang="en-US" sz="2000" dirty="0"/>
              <a:t>Lisa Wolfe</a:t>
            </a:r>
          </a:p>
          <a:p>
            <a:pPr lvl="1">
              <a:buClr>
                <a:schemeClr val="tx1"/>
              </a:buClr>
              <a:buSzPts val="2000"/>
              <a:defRPr/>
            </a:pPr>
            <a:r>
              <a:rPr lang="en-US" sz="2000" dirty="0"/>
              <a:t>Ryan Todd</a:t>
            </a:r>
          </a:p>
        </p:txBody>
      </p:sp>
      <p:sp>
        <p:nvSpPr>
          <p:cNvPr id="3" name="TextBox 2"/>
          <p:cNvSpPr txBox="1">
            <a:spLocks noChangeArrowheads="1"/>
          </p:cNvSpPr>
          <p:nvPr/>
        </p:nvSpPr>
        <p:spPr bwMode="auto">
          <a:xfrm>
            <a:off x="3890963" y="5562600"/>
            <a:ext cx="483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u="sng">
                <a:solidFill>
                  <a:srgbClr val="0070C0"/>
                </a:solidFill>
              </a:rPr>
              <a:t>http://www.dfg.ca.gov/ospr/NRDA/</a:t>
            </a:r>
          </a:p>
        </p:txBody>
      </p:sp>
      <p:pic>
        <p:nvPicPr>
          <p:cNvPr id="30727" name="Picture 7" descr="G:\Science\NRDA\GroupPhotos_NRDA\2015\DSC002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8575" y="1381124"/>
            <a:ext cx="5219700"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
                                            <p:txEl>
                                              <p:pRg st="7" end="7"/>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nodeType="clickEffect">
                                  <p:stCondLst>
                                    <p:cond delay="0"/>
                                  </p:stCondLst>
                                  <p:childTnLst>
                                    <p:set>
                                      <p:cBhvr>
                                        <p:cTn id="64" dur="1" fill="hold">
                                          <p:stCondLst>
                                            <p:cond delay="0"/>
                                          </p:stCondLst>
                                        </p:cTn>
                                        <p:tgtEl>
                                          <p:spTgt spid="30727"/>
                                        </p:tgtEl>
                                        <p:attrNameLst>
                                          <p:attrName>style.visibility</p:attrName>
                                        </p:attrNameLst>
                                      </p:cBhvr>
                                      <p:to>
                                        <p:strVal val="visible"/>
                                      </p:to>
                                    </p:set>
                                    <p:animEffect transition="in" filter="fade">
                                      <p:cBhvr>
                                        <p:cTn id="65" dur="500"/>
                                        <p:tgtEl>
                                          <p:spTgt spid="30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4000"/>
              <a:t>Overview</a:t>
            </a:r>
          </a:p>
        </p:txBody>
      </p:sp>
      <p:sp>
        <p:nvSpPr>
          <p:cNvPr id="5123" name="Rectangle 3"/>
          <p:cNvSpPr>
            <a:spLocks noGrp="1" noChangeArrowheads="1"/>
          </p:cNvSpPr>
          <p:nvPr>
            <p:ph type="body" idx="1"/>
          </p:nvPr>
        </p:nvSpPr>
        <p:spPr/>
        <p:txBody>
          <a:bodyPr/>
          <a:lstStyle/>
          <a:p>
            <a:pPr eaLnBrk="1" hangingPunct="1"/>
            <a:r>
              <a:rPr lang="en-US" altLang="en-US" dirty="0"/>
              <a:t>What is Natural Resource Damage Assessment (NRDA)?</a:t>
            </a:r>
          </a:p>
          <a:p>
            <a:pPr eaLnBrk="1" hangingPunct="1"/>
            <a:r>
              <a:rPr lang="en-US" altLang="en-US" dirty="0"/>
              <a:t>Methodology</a:t>
            </a:r>
          </a:p>
          <a:p>
            <a:pPr eaLnBrk="1" hangingPunct="1"/>
            <a:r>
              <a:rPr lang="en-US" altLang="en-US" dirty="0"/>
              <a:t>Questions and Answers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90538" y="531813"/>
            <a:ext cx="8229600" cy="1143000"/>
          </a:xfrm>
        </p:spPr>
        <p:txBody>
          <a:bodyPr/>
          <a:lstStyle/>
          <a:p>
            <a:pPr eaLnBrk="1" hangingPunct="1"/>
            <a:r>
              <a:rPr lang="en-US" altLang="en-US" sz="4000"/>
              <a:t>Potential Components of a Pollution Settlement</a:t>
            </a:r>
          </a:p>
        </p:txBody>
      </p:sp>
      <p:sp>
        <p:nvSpPr>
          <p:cNvPr id="145411" name="Text Box 3"/>
          <p:cNvSpPr txBox="1">
            <a:spLocks noChangeArrowheads="1"/>
          </p:cNvSpPr>
          <p:nvPr/>
        </p:nvSpPr>
        <p:spPr bwMode="auto">
          <a:xfrm>
            <a:off x="3457575" y="2370138"/>
            <a:ext cx="2501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FINES, PENALTIES</a:t>
            </a:r>
          </a:p>
        </p:txBody>
      </p:sp>
      <p:sp>
        <p:nvSpPr>
          <p:cNvPr id="145412" name="Text Box 4"/>
          <p:cNvSpPr txBox="1">
            <a:spLocks noChangeArrowheads="1"/>
          </p:cNvSpPr>
          <p:nvPr/>
        </p:nvSpPr>
        <p:spPr bwMode="auto">
          <a:xfrm>
            <a:off x="1103313" y="4032250"/>
            <a:ext cx="2628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COST RECOVERY</a:t>
            </a:r>
          </a:p>
          <a:p>
            <a:pPr eaLnBrk="1" hangingPunct="1">
              <a:spcBef>
                <a:spcPct val="0"/>
              </a:spcBef>
              <a:buFontTx/>
              <a:buNone/>
            </a:pPr>
            <a:r>
              <a:rPr lang="en-US" altLang="en-US" sz="2000" b="1"/>
              <a:t>(Response &amp; NRDA)</a:t>
            </a:r>
          </a:p>
        </p:txBody>
      </p:sp>
      <p:sp>
        <p:nvSpPr>
          <p:cNvPr id="145413" name="Text Box 5"/>
          <p:cNvSpPr txBox="1">
            <a:spLocks noChangeArrowheads="1"/>
          </p:cNvSpPr>
          <p:nvPr/>
        </p:nvSpPr>
        <p:spPr bwMode="auto">
          <a:xfrm>
            <a:off x="5403850" y="4081463"/>
            <a:ext cx="28114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b="1"/>
              <a:t>NATURAL RESOURCE DAMAGES</a:t>
            </a:r>
          </a:p>
        </p:txBody>
      </p:sp>
      <p:sp>
        <p:nvSpPr>
          <p:cNvPr id="145414" name="Line 6"/>
          <p:cNvSpPr>
            <a:spLocks noChangeShapeType="1"/>
          </p:cNvSpPr>
          <p:nvPr/>
        </p:nvSpPr>
        <p:spPr bwMode="auto">
          <a:xfrm flipH="1">
            <a:off x="3063875" y="2852738"/>
            <a:ext cx="1285875" cy="10366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5" name="Line 7"/>
          <p:cNvSpPr>
            <a:spLocks noChangeShapeType="1"/>
          </p:cNvSpPr>
          <p:nvPr/>
        </p:nvSpPr>
        <p:spPr bwMode="auto">
          <a:xfrm>
            <a:off x="4359275" y="2873375"/>
            <a:ext cx="1444625" cy="15573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6" name="Line 8"/>
          <p:cNvSpPr>
            <a:spLocks noChangeShapeType="1"/>
          </p:cNvSpPr>
          <p:nvPr/>
        </p:nvSpPr>
        <p:spPr bwMode="auto">
          <a:xfrm>
            <a:off x="3082925" y="3892550"/>
            <a:ext cx="2692400" cy="5381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5418" name="Text Box 10"/>
          <p:cNvSpPr txBox="1">
            <a:spLocks noChangeArrowheads="1"/>
          </p:cNvSpPr>
          <p:nvPr/>
        </p:nvSpPr>
        <p:spPr bwMode="auto">
          <a:xfrm>
            <a:off x="1535113" y="5319713"/>
            <a:ext cx="2949575" cy="40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THIRD PARTY CLAIMS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4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54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54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4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4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45411"/>
                                        </p:tgtEl>
                                      </p:cBhvr>
                                    </p:animEffect>
                                    <p:animScale>
                                      <p:cBhvr>
                                        <p:cTn id="21" dur="250" autoRev="1" fill="hold"/>
                                        <p:tgtEl>
                                          <p:spTgt spid="145411"/>
                                        </p:tgtEl>
                                      </p:cBhvr>
                                      <p:by x="105000" y="105000"/>
                                    </p:animScale>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mph" presetSubtype="0" fill="hold" grpId="1" nodeType="clickEffect">
                                  <p:stCondLst>
                                    <p:cond delay="0"/>
                                  </p:stCondLst>
                                  <p:childTnLst>
                                    <p:animEffect transition="out" filter="fade">
                                      <p:cBhvr>
                                        <p:cTn id="25" dur="500" tmFilter="0, 0; .2, .5; .8, .5; 1, 0"/>
                                        <p:tgtEl>
                                          <p:spTgt spid="145412"/>
                                        </p:tgtEl>
                                      </p:cBhvr>
                                    </p:animEffect>
                                    <p:animScale>
                                      <p:cBhvr>
                                        <p:cTn id="26" dur="250" autoRev="1" fill="hold"/>
                                        <p:tgtEl>
                                          <p:spTgt spid="145412"/>
                                        </p:tgtEl>
                                      </p:cBhvr>
                                      <p:by x="105000" y="105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mph" presetSubtype="0" fill="hold" grpId="1" nodeType="clickEffect">
                                  <p:stCondLst>
                                    <p:cond delay="0"/>
                                  </p:stCondLst>
                                  <p:childTnLst>
                                    <p:animEffect transition="out" filter="fade">
                                      <p:cBhvr>
                                        <p:cTn id="30" dur="500" tmFilter="0, 0; .2, .5; .8, .5; 1, 0"/>
                                        <p:tgtEl>
                                          <p:spTgt spid="145413"/>
                                        </p:tgtEl>
                                      </p:cBhvr>
                                    </p:animEffect>
                                    <p:animScale>
                                      <p:cBhvr>
                                        <p:cTn id="31" dur="250" autoRev="1" fill="hold"/>
                                        <p:tgtEl>
                                          <p:spTgt spid="145413"/>
                                        </p:tgtEl>
                                      </p:cBhvr>
                                      <p:by x="105000" y="105000"/>
                                    </p:animScale>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5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P spid="145411" grpId="1"/>
      <p:bldP spid="145412" grpId="0"/>
      <p:bldP spid="145412" grpId="1"/>
      <p:bldP spid="145413" grpId="0"/>
      <p:bldP spid="145413" grpId="1"/>
      <p:bldP spid="145414" grpId="0" animBg="1"/>
      <p:bldP spid="145415" grpId="0" animBg="1"/>
      <p:bldP spid="145416" grpId="0" animBg="1"/>
      <p:bldP spid="1454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90538" y="531813"/>
            <a:ext cx="8229600" cy="1143000"/>
          </a:xfrm>
        </p:spPr>
        <p:txBody>
          <a:bodyPr/>
          <a:lstStyle/>
          <a:p>
            <a:pPr eaLnBrk="1" hangingPunct="1"/>
            <a:r>
              <a:rPr lang="en-US" altLang="en-US" sz="4000"/>
              <a:t>What are Natural Resource Damages?</a:t>
            </a:r>
          </a:p>
        </p:txBody>
      </p:sp>
      <p:sp>
        <p:nvSpPr>
          <p:cNvPr id="118787" name="Rectangle 3"/>
          <p:cNvSpPr>
            <a:spLocks noGrp="1" noChangeArrowheads="1"/>
          </p:cNvSpPr>
          <p:nvPr>
            <p:ph type="body" idx="1"/>
          </p:nvPr>
        </p:nvSpPr>
        <p:spPr>
          <a:xfrm>
            <a:off x="490538" y="2085975"/>
            <a:ext cx="8229600" cy="4297363"/>
          </a:xfrm>
        </p:spPr>
        <p:txBody>
          <a:bodyPr/>
          <a:lstStyle/>
          <a:p>
            <a:pPr eaLnBrk="1" hangingPunct="1">
              <a:lnSpc>
                <a:spcPct val="90000"/>
              </a:lnSpc>
            </a:pPr>
            <a:r>
              <a:rPr lang="en-US" altLang="en-US"/>
              <a:t>Compensation for natural resource injuries</a:t>
            </a:r>
          </a:p>
          <a:p>
            <a:pPr eaLnBrk="1" hangingPunct="1">
              <a:lnSpc>
                <a:spcPct val="90000"/>
              </a:lnSpc>
            </a:pPr>
            <a:endParaRPr lang="en-US" altLang="en-US"/>
          </a:p>
          <a:p>
            <a:pPr eaLnBrk="1" hangingPunct="1">
              <a:lnSpc>
                <a:spcPct val="90000"/>
              </a:lnSpc>
            </a:pPr>
            <a:r>
              <a:rPr lang="en-US" altLang="en-US"/>
              <a:t>“Injuries” versus “Damages” </a:t>
            </a:r>
          </a:p>
          <a:p>
            <a:pPr eaLnBrk="1" hangingPunct="1">
              <a:lnSpc>
                <a:spcPct val="90000"/>
              </a:lnSpc>
            </a:pPr>
            <a:endParaRPr lang="en-US" altLang="en-US"/>
          </a:p>
          <a:p>
            <a:pPr eaLnBrk="1" hangingPunct="1">
              <a:lnSpc>
                <a:spcPct val="90000"/>
              </a:lnSpc>
            </a:pPr>
            <a:r>
              <a:rPr lang="en-US" altLang="en-US"/>
              <a:t>Damages based upon amount of </a:t>
            </a:r>
            <a:r>
              <a:rPr lang="en-US" altLang="en-US" b="1" i="1"/>
              <a:t>restoration</a:t>
            </a:r>
            <a:r>
              <a:rPr lang="en-US" altLang="en-US" b="1" i="1">
                <a:solidFill>
                  <a:srgbClr val="FF3300"/>
                </a:solidFill>
              </a:rPr>
              <a:t> </a:t>
            </a:r>
            <a:r>
              <a:rPr lang="en-US" altLang="en-US"/>
              <a:t>needed to “make the environment and public whole” (OPA 90 Rule, CERCLA)</a:t>
            </a:r>
          </a:p>
        </p:txBody>
      </p:sp>
      <p:sp>
        <p:nvSpPr>
          <p:cNvPr id="118794" name="Oval 10"/>
          <p:cNvSpPr>
            <a:spLocks noChangeArrowheads="1"/>
          </p:cNvSpPr>
          <p:nvPr/>
        </p:nvSpPr>
        <p:spPr bwMode="auto">
          <a:xfrm>
            <a:off x="695325" y="4483100"/>
            <a:ext cx="2489200" cy="936625"/>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8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8794"/>
                                        </p:tgtEl>
                                        <p:attrNameLst>
                                          <p:attrName>style.visibility</p:attrName>
                                        </p:attrNameLst>
                                      </p:cBhvr>
                                      <p:to>
                                        <p:strVal val="visible"/>
                                      </p:to>
                                    </p:set>
                                    <p:animEffect transition="in" filter="wipe(left)">
                                      <p:cBhvr>
                                        <p:cTn id="19" dur="500"/>
                                        <p:tgtEl>
                                          <p:spTgt spid="118794"/>
                                        </p:tgtEl>
                                      </p:cBhvr>
                                    </p:animEffect>
                                  </p:childTnLst>
                                </p:cTn>
                              </p:par>
                              <p:par>
                                <p:cTn id="20" presetID="35" presetClass="emph" presetSubtype="0" repeatCount="indefinite" fill="hold" grpId="1" nodeType="withEffect">
                                  <p:stCondLst>
                                    <p:cond delay="0"/>
                                  </p:stCondLst>
                                  <p:childTnLst>
                                    <p:anim calcmode="discrete" valueType="str">
                                      <p:cBhvr>
                                        <p:cTn id="21" dur="1000" fill="hold"/>
                                        <p:tgtEl>
                                          <p:spTgt spid="11879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118794" grpId="0" animBg="1"/>
      <p:bldP spid="11879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07" name="Oval 63"/>
          <p:cNvSpPr>
            <a:spLocks noChangeArrowheads="1"/>
          </p:cNvSpPr>
          <p:nvPr/>
        </p:nvSpPr>
        <p:spPr bwMode="auto">
          <a:xfrm>
            <a:off x="6688138" y="1438275"/>
            <a:ext cx="2178050" cy="1716088"/>
          </a:xfrm>
          <a:prstGeom prst="ellipse">
            <a:avLst/>
          </a:prstGeom>
          <a:solidFill>
            <a:srgbClr val="99B8F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60" name="AutoShape 16"/>
          <p:cNvSpPr>
            <a:spLocks noChangeArrowheads="1"/>
          </p:cNvSpPr>
          <p:nvPr/>
        </p:nvSpPr>
        <p:spPr bwMode="auto">
          <a:xfrm>
            <a:off x="795338" y="1589088"/>
            <a:ext cx="2386012" cy="1271587"/>
          </a:xfrm>
          <a:prstGeom prst="triangle">
            <a:avLst>
              <a:gd name="adj" fmla="val 50000"/>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75" name="Rectangle 31"/>
          <p:cNvSpPr>
            <a:spLocks noChangeArrowheads="1"/>
          </p:cNvSpPr>
          <p:nvPr/>
        </p:nvSpPr>
        <p:spPr bwMode="auto">
          <a:xfrm>
            <a:off x="3948113" y="3927475"/>
            <a:ext cx="1173162" cy="635000"/>
          </a:xfrm>
          <a:prstGeom prst="rect">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74" name="Rectangle 30"/>
          <p:cNvSpPr>
            <a:spLocks noChangeArrowheads="1"/>
          </p:cNvSpPr>
          <p:nvPr/>
        </p:nvSpPr>
        <p:spPr bwMode="auto">
          <a:xfrm>
            <a:off x="2717800" y="3929063"/>
            <a:ext cx="1173163" cy="635000"/>
          </a:xfrm>
          <a:prstGeom prst="rect">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73" name="Rectangle 29"/>
          <p:cNvSpPr>
            <a:spLocks noChangeArrowheads="1"/>
          </p:cNvSpPr>
          <p:nvPr/>
        </p:nvSpPr>
        <p:spPr bwMode="auto">
          <a:xfrm>
            <a:off x="1484313" y="3929063"/>
            <a:ext cx="1173162" cy="635000"/>
          </a:xfrm>
          <a:prstGeom prst="rect">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21511" name="Rectangle 2"/>
          <p:cNvSpPr>
            <a:spLocks noGrp="1" noChangeArrowheads="1"/>
          </p:cNvSpPr>
          <p:nvPr>
            <p:ph type="title"/>
          </p:nvPr>
        </p:nvSpPr>
        <p:spPr/>
        <p:txBody>
          <a:bodyPr/>
          <a:lstStyle/>
          <a:p>
            <a:pPr eaLnBrk="1" hangingPunct="1"/>
            <a:r>
              <a:rPr lang="en-US" altLang="en-US"/>
              <a:t>Coordination during Response</a:t>
            </a:r>
          </a:p>
        </p:txBody>
      </p:sp>
      <p:sp>
        <p:nvSpPr>
          <p:cNvPr id="108548" name="Text Box 4"/>
          <p:cNvSpPr txBox="1">
            <a:spLocks noChangeArrowheads="1"/>
          </p:cNvSpPr>
          <p:nvPr/>
        </p:nvSpPr>
        <p:spPr bwMode="auto">
          <a:xfrm>
            <a:off x="1657350" y="2063750"/>
            <a:ext cx="771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t>UC</a:t>
            </a:r>
          </a:p>
        </p:txBody>
      </p:sp>
      <p:sp>
        <p:nvSpPr>
          <p:cNvPr id="108550" name="Line 6"/>
          <p:cNvSpPr>
            <a:spLocks noChangeShapeType="1"/>
          </p:cNvSpPr>
          <p:nvPr/>
        </p:nvSpPr>
        <p:spPr bwMode="auto">
          <a:xfrm flipV="1">
            <a:off x="2663825" y="2257425"/>
            <a:ext cx="884238" cy="952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1" name="Rectangle 7"/>
          <p:cNvSpPr>
            <a:spLocks noChangeArrowheads="1"/>
          </p:cNvSpPr>
          <p:nvPr/>
        </p:nvSpPr>
        <p:spPr bwMode="auto">
          <a:xfrm>
            <a:off x="3581400" y="2041525"/>
            <a:ext cx="2801938" cy="436563"/>
          </a:xfrm>
          <a:prstGeom prst="rect">
            <a:avLst/>
          </a:prstGeom>
          <a:gradFill rotWithShape="1">
            <a:gsLst>
              <a:gs pos="0">
                <a:srgbClr val="FFEABF"/>
              </a:gs>
              <a:gs pos="100000">
                <a:srgbClr val="99B8F7"/>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52" name="Text Box 8"/>
          <p:cNvSpPr txBox="1">
            <a:spLocks noChangeArrowheads="1"/>
          </p:cNvSpPr>
          <p:nvPr/>
        </p:nvSpPr>
        <p:spPr bwMode="auto">
          <a:xfrm>
            <a:off x="3513138" y="2071688"/>
            <a:ext cx="29337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200"/>
              <a:t>NRDA Representative</a:t>
            </a:r>
          </a:p>
        </p:txBody>
      </p:sp>
      <p:sp>
        <p:nvSpPr>
          <p:cNvPr id="108553" name="Line 9"/>
          <p:cNvSpPr>
            <a:spLocks noChangeShapeType="1"/>
          </p:cNvSpPr>
          <p:nvPr/>
        </p:nvSpPr>
        <p:spPr bwMode="auto">
          <a:xfrm>
            <a:off x="6372225" y="2260600"/>
            <a:ext cx="296863"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55" name="Text Box 11"/>
          <p:cNvSpPr txBox="1">
            <a:spLocks noChangeArrowheads="1"/>
          </p:cNvSpPr>
          <p:nvPr/>
        </p:nvSpPr>
        <p:spPr bwMode="auto">
          <a:xfrm>
            <a:off x="7188200" y="1989138"/>
            <a:ext cx="1235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NRDA </a:t>
            </a:r>
          </a:p>
          <a:p>
            <a:pPr eaLnBrk="1" hangingPunct="1">
              <a:spcBef>
                <a:spcPct val="0"/>
              </a:spcBef>
              <a:buFontTx/>
              <a:buNone/>
            </a:pPr>
            <a:r>
              <a:rPr lang="en-US" altLang="en-US" sz="2400" b="1"/>
              <a:t>Branch</a:t>
            </a:r>
          </a:p>
        </p:txBody>
      </p:sp>
      <p:sp>
        <p:nvSpPr>
          <p:cNvPr id="108556" name="Rectangle 12"/>
          <p:cNvSpPr>
            <a:spLocks noChangeArrowheads="1"/>
          </p:cNvSpPr>
          <p:nvPr/>
        </p:nvSpPr>
        <p:spPr bwMode="auto">
          <a:xfrm>
            <a:off x="238125" y="3935413"/>
            <a:ext cx="1173163" cy="635000"/>
          </a:xfrm>
          <a:prstGeom prst="rect">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62" name="Text Box 18"/>
          <p:cNvSpPr txBox="1">
            <a:spLocks noChangeArrowheads="1"/>
          </p:cNvSpPr>
          <p:nvPr/>
        </p:nvSpPr>
        <p:spPr bwMode="auto">
          <a:xfrm>
            <a:off x="1676400" y="174307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Arial Narrow" pitchFamily="34" charset="0"/>
              </a:rPr>
              <a:t>FOSC</a:t>
            </a:r>
          </a:p>
        </p:txBody>
      </p:sp>
      <p:sp>
        <p:nvSpPr>
          <p:cNvPr id="108563" name="Text Box 19"/>
          <p:cNvSpPr txBox="1">
            <a:spLocks noChangeArrowheads="1"/>
          </p:cNvSpPr>
          <p:nvPr/>
        </p:nvSpPr>
        <p:spPr bwMode="auto">
          <a:xfrm>
            <a:off x="952500" y="2532063"/>
            <a:ext cx="657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Arial Narrow" pitchFamily="34" charset="0"/>
              </a:rPr>
              <a:t>SOSC</a:t>
            </a:r>
          </a:p>
        </p:txBody>
      </p:sp>
      <p:sp>
        <p:nvSpPr>
          <p:cNvPr id="108564" name="Text Box 20"/>
          <p:cNvSpPr txBox="1">
            <a:spLocks noChangeArrowheads="1"/>
          </p:cNvSpPr>
          <p:nvPr/>
        </p:nvSpPr>
        <p:spPr bwMode="auto">
          <a:xfrm>
            <a:off x="238125" y="4022725"/>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Arial Narrow" pitchFamily="34" charset="0"/>
              </a:rPr>
              <a:t>Operations</a:t>
            </a:r>
          </a:p>
        </p:txBody>
      </p:sp>
      <p:sp>
        <p:nvSpPr>
          <p:cNvPr id="108565" name="Text Box 21"/>
          <p:cNvSpPr txBox="1">
            <a:spLocks noChangeArrowheads="1"/>
          </p:cNvSpPr>
          <p:nvPr/>
        </p:nvSpPr>
        <p:spPr bwMode="auto">
          <a:xfrm>
            <a:off x="7656513" y="2800350"/>
            <a:ext cx="415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Arial Narrow" pitchFamily="34" charset="0"/>
              </a:rPr>
              <a:t>RP</a:t>
            </a:r>
          </a:p>
        </p:txBody>
      </p:sp>
      <p:sp>
        <p:nvSpPr>
          <p:cNvPr id="108566" name="Text Box 22"/>
          <p:cNvSpPr txBox="1">
            <a:spLocks noChangeArrowheads="1"/>
          </p:cNvSpPr>
          <p:nvPr/>
        </p:nvSpPr>
        <p:spPr bwMode="auto">
          <a:xfrm>
            <a:off x="7199313" y="1422400"/>
            <a:ext cx="11636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a:latin typeface="Arial Narrow" pitchFamily="34" charset="0"/>
              </a:rPr>
              <a:t>State and </a:t>
            </a:r>
          </a:p>
          <a:p>
            <a:pPr algn="ctr" eaLnBrk="1" hangingPunct="1">
              <a:spcBef>
                <a:spcPct val="0"/>
              </a:spcBef>
              <a:buFontTx/>
              <a:buNone/>
            </a:pPr>
            <a:r>
              <a:rPr lang="en-US" altLang="en-US" sz="1600">
                <a:latin typeface="Arial Narrow" pitchFamily="34" charset="0"/>
              </a:rPr>
              <a:t>Fed Trustees</a:t>
            </a:r>
          </a:p>
        </p:txBody>
      </p:sp>
      <p:sp>
        <p:nvSpPr>
          <p:cNvPr id="108570" name="Text Box 26"/>
          <p:cNvSpPr txBox="1">
            <a:spLocks noChangeArrowheads="1"/>
          </p:cNvSpPr>
          <p:nvPr/>
        </p:nvSpPr>
        <p:spPr bwMode="auto">
          <a:xfrm>
            <a:off x="1543050" y="4017963"/>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Arial Narrow" pitchFamily="34" charset="0"/>
              </a:rPr>
              <a:t>Planning</a:t>
            </a:r>
          </a:p>
        </p:txBody>
      </p:sp>
      <p:sp>
        <p:nvSpPr>
          <p:cNvPr id="108571" name="Text Box 27"/>
          <p:cNvSpPr txBox="1">
            <a:spLocks noChangeArrowheads="1"/>
          </p:cNvSpPr>
          <p:nvPr/>
        </p:nvSpPr>
        <p:spPr bwMode="auto">
          <a:xfrm>
            <a:off x="2794000" y="4016375"/>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Arial Narrow" pitchFamily="34" charset="0"/>
              </a:rPr>
              <a:t>Logistics</a:t>
            </a:r>
          </a:p>
        </p:txBody>
      </p:sp>
      <p:sp>
        <p:nvSpPr>
          <p:cNvPr id="108572" name="Text Box 28"/>
          <p:cNvSpPr txBox="1">
            <a:spLocks noChangeArrowheads="1"/>
          </p:cNvSpPr>
          <p:nvPr/>
        </p:nvSpPr>
        <p:spPr bwMode="auto">
          <a:xfrm>
            <a:off x="4006850" y="4035425"/>
            <a:ext cx="1250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Arial Narrow" pitchFamily="34" charset="0"/>
              </a:rPr>
              <a:t>Finance</a:t>
            </a:r>
          </a:p>
        </p:txBody>
      </p:sp>
      <p:sp>
        <p:nvSpPr>
          <p:cNvPr id="108576" name="Rectangle 32"/>
          <p:cNvSpPr>
            <a:spLocks noChangeArrowheads="1"/>
          </p:cNvSpPr>
          <p:nvPr/>
        </p:nvSpPr>
        <p:spPr bwMode="auto">
          <a:xfrm>
            <a:off x="2311400" y="5354638"/>
            <a:ext cx="2187575" cy="396875"/>
          </a:xfrm>
          <a:prstGeom prst="rect">
            <a:avLst/>
          </a:prstGeom>
          <a:solidFill>
            <a:srgbClr val="FFEA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77" name="Text Box 33"/>
          <p:cNvSpPr txBox="1">
            <a:spLocks noChangeArrowheads="1"/>
          </p:cNvSpPr>
          <p:nvPr/>
        </p:nvSpPr>
        <p:spPr bwMode="auto">
          <a:xfrm>
            <a:off x="2351088" y="5362575"/>
            <a:ext cx="2662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latin typeface="Arial Narrow" pitchFamily="34" charset="0"/>
              </a:rPr>
              <a:t>Environmental Unit</a:t>
            </a:r>
          </a:p>
        </p:txBody>
      </p:sp>
      <p:sp>
        <p:nvSpPr>
          <p:cNvPr id="108578" name="Line 34"/>
          <p:cNvSpPr>
            <a:spLocks noChangeShapeType="1"/>
          </p:cNvSpPr>
          <p:nvPr/>
        </p:nvSpPr>
        <p:spPr bwMode="auto">
          <a:xfrm>
            <a:off x="2027238" y="4591050"/>
            <a:ext cx="0" cy="14319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79" name="Line 35"/>
          <p:cNvSpPr>
            <a:spLocks noChangeShapeType="1"/>
          </p:cNvSpPr>
          <p:nvPr/>
        </p:nvSpPr>
        <p:spPr bwMode="auto">
          <a:xfrm>
            <a:off x="2027238" y="5546725"/>
            <a:ext cx="298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0" name="Line 36"/>
          <p:cNvSpPr>
            <a:spLocks noChangeShapeType="1"/>
          </p:cNvSpPr>
          <p:nvPr/>
        </p:nvSpPr>
        <p:spPr bwMode="auto">
          <a:xfrm>
            <a:off x="2039938" y="4962525"/>
            <a:ext cx="298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1" name="Line 37"/>
          <p:cNvSpPr>
            <a:spLocks noChangeShapeType="1"/>
          </p:cNvSpPr>
          <p:nvPr/>
        </p:nvSpPr>
        <p:spPr bwMode="auto">
          <a:xfrm>
            <a:off x="2033588" y="4776788"/>
            <a:ext cx="298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2" name="Line 38"/>
          <p:cNvSpPr>
            <a:spLocks noChangeShapeType="1"/>
          </p:cNvSpPr>
          <p:nvPr/>
        </p:nvSpPr>
        <p:spPr bwMode="auto">
          <a:xfrm>
            <a:off x="1716088" y="6010275"/>
            <a:ext cx="298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3" name="Line 39"/>
          <p:cNvSpPr>
            <a:spLocks noChangeShapeType="1"/>
          </p:cNvSpPr>
          <p:nvPr/>
        </p:nvSpPr>
        <p:spPr bwMode="auto">
          <a:xfrm>
            <a:off x="2041525" y="5141913"/>
            <a:ext cx="2984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4" name="Line 40"/>
          <p:cNvSpPr>
            <a:spLocks noChangeShapeType="1"/>
          </p:cNvSpPr>
          <p:nvPr/>
        </p:nvSpPr>
        <p:spPr bwMode="auto">
          <a:xfrm flipH="1">
            <a:off x="1928813" y="2862263"/>
            <a:ext cx="19050" cy="7556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5" name="Line 41"/>
          <p:cNvSpPr>
            <a:spLocks noChangeShapeType="1"/>
          </p:cNvSpPr>
          <p:nvPr/>
        </p:nvSpPr>
        <p:spPr bwMode="auto">
          <a:xfrm>
            <a:off x="854075" y="3617913"/>
            <a:ext cx="357822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6" name="Line 42"/>
          <p:cNvSpPr>
            <a:spLocks noChangeShapeType="1"/>
          </p:cNvSpPr>
          <p:nvPr/>
        </p:nvSpPr>
        <p:spPr bwMode="auto">
          <a:xfrm>
            <a:off x="854075" y="3617913"/>
            <a:ext cx="0" cy="2778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7" name="Line 43"/>
          <p:cNvSpPr>
            <a:spLocks noChangeShapeType="1"/>
          </p:cNvSpPr>
          <p:nvPr/>
        </p:nvSpPr>
        <p:spPr bwMode="auto">
          <a:xfrm>
            <a:off x="2100263" y="3632200"/>
            <a:ext cx="0" cy="277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8" name="Line 44"/>
          <p:cNvSpPr>
            <a:spLocks noChangeShapeType="1"/>
          </p:cNvSpPr>
          <p:nvPr/>
        </p:nvSpPr>
        <p:spPr bwMode="auto">
          <a:xfrm>
            <a:off x="3371850" y="3630613"/>
            <a:ext cx="0" cy="2778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9" name="Line 45"/>
          <p:cNvSpPr>
            <a:spLocks noChangeShapeType="1"/>
          </p:cNvSpPr>
          <p:nvPr/>
        </p:nvSpPr>
        <p:spPr bwMode="auto">
          <a:xfrm>
            <a:off x="4424363" y="3613150"/>
            <a:ext cx="0" cy="2778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0" name="Line 46"/>
          <p:cNvSpPr>
            <a:spLocks noChangeShapeType="1"/>
          </p:cNvSpPr>
          <p:nvPr/>
        </p:nvSpPr>
        <p:spPr bwMode="auto">
          <a:xfrm>
            <a:off x="7605713" y="3148013"/>
            <a:ext cx="1587" cy="488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4" name="Rectangle 50"/>
          <p:cNvSpPr>
            <a:spLocks noChangeArrowheads="1"/>
          </p:cNvSpPr>
          <p:nvPr/>
        </p:nvSpPr>
        <p:spPr bwMode="auto">
          <a:xfrm>
            <a:off x="6745288" y="3644900"/>
            <a:ext cx="2152650" cy="2886075"/>
          </a:xfrm>
          <a:prstGeom prst="rect">
            <a:avLst/>
          </a:prstGeom>
          <a:solidFill>
            <a:srgbClr val="99B8F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08598" name="Text Box 54"/>
          <p:cNvSpPr txBox="1">
            <a:spLocks noChangeArrowheads="1"/>
          </p:cNvSpPr>
          <p:nvPr/>
        </p:nvSpPr>
        <p:spPr bwMode="auto">
          <a:xfrm>
            <a:off x="6807200" y="3721100"/>
            <a:ext cx="2043113"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tabLst>
                <a:tab pos="177800" algn="l"/>
              </a:tabLst>
              <a:defRPr sz="3200">
                <a:solidFill>
                  <a:schemeClr val="tx1"/>
                </a:solidFill>
                <a:latin typeface="Arial" charset="0"/>
              </a:defRPr>
            </a:lvl1pPr>
            <a:lvl2pPr marL="742950" indent="-285750" eaLnBrk="0" hangingPunct="0">
              <a:spcBef>
                <a:spcPct val="20000"/>
              </a:spcBef>
              <a:buChar char="–"/>
              <a:tabLst>
                <a:tab pos="177800" algn="l"/>
              </a:tabLst>
              <a:defRPr sz="2800">
                <a:solidFill>
                  <a:schemeClr val="tx1"/>
                </a:solidFill>
                <a:latin typeface="Arial" charset="0"/>
              </a:defRPr>
            </a:lvl2pPr>
            <a:lvl3pPr marL="1143000" indent="-228600" eaLnBrk="0" hangingPunct="0">
              <a:spcBef>
                <a:spcPct val="20000"/>
              </a:spcBef>
              <a:buChar char="•"/>
              <a:tabLst>
                <a:tab pos="177800" algn="l"/>
              </a:tabLst>
              <a:defRPr sz="2400">
                <a:solidFill>
                  <a:schemeClr val="tx1"/>
                </a:solidFill>
                <a:latin typeface="Arial" charset="0"/>
              </a:defRPr>
            </a:lvl3pPr>
            <a:lvl4pPr marL="1600200" indent="-228600" eaLnBrk="0" hangingPunct="0">
              <a:spcBef>
                <a:spcPct val="20000"/>
              </a:spcBef>
              <a:buChar char="–"/>
              <a:tabLst>
                <a:tab pos="177800" algn="l"/>
              </a:tabLst>
              <a:defRPr sz="2000">
                <a:solidFill>
                  <a:schemeClr val="tx1"/>
                </a:solidFill>
                <a:latin typeface="Arial" charset="0"/>
              </a:defRPr>
            </a:lvl4pPr>
            <a:lvl5pPr marL="2057400" indent="-228600" eaLnBrk="0" hangingPunct="0">
              <a:spcBef>
                <a:spcPct val="20000"/>
              </a:spcBef>
              <a:buChar char="»"/>
              <a:tabLst>
                <a:tab pos="1778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177800" algn="l"/>
              </a:tabLst>
              <a:defRPr sz="2000">
                <a:solidFill>
                  <a:schemeClr val="tx1"/>
                </a:solidFill>
                <a:latin typeface="Arial" charset="0"/>
              </a:defRPr>
            </a:lvl9pPr>
          </a:lstStyle>
          <a:p>
            <a:pPr eaLnBrk="1" hangingPunct="1">
              <a:spcBef>
                <a:spcPct val="0"/>
              </a:spcBef>
            </a:pPr>
            <a:r>
              <a:rPr lang="en-US" altLang="en-US" sz="2000">
                <a:latin typeface="Arial Narrow" pitchFamily="34" charset="0"/>
              </a:rPr>
              <a:t> 	Wildlife Impacts</a:t>
            </a:r>
          </a:p>
          <a:p>
            <a:pPr eaLnBrk="1" hangingPunct="1">
              <a:spcBef>
                <a:spcPct val="0"/>
              </a:spcBef>
            </a:pPr>
            <a:r>
              <a:rPr lang="en-US" altLang="en-US" sz="2000">
                <a:latin typeface="Arial Narrow" pitchFamily="34" charset="0"/>
              </a:rPr>
              <a:t> 	Habitat Impacts</a:t>
            </a:r>
          </a:p>
          <a:p>
            <a:pPr eaLnBrk="1" hangingPunct="1">
              <a:spcBef>
                <a:spcPct val="0"/>
              </a:spcBef>
            </a:pPr>
            <a:r>
              <a:rPr lang="en-US" altLang="en-US" sz="2000">
                <a:latin typeface="Arial Narrow" pitchFamily="34" charset="0"/>
              </a:rPr>
              <a:t> 	Human Use</a:t>
            </a:r>
          </a:p>
          <a:p>
            <a:pPr eaLnBrk="1" hangingPunct="1">
              <a:spcBef>
                <a:spcPct val="0"/>
              </a:spcBef>
              <a:buFontTx/>
              <a:buNone/>
            </a:pPr>
            <a:r>
              <a:rPr lang="en-US" altLang="en-US" sz="2000">
                <a:latin typeface="Arial Narrow" pitchFamily="34" charset="0"/>
              </a:rPr>
              <a:t>	Impacts</a:t>
            </a:r>
          </a:p>
          <a:p>
            <a:pPr eaLnBrk="1" hangingPunct="1">
              <a:spcBef>
                <a:spcPct val="0"/>
              </a:spcBef>
            </a:pPr>
            <a:r>
              <a:rPr lang="en-US" altLang="en-US" sz="2000">
                <a:latin typeface="Arial Narrow" pitchFamily="34" charset="0"/>
              </a:rPr>
              <a:t> 	Coordination with </a:t>
            </a:r>
          </a:p>
          <a:p>
            <a:pPr eaLnBrk="1" hangingPunct="1">
              <a:spcBef>
                <a:spcPct val="0"/>
              </a:spcBef>
              <a:buFontTx/>
              <a:buNone/>
            </a:pPr>
            <a:r>
              <a:rPr lang="en-US" altLang="en-US" sz="2000">
                <a:latin typeface="Arial Narrow" pitchFamily="34" charset="0"/>
              </a:rPr>
              <a:t>	Trustee Legal and</a:t>
            </a:r>
          </a:p>
          <a:p>
            <a:pPr eaLnBrk="1" hangingPunct="1">
              <a:spcBef>
                <a:spcPct val="0"/>
              </a:spcBef>
              <a:buFontTx/>
              <a:buNone/>
            </a:pPr>
            <a:r>
              <a:rPr lang="en-US" altLang="en-US" sz="2000">
                <a:latin typeface="Arial Narrow" pitchFamily="34" charset="0"/>
              </a:rPr>
              <a:t>	RP</a:t>
            </a:r>
          </a:p>
        </p:txBody>
      </p:sp>
      <p:sp>
        <p:nvSpPr>
          <p:cNvPr id="108604" name="Arc 60"/>
          <p:cNvSpPr>
            <a:spLocks/>
          </p:cNvSpPr>
          <p:nvPr/>
        </p:nvSpPr>
        <p:spPr bwMode="auto">
          <a:xfrm flipV="1">
            <a:off x="4532313" y="4822825"/>
            <a:ext cx="2128837" cy="781050"/>
          </a:xfrm>
          <a:custGeom>
            <a:avLst/>
            <a:gdLst>
              <a:gd name="T0" fmla="*/ 0 w 21596"/>
              <a:gd name="T1" fmla="*/ 0 h 21600"/>
              <a:gd name="T2" fmla="*/ 2147483647 w 21596"/>
              <a:gd name="T3" fmla="*/ 1002141173 h 21600"/>
              <a:gd name="T4" fmla="*/ 0 w 21596"/>
              <a:gd name="T5" fmla="*/ 1021242799 h 21600"/>
              <a:gd name="T6" fmla="*/ 0 60000 65536"/>
              <a:gd name="T7" fmla="*/ 0 60000 65536"/>
              <a:gd name="T8" fmla="*/ 0 60000 65536"/>
            </a:gdLst>
            <a:ahLst/>
            <a:cxnLst>
              <a:cxn ang="T6">
                <a:pos x="T0" y="T1"/>
              </a:cxn>
              <a:cxn ang="T7">
                <a:pos x="T2" y="T3"/>
              </a:cxn>
              <a:cxn ang="T8">
                <a:pos x="T4" y="T5"/>
              </a:cxn>
            </a:cxnLst>
            <a:rect l="0" t="0" r="r" b="b"/>
            <a:pathLst>
              <a:path w="21596" h="21600" fill="none" extrusionOk="0">
                <a:moveTo>
                  <a:pt x="-1" y="0"/>
                </a:moveTo>
                <a:cubicBezTo>
                  <a:pt x="11771" y="0"/>
                  <a:pt x="21376" y="9426"/>
                  <a:pt x="21596" y="21195"/>
                </a:cubicBezTo>
              </a:path>
              <a:path w="21596" h="21600" stroke="0" extrusionOk="0">
                <a:moveTo>
                  <a:pt x="-1" y="0"/>
                </a:moveTo>
                <a:cubicBezTo>
                  <a:pt x="11771" y="0"/>
                  <a:pt x="21376" y="9426"/>
                  <a:pt x="21596" y="21195"/>
                </a:cubicBezTo>
                <a:lnTo>
                  <a:pt x="0" y="21600"/>
                </a:lnTo>
                <a:lnTo>
                  <a:pt x="-1" y="0"/>
                </a:lnTo>
                <a:close/>
              </a:path>
            </a:pathLst>
          </a:cu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05" name="Text Box 61"/>
          <p:cNvSpPr txBox="1">
            <a:spLocks noChangeArrowheads="1"/>
          </p:cNvSpPr>
          <p:nvPr/>
        </p:nvSpPr>
        <p:spPr bwMode="auto">
          <a:xfrm>
            <a:off x="2641600" y="2541588"/>
            <a:ext cx="415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a:latin typeface="Arial Narrow" pitchFamily="34" charset="0"/>
              </a:rPr>
              <a:t>RP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5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6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85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5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5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7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857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857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85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7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85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85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855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85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55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85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5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860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856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859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855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85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859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0858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858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858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85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85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858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85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577"/>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08604"/>
                                        </p:tgtEl>
                                        <p:attrNameLst>
                                          <p:attrName>style.visibility</p:attrName>
                                        </p:attrNameLst>
                                      </p:cBhvr>
                                      <p:to>
                                        <p:strVal val="visible"/>
                                      </p:to>
                                    </p:set>
                                    <p:animEffect transition="in" filter="wipe(right)">
                                      <p:cBhvr>
                                        <p:cTn id="91" dur="500"/>
                                        <p:tgtEl>
                                          <p:spTgt spid="108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7" grpId="0" animBg="1"/>
      <p:bldP spid="108560" grpId="0" animBg="1"/>
      <p:bldP spid="108575" grpId="0" animBg="1"/>
      <p:bldP spid="108574" grpId="0" animBg="1"/>
      <p:bldP spid="108573" grpId="0" animBg="1"/>
      <p:bldP spid="108548" grpId="0"/>
      <p:bldP spid="108550" grpId="0" animBg="1"/>
      <p:bldP spid="108551" grpId="0" animBg="1"/>
      <p:bldP spid="108552" grpId="0"/>
      <p:bldP spid="108553" grpId="0" animBg="1"/>
      <p:bldP spid="108555" grpId="0"/>
      <p:bldP spid="108556" grpId="0" animBg="1"/>
      <p:bldP spid="108562" grpId="0"/>
      <p:bldP spid="108563" grpId="0"/>
      <p:bldP spid="108564" grpId="0"/>
      <p:bldP spid="108565" grpId="0"/>
      <p:bldP spid="108566" grpId="0"/>
      <p:bldP spid="108570" grpId="0"/>
      <p:bldP spid="108571" grpId="0"/>
      <p:bldP spid="108572" grpId="0"/>
      <p:bldP spid="108576" grpId="0" animBg="1"/>
      <p:bldP spid="108577" grpId="0"/>
      <p:bldP spid="108578" grpId="0" animBg="1"/>
      <p:bldP spid="108579" grpId="0" animBg="1"/>
      <p:bldP spid="108580" grpId="0" animBg="1"/>
      <p:bldP spid="108581" grpId="0" animBg="1"/>
      <p:bldP spid="108582" grpId="0" animBg="1"/>
      <p:bldP spid="108583" grpId="0" animBg="1"/>
      <p:bldP spid="108584" grpId="0" animBg="1"/>
      <p:bldP spid="108585" grpId="0" animBg="1"/>
      <p:bldP spid="108586" grpId="0" animBg="1"/>
      <p:bldP spid="108587" grpId="0" animBg="1"/>
      <p:bldP spid="108588" grpId="0" animBg="1"/>
      <p:bldP spid="108589" grpId="0" animBg="1"/>
      <p:bldP spid="108590" grpId="0" animBg="1"/>
      <p:bldP spid="108594" grpId="0" animBg="1"/>
      <p:bldP spid="108598" grpId="0"/>
      <p:bldP spid="108604" grpId="0" animBg="1"/>
      <p:bldP spid="1086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85775" y="103188"/>
            <a:ext cx="8229600" cy="1143000"/>
          </a:xfrm>
        </p:spPr>
        <p:txBody>
          <a:bodyPr/>
          <a:lstStyle/>
          <a:p>
            <a:r>
              <a:rPr lang="en-US" sz="4000" dirty="0"/>
              <a:t>Potential Trustees</a:t>
            </a:r>
          </a:p>
        </p:txBody>
      </p:sp>
      <p:sp>
        <p:nvSpPr>
          <p:cNvPr id="19459" name="Rectangle 3"/>
          <p:cNvSpPr>
            <a:spLocks noGrp="1" noChangeArrowheads="1"/>
          </p:cNvSpPr>
          <p:nvPr>
            <p:ph type="body" sz="half" idx="1"/>
          </p:nvPr>
        </p:nvSpPr>
        <p:spPr>
          <a:xfrm>
            <a:off x="228602" y="1576387"/>
            <a:ext cx="4976444" cy="5067300"/>
          </a:xfrm>
        </p:spPr>
        <p:txBody>
          <a:bodyPr/>
          <a:lstStyle/>
          <a:p>
            <a:pPr>
              <a:lnSpc>
                <a:spcPct val="90000"/>
              </a:lnSpc>
            </a:pPr>
            <a:r>
              <a:rPr lang="en-US" sz="2800" dirty="0"/>
              <a:t>CA</a:t>
            </a:r>
          </a:p>
          <a:p>
            <a:pPr lvl="1">
              <a:lnSpc>
                <a:spcPct val="90000"/>
              </a:lnSpc>
            </a:pPr>
            <a:r>
              <a:rPr lang="en-US" sz="2400" b="1" dirty="0"/>
              <a:t>CDFW</a:t>
            </a:r>
            <a:r>
              <a:rPr lang="en-US" sz="2400" dirty="0"/>
              <a:t>*</a:t>
            </a:r>
          </a:p>
          <a:p>
            <a:pPr lvl="1">
              <a:lnSpc>
                <a:spcPct val="90000"/>
              </a:lnSpc>
            </a:pPr>
            <a:r>
              <a:rPr lang="en-US" sz="2400" dirty="0"/>
              <a:t>State Parks</a:t>
            </a:r>
          </a:p>
          <a:p>
            <a:pPr lvl="1">
              <a:lnSpc>
                <a:spcPct val="90000"/>
              </a:lnSpc>
            </a:pPr>
            <a:r>
              <a:rPr lang="en-US" sz="2400" dirty="0"/>
              <a:t>State Lands</a:t>
            </a:r>
          </a:p>
          <a:p>
            <a:pPr>
              <a:lnSpc>
                <a:spcPct val="90000"/>
              </a:lnSpc>
            </a:pPr>
            <a:r>
              <a:rPr lang="en-US" sz="2800" dirty="0"/>
              <a:t>Federal</a:t>
            </a:r>
          </a:p>
          <a:p>
            <a:pPr lvl="1">
              <a:lnSpc>
                <a:spcPct val="90000"/>
              </a:lnSpc>
            </a:pPr>
            <a:r>
              <a:rPr lang="en-US" sz="2400" b="1" dirty="0"/>
              <a:t>NOAA</a:t>
            </a:r>
            <a:r>
              <a:rPr lang="en-US" sz="2400" dirty="0"/>
              <a:t>*</a:t>
            </a:r>
          </a:p>
          <a:p>
            <a:pPr lvl="1">
              <a:lnSpc>
                <a:spcPct val="90000"/>
              </a:lnSpc>
            </a:pPr>
            <a:r>
              <a:rPr lang="en-US" sz="2400" b="1" dirty="0"/>
              <a:t>USFWS</a:t>
            </a:r>
            <a:r>
              <a:rPr lang="en-US" sz="2400" dirty="0"/>
              <a:t>*</a:t>
            </a:r>
          </a:p>
          <a:p>
            <a:pPr lvl="1">
              <a:lnSpc>
                <a:spcPct val="90000"/>
              </a:lnSpc>
            </a:pPr>
            <a:r>
              <a:rPr lang="en-US" sz="2400" dirty="0"/>
              <a:t>NPS</a:t>
            </a:r>
          </a:p>
          <a:p>
            <a:pPr lvl="1">
              <a:lnSpc>
                <a:spcPct val="90000"/>
              </a:lnSpc>
            </a:pPr>
            <a:r>
              <a:rPr lang="en-US" sz="2400" dirty="0"/>
              <a:t>BLM</a:t>
            </a:r>
          </a:p>
          <a:p>
            <a:pPr>
              <a:lnSpc>
                <a:spcPct val="90000"/>
              </a:lnSpc>
            </a:pPr>
            <a:r>
              <a:rPr lang="en-US" sz="2800" dirty="0"/>
              <a:t>Tribes</a:t>
            </a:r>
          </a:p>
          <a:p>
            <a:pPr marL="0" indent="0">
              <a:lnSpc>
                <a:spcPct val="90000"/>
              </a:lnSpc>
              <a:buNone/>
            </a:pPr>
            <a:endParaRPr lang="en-US" sz="1800" dirty="0"/>
          </a:p>
          <a:p>
            <a:pPr marL="0" indent="0">
              <a:lnSpc>
                <a:spcPct val="90000"/>
              </a:lnSpc>
              <a:buNone/>
            </a:pPr>
            <a:r>
              <a:rPr lang="en-US" sz="1800" dirty="0"/>
              <a:t>* Primary agencies typically involved in NRDA</a:t>
            </a:r>
          </a:p>
        </p:txBody>
      </p:sp>
      <p:pic>
        <p:nvPicPr>
          <p:cNvPr id="19462" name="Picture 6" descr="NPS2"/>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6438900" y="3268663"/>
            <a:ext cx="969959" cy="1264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5" name="Picture 9" descr="ANd9GcQjBNGKPNlvGtmo5juB0xujWUEB00ZhaOY8nQc6e3tizdJBwiI6">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1337" y="3268663"/>
            <a:ext cx="1074185" cy="1284287"/>
          </a:xfrm>
          <a:prstGeom prst="rect">
            <a:avLst/>
          </a:prstGeom>
          <a:noFill/>
          <a:extLst>
            <a:ext uri="{909E8E84-426E-40DD-AFC4-6F175D3DCCD1}">
              <a14:hiddenFill xmlns:a14="http://schemas.microsoft.com/office/drawing/2010/main">
                <a:solidFill>
                  <a:srgbClr val="FFFFFF"/>
                </a:solidFill>
              </a14:hiddenFill>
            </a:ext>
          </a:extLst>
        </p:spPr>
      </p:pic>
      <p:pic>
        <p:nvPicPr>
          <p:cNvPr id="19467" name="Picture 11" descr="ANd9GcS6a_gbwMy5G5MtTPS2C7RyXvx8-MHua4MY8nHYeX0GFhEkmDXs">
            <a:hlinkClick r:id="rId6"/>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571874" y="3275013"/>
            <a:ext cx="1149243" cy="1149243"/>
          </a:xfrm>
          <a:prstGeom prst="rect">
            <a:avLst/>
          </a:prstGeom>
          <a:noFill/>
          <a:extLst>
            <a:ext uri="{909E8E84-426E-40DD-AFC4-6F175D3DCCD1}">
              <a14:hiddenFill xmlns:a14="http://schemas.microsoft.com/office/drawing/2010/main">
                <a:solidFill>
                  <a:srgbClr val="FFFFFF"/>
                </a:solidFill>
              </a14:hiddenFill>
            </a:ext>
          </a:extLst>
        </p:spPr>
      </p:pic>
      <p:pic>
        <p:nvPicPr>
          <p:cNvPr id="19469" name="Picture 13" descr="ANd9GcQFNxt-BlfgqiN3HeOqRU5_mHT4zxeU8rxyNqv0vWuMQk1dYu7bxQ">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640635" y="3280377"/>
            <a:ext cx="1236410" cy="1072548"/>
          </a:xfrm>
          <a:prstGeom prst="rect">
            <a:avLst/>
          </a:prstGeom>
          <a:noFill/>
          <a:extLst>
            <a:ext uri="{909E8E84-426E-40DD-AFC4-6F175D3DCCD1}">
              <a14:hiddenFill xmlns:a14="http://schemas.microsoft.com/office/drawing/2010/main">
                <a:solidFill>
                  <a:srgbClr val="FFFFFF"/>
                </a:solidFill>
              </a14:hiddenFill>
            </a:ext>
          </a:extLst>
        </p:spPr>
      </p:pic>
      <p:pic>
        <p:nvPicPr>
          <p:cNvPr id="19473" name="Picture 17" descr="ANd9GcT2Sjw-PNpbe_hN2HLd6W2vZx2I368CuqibSbW15_adXbVoQ-9Vng">
            <a:hlinkClick r:id="rId10"/>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53122" y="1576387"/>
            <a:ext cx="1118585" cy="1118585"/>
          </a:xfrm>
          <a:prstGeom prst="rect">
            <a:avLst/>
          </a:prstGeom>
          <a:noFill/>
          <a:extLst>
            <a:ext uri="{909E8E84-426E-40DD-AFC4-6F175D3DCCD1}">
              <a14:hiddenFill xmlns:a14="http://schemas.microsoft.com/office/drawing/2010/main">
                <a:solidFill>
                  <a:srgbClr val="FFFFFF"/>
                </a:solidFill>
              </a14:hiddenFill>
            </a:ext>
          </a:extLst>
        </p:spPr>
      </p:pic>
      <p:pic>
        <p:nvPicPr>
          <p:cNvPr id="19475" name="Picture 19" descr="ANd9GcR5mwUpo5BLHWzkCYWgXyXIJk_7fumcgJz6k6vmM36oVxhXftrBSg">
            <a:hlinkClick r:id="rId12"/>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461250" y="1578576"/>
            <a:ext cx="1271587" cy="1059246"/>
          </a:xfrm>
          <a:prstGeom prst="rect">
            <a:avLst/>
          </a:prstGeom>
          <a:noFill/>
          <a:extLst>
            <a:ext uri="{909E8E84-426E-40DD-AFC4-6F175D3DCCD1}">
              <a14:hiddenFill xmlns:a14="http://schemas.microsoft.com/office/drawing/2010/main">
                <a:solidFill>
                  <a:srgbClr val="FFFFFF"/>
                </a:solidFill>
              </a14:hiddenFill>
            </a:ext>
          </a:extLst>
        </p:spPr>
      </p:pic>
      <p:pic>
        <p:nvPicPr>
          <p:cNvPr id="217090" name="Picture 1" descr="cid:PFAIACYSRLBE.IMAGE_14.BMP"/>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4486028" y="1576387"/>
            <a:ext cx="94391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7869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70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7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7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4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4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459">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459">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4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46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5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4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a:t>NRDA Myths</a:t>
            </a:r>
          </a:p>
        </p:txBody>
      </p:sp>
      <p:sp>
        <p:nvSpPr>
          <p:cNvPr id="176131" name="Rectangle 3"/>
          <p:cNvSpPr>
            <a:spLocks noGrp="1" noChangeArrowheads="1"/>
          </p:cNvSpPr>
          <p:nvPr>
            <p:ph type="body" idx="1"/>
          </p:nvPr>
        </p:nvSpPr>
        <p:spPr>
          <a:xfrm>
            <a:off x="457200" y="1446213"/>
            <a:ext cx="8229600" cy="5197475"/>
          </a:xfrm>
        </p:spPr>
        <p:txBody>
          <a:bodyPr/>
          <a:lstStyle/>
          <a:p>
            <a:pPr eaLnBrk="1" hangingPunct="1">
              <a:lnSpc>
                <a:spcPct val="90000"/>
              </a:lnSpc>
            </a:pPr>
            <a:r>
              <a:rPr lang="en-US" altLang="en-US" sz="2800" dirty="0"/>
              <a:t>NRDA is a black box of smoke and mirrors and there is no standard method for calculating damages</a:t>
            </a:r>
          </a:p>
          <a:p>
            <a:pPr eaLnBrk="1" hangingPunct="1">
              <a:lnSpc>
                <a:spcPct val="90000"/>
              </a:lnSpc>
            </a:pPr>
            <a:r>
              <a:rPr lang="en-US" altLang="en-US" sz="2800" dirty="0"/>
              <a:t>Natural resource damages are usually much larger than response costs </a:t>
            </a:r>
          </a:p>
          <a:p>
            <a:pPr eaLnBrk="1" hangingPunct="1">
              <a:lnSpc>
                <a:spcPct val="90000"/>
              </a:lnSpc>
            </a:pPr>
            <a:r>
              <a:rPr lang="en-US" altLang="en-US" sz="2800" dirty="0"/>
              <a:t>NRDA is punitive</a:t>
            </a:r>
          </a:p>
          <a:p>
            <a:pPr eaLnBrk="1" hangingPunct="1">
              <a:lnSpc>
                <a:spcPct val="90000"/>
              </a:lnSpc>
            </a:pPr>
            <a:r>
              <a:rPr lang="en-US" altLang="en-US" sz="2800" dirty="0"/>
              <a:t>Trustees are only interested in “cash out” settlements</a:t>
            </a:r>
          </a:p>
          <a:p>
            <a:pPr eaLnBrk="1" hangingPunct="1">
              <a:lnSpc>
                <a:spcPct val="90000"/>
              </a:lnSpc>
            </a:pPr>
            <a:r>
              <a:rPr lang="en-US" altLang="en-US" sz="2800" dirty="0"/>
              <a:t>Settlement money goes into the general fund</a:t>
            </a:r>
          </a:p>
          <a:p>
            <a:pPr eaLnBrk="1" hangingPunct="1">
              <a:lnSpc>
                <a:spcPct val="90000"/>
              </a:lnSpc>
            </a:pPr>
            <a:endParaRPr lang="en-US"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1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61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6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The NRDA Process</a:t>
            </a:r>
          </a:p>
        </p:txBody>
      </p:sp>
      <p:sp>
        <p:nvSpPr>
          <p:cNvPr id="79875" name="Text Box 3"/>
          <p:cNvSpPr txBox="1">
            <a:spLocks noChangeArrowheads="1"/>
          </p:cNvSpPr>
          <p:nvPr/>
        </p:nvSpPr>
        <p:spPr bwMode="auto">
          <a:xfrm>
            <a:off x="1930400" y="1387475"/>
            <a:ext cx="1231900" cy="557213"/>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SPILL</a:t>
            </a:r>
          </a:p>
        </p:txBody>
      </p:sp>
      <p:sp>
        <p:nvSpPr>
          <p:cNvPr id="79876" name="Text Box 4"/>
          <p:cNvSpPr txBox="1">
            <a:spLocks noChangeArrowheads="1"/>
          </p:cNvSpPr>
          <p:nvPr/>
        </p:nvSpPr>
        <p:spPr bwMode="auto">
          <a:xfrm>
            <a:off x="1933575" y="2006600"/>
            <a:ext cx="3608388" cy="544513"/>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DATA COLLECTION</a:t>
            </a:r>
          </a:p>
        </p:txBody>
      </p:sp>
      <p:sp>
        <p:nvSpPr>
          <p:cNvPr id="79877" name="Text Box 5"/>
          <p:cNvSpPr txBox="1">
            <a:spLocks noChangeArrowheads="1"/>
          </p:cNvSpPr>
          <p:nvPr/>
        </p:nvSpPr>
        <p:spPr bwMode="auto">
          <a:xfrm>
            <a:off x="1927225" y="2627313"/>
            <a:ext cx="3252788" cy="971550"/>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INJURY</a:t>
            </a:r>
          </a:p>
          <a:p>
            <a:pPr eaLnBrk="1" hangingPunct="1">
              <a:spcBef>
                <a:spcPct val="0"/>
              </a:spcBef>
              <a:buFontTx/>
              <a:buNone/>
            </a:pPr>
            <a:r>
              <a:rPr lang="en-US" altLang="en-US" sz="2800" b="1"/>
              <a:t>QUANTIFICATION</a:t>
            </a:r>
          </a:p>
        </p:txBody>
      </p:sp>
      <p:sp>
        <p:nvSpPr>
          <p:cNvPr id="79880" name="Text Box 8"/>
          <p:cNvSpPr txBox="1">
            <a:spLocks noChangeArrowheads="1"/>
          </p:cNvSpPr>
          <p:nvPr/>
        </p:nvSpPr>
        <p:spPr bwMode="auto">
          <a:xfrm>
            <a:off x="1943100" y="3662363"/>
            <a:ext cx="3489325" cy="1398587"/>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RESTORATION</a:t>
            </a:r>
          </a:p>
          <a:p>
            <a:pPr eaLnBrk="1" hangingPunct="1">
              <a:spcBef>
                <a:spcPct val="0"/>
              </a:spcBef>
              <a:buFontTx/>
              <a:buNone/>
            </a:pPr>
            <a:r>
              <a:rPr lang="en-US" altLang="en-US" sz="2800" b="1"/>
              <a:t>SCALING/DAMAGE</a:t>
            </a:r>
          </a:p>
          <a:p>
            <a:pPr eaLnBrk="1" hangingPunct="1">
              <a:spcBef>
                <a:spcPct val="0"/>
              </a:spcBef>
              <a:buFontTx/>
              <a:buNone/>
            </a:pPr>
            <a:r>
              <a:rPr lang="en-US" altLang="en-US" sz="2800" b="1"/>
              <a:t>QUANTIFICATION</a:t>
            </a:r>
          </a:p>
        </p:txBody>
      </p:sp>
      <p:grpSp>
        <p:nvGrpSpPr>
          <p:cNvPr id="79887" name="Group 15"/>
          <p:cNvGrpSpPr>
            <a:grpSpLocks/>
          </p:cNvGrpSpPr>
          <p:nvPr/>
        </p:nvGrpSpPr>
        <p:grpSpPr bwMode="auto">
          <a:xfrm>
            <a:off x="1593850" y="1635125"/>
            <a:ext cx="260350" cy="577850"/>
            <a:chOff x="598" y="1013"/>
            <a:chExt cx="164" cy="412"/>
          </a:xfrm>
        </p:grpSpPr>
        <p:sp>
          <p:nvSpPr>
            <p:cNvPr id="12320" name="Line 9"/>
            <p:cNvSpPr>
              <a:spLocks noChangeShapeType="1"/>
            </p:cNvSpPr>
            <p:nvPr/>
          </p:nvSpPr>
          <p:spPr bwMode="auto">
            <a:xfrm flipH="1">
              <a:off x="598" y="1021"/>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1" name="Line 10"/>
            <p:cNvSpPr>
              <a:spLocks noChangeShapeType="1"/>
            </p:cNvSpPr>
            <p:nvPr/>
          </p:nvSpPr>
          <p:spPr bwMode="auto">
            <a:xfrm>
              <a:off x="600" y="1013"/>
              <a:ext cx="0" cy="412"/>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22" name="Line 12"/>
            <p:cNvSpPr>
              <a:spLocks noChangeShapeType="1"/>
            </p:cNvSpPr>
            <p:nvPr/>
          </p:nvSpPr>
          <p:spPr bwMode="auto">
            <a:xfrm>
              <a:off x="598" y="1413"/>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9879" name="Text Box 7"/>
          <p:cNvSpPr txBox="1">
            <a:spLocks noChangeArrowheads="1"/>
          </p:cNvSpPr>
          <p:nvPr/>
        </p:nvSpPr>
        <p:spPr bwMode="auto">
          <a:xfrm>
            <a:off x="1963738" y="5121275"/>
            <a:ext cx="2579687" cy="544513"/>
          </a:xfrm>
          <a:prstGeom prst="rect">
            <a:avLst/>
          </a:prstGeom>
          <a:solidFill>
            <a:srgbClr val="FFFF9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SETTLEMENT</a:t>
            </a:r>
          </a:p>
        </p:txBody>
      </p:sp>
      <p:sp>
        <p:nvSpPr>
          <p:cNvPr id="79878" name="Text Box 6"/>
          <p:cNvSpPr txBox="1">
            <a:spLocks noChangeArrowheads="1"/>
          </p:cNvSpPr>
          <p:nvPr/>
        </p:nvSpPr>
        <p:spPr bwMode="auto">
          <a:xfrm>
            <a:off x="1962150" y="5729288"/>
            <a:ext cx="2809875" cy="557212"/>
          </a:xfrm>
          <a:prstGeom prst="rect">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b="1"/>
              <a:t>RESTORATION</a:t>
            </a:r>
          </a:p>
        </p:txBody>
      </p:sp>
      <p:grpSp>
        <p:nvGrpSpPr>
          <p:cNvPr id="79904" name="Group 32"/>
          <p:cNvGrpSpPr>
            <a:grpSpLocks/>
          </p:cNvGrpSpPr>
          <p:nvPr/>
        </p:nvGrpSpPr>
        <p:grpSpPr bwMode="auto">
          <a:xfrm>
            <a:off x="1574800" y="2320925"/>
            <a:ext cx="260350" cy="711200"/>
            <a:chOff x="592" y="1454"/>
            <a:chExt cx="164" cy="448"/>
          </a:xfrm>
        </p:grpSpPr>
        <p:sp>
          <p:nvSpPr>
            <p:cNvPr id="12317" name="Line 17"/>
            <p:cNvSpPr>
              <a:spLocks noChangeShapeType="1"/>
            </p:cNvSpPr>
            <p:nvPr/>
          </p:nvSpPr>
          <p:spPr bwMode="auto">
            <a:xfrm flipH="1">
              <a:off x="592" y="1463"/>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8" name="Line 18"/>
            <p:cNvSpPr>
              <a:spLocks noChangeShapeType="1"/>
            </p:cNvSpPr>
            <p:nvPr/>
          </p:nvSpPr>
          <p:spPr bwMode="auto">
            <a:xfrm>
              <a:off x="594" y="1454"/>
              <a:ext cx="0" cy="448"/>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9" name="Line 19"/>
            <p:cNvSpPr>
              <a:spLocks noChangeShapeType="1"/>
            </p:cNvSpPr>
            <p:nvPr/>
          </p:nvSpPr>
          <p:spPr bwMode="auto">
            <a:xfrm>
              <a:off x="592" y="1892"/>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5" name="Group 33"/>
          <p:cNvGrpSpPr>
            <a:grpSpLocks/>
          </p:cNvGrpSpPr>
          <p:nvPr/>
        </p:nvGrpSpPr>
        <p:grpSpPr bwMode="auto">
          <a:xfrm>
            <a:off x="1570038" y="3121025"/>
            <a:ext cx="260350" cy="1125538"/>
            <a:chOff x="589" y="1958"/>
            <a:chExt cx="164" cy="709"/>
          </a:xfrm>
        </p:grpSpPr>
        <p:sp>
          <p:nvSpPr>
            <p:cNvPr id="12314" name="Line 21"/>
            <p:cNvSpPr>
              <a:spLocks noChangeShapeType="1"/>
            </p:cNvSpPr>
            <p:nvPr/>
          </p:nvSpPr>
          <p:spPr bwMode="auto">
            <a:xfrm flipH="1">
              <a:off x="589" y="1966"/>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5" name="Line 22"/>
            <p:cNvSpPr>
              <a:spLocks noChangeShapeType="1"/>
            </p:cNvSpPr>
            <p:nvPr/>
          </p:nvSpPr>
          <p:spPr bwMode="auto">
            <a:xfrm>
              <a:off x="591" y="1958"/>
              <a:ext cx="0" cy="709"/>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23"/>
            <p:cNvSpPr>
              <a:spLocks noChangeShapeType="1"/>
            </p:cNvSpPr>
            <p:nvPr/>
          </p:nvSpPr>
          <p:spPr bwMode="auto">
            <a:xfrm>
              <a:off x="589" y="2655"/>
              <a:ext cx="164" cy="4"/>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6" name="Group 34"/>
          <p:cNvGrpSpPr>
            <a:grpSpLocks/>
          </p:cNvGrpSpPr>
          <p:nvPr/>
        </p:nvGrpSpPr>
        <p:grpSpPr bwMode="auto">
          <a:xfrm>
            <a:off x="1565275" y="4316413"/>
            <a:ext cx="260350" cy="977900"/>
            <a:chOff x="586" y="2711"/>
            <a:chExt cx="164" cy="616"/>
          </a:xfrm>
        </p:grpSpPr>
        <p:sp>
          <p:nvSpPr>
            <p:cNvPr id="12311" name="Line 25"/>
            <p:cNvSpPr>
              <a:spLocks noChangeShapeType="1"/>
            </p:cNvSpPr>
            <p:nvPr/>
          </p:nvSpPr>
          <p:spPr bwMode="auto">
            <a:xfrm flipH="1">
              <a:off x="586" y="2720"/>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26"/>
            <p:cNvSpPr>
              <a:spLocks noChangeShapeType="1"/>
            </p:cNvSpPr>
            <p:nvPr/>
          </p:nvSpPr>
          <p:spPr bwMode="auto">
            <a:xfrm>
              <a:off x="588" y="2711"/>
              <a:ext cx="0" cy="616"/>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3" name="Line 27"/>
            <p:cNvSpPr>
              <a:spLocks noChangeShapeType="1"/>
            </p:cNvSpPr>
            <p:nvPr/>
          </p:nvSpPr>
          <p:spPr bwMode="auto">
            <a:xfrm>
              <a:off x="586" y="3318"/>
              <a:ext cx="164" cy="3"/>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07" name="Group 35"/>
          <p:cNvGrpSpPr>
            <a:grpSpLocks/>
          </p:cNvGrpSpPr>
          <p:nvPr/>
        </p:nvGrpSpPr>
        <p:grpSpPr bwMode="auto">
          <a:xfrm>
            <a:off x="1550988" y="5368925"/>
            <a:ext cx="260350" cy="696913"/>
            <a:chOff x="577" y="3374"/>
            <a:chExt cx="164" cy="439"/>
          </a:xfrm>
        </p:grpSpPr>
        <p:sp>
          <p:nvSpPr>
            <p:cNvPr id="12308" name="Line 29"/>
            <p:cNvSpPr>
              <a:spLocks noChangeShapeType="1"/>
            </p:cNvSpPr>
            <p:nvPr/>
          </p:nvSpPr>
          <p:spPr bwMode="auto">
            <a:xfrm flipH="1">
              <a:off x="577" y="3383"/>
              <a:ext cx="125" cy="1"/>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9" name="Line 30"/>
            <p:cNvSpPr>
              <a:spLocks noChangeShapeType="1"/>
            </p:cNvSpPr>
            <p:nvPr/>
          </p:nvSpPr>
          <p:spPr bwMode="auto">
            <a:xfrm>
              <a:off x="579" y="3374"/>
              <a:ext cx="0" cy="439"/>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0" name="Line 31"/>
            <p:cNvSpPr>
              <a:spLocks noChangeShapeType="1"/>
            </p:cNvSpPr>
            <p:nvPr/>
          </p:nvSpPr>
          <p:spPr bwMode="auto">
            <a:xfrm>
              <a:off x="577" y="3803"/>
              <a:ext cx="164" cy="2"/>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9917" name="Group 45"/>
          <p:cNvGrpSpPr>
            <a:grpSpLocks/>
          </p:cNvGrpSpPr>
          <p:nvPr/>
        </p:nvGrpSpPr>
        <p:grpSpPr bwMode="auto">
          <a:xfrm>
            <a:off x="4594225" y="1603375"/>
            <a:ext cx="3487738" cy="4400550"/>
            <a:chOff x="2494" y="1002"/>
            <a:chExt cx="2197" cy="2772"/>
          </a:xfrm>
        </p:grpSpPr>
        <p:sp>
          <p:nvSpPr>
            <p:cNvPr id="12303" name="Line 37"/>
            <p:cNvSpPr>
              <a:spLocks noChangeShapeType="1"/>
            </p:cNvSpPr>
            <p:nvPr/>
          </p:nvSpPr>
          <p:spPr bwMode="auto">
            <a:xfrm rot="10800000" flipH="1" flipV="1">
              <a:off x="2931" y="3765"/>
              <a:ext cx="1587" cy="2"/>
            </a:xfrm>
            <a:prstGeom prst="line">
              <a:avLst/>
            </a:prstGeom>
            <a:noFill/>
            <a:ln w="317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4" name="Line 38"/>
            <p:cNvSpPr>
              <a:spLocks noChangeShapeType="1"/>
            </p:cNvSpPr>
            <p:nvPr/>
          </p:nvSpPr>
          <p:spPr bwMode="auto">
            <a:xfrm rot="10800000">
              <a:off x="4507" y="1002"/>
              <a:ext cx="3" cy="1158"/>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5" name="Line 39"/>
            <p:cNvSpPr>
              <a:spLocks noChangeShapeType="1"/>
            </p:cNvSpPr>
            <p:nvPr/>
          </p:nvSpPr>
          <p:spPr bwMode="auto">
            <a:xfrm rot="10800000">
              <a:off x="2494" y="1011"/>
              <a:ext cx="2021" cy="1"/>
            </a:xfrm>
            <a:prstGeom prst="line">
              <a:avLst/>
            </a:prstGeom>
            <a:noFill/>
            <a:ln w="317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Text Box 43"/>
            <p:cNvSpPr txBox="1">
              <a:spLocks noChangeArrowheads="1"/>
            </p:cNvSpPr>
            <p:nvPr/>
          </p:nvSpPr>
          <p:spPr bwMode="auto">
            <a:xfrm rot="3179360">
              <a:off x="4064" y="2206"/>
              <a:ext cx="92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800" i="1"/>
                <a:t>NEXUS</a:t>
              </a:r>
            </a:p>
          </p:txBody>
        </p:sp>
        <p:sp>
          <p:nvSpPr>
            <p:cNvPr id="12307" name="Line 44"/>
            <p:cNvSpPr>
              <a:spLocks noChangeShapeType="1"/>
            </p:cNvSpPr>
            <p:nvPr/>
          </p:nvSpPr>
          <p:spPr bwMode="auto">
            <a:xfrm rot="10800000">
              <a:off x="4508" y="2555"/>
              <a:ext cx="3" cy="1219"/>
            </a:xfrm>
            <a:prstGeom prst="line">
              <a:avLst/>
            </a:prstGeom>
            <a:noFill/>
            <a:ln w="3175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grpId="0" nodeType="clickEffect">
                                  <p:stCondLst>
                                    <p:cond delay="0"/>
                                  </p:stCondLst>
                                  <p:childTnLst>
                                    <p:set>
                                      <p:cBhvr rctx="PPT">
                                        <p:cTn id="6" dur="indefinite"/>
                                        <p:tgtEl>
                                          <p:spTgt spid="79875"/>
                                        </p:tgtEl>
                                        <p:attrNameLst>
                                          <p:attrName>style.opacity</p:attrName>
                                        </p:attrNameLst>
                                      </p:cBhvr>
                                      <p:to>
                                        <p:strVal val="0.5"/>
                                      </p:to>
                                    </p:set>
                                    <p:animEffect filter="image" prLst="opacity: 0.5">
                                      <p:cBhvr rctx="IE">
                                        <p:cTn id="7" dur="indefinite"/>
                                        <p:tgtEl>
                                          <p:spTgt spid="79875"/>
                                        </p:tgtEl>
                                      </p:cBhvr>
                                    </p:animEffect>
                                  </p:childTnLst>
                                </p:cTn>
                              </p:par>
                              <p:par>
                                <p:cTn id="8" presetID="1" presetClass="entr" presetSubtype="0" fill="hold" nodeType="withEffect">
                                  <p:stCondLst>
                                    <p:cond delay="0"/>
                                  </p:stCondLst>
                                  <p:childTnLst>
                                    <p:set>
                                      <p:cBhvr>
                                        <p:cTn id="9" dur="1" fill="hold">
                                          <p:stCondLst>
                                            <p:cond delay="0"/>
                                          </p:stCondLst>
                                        </p:cTn>
                                        <p:tgtEl>
                                          <p:spTgt spid="7988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7987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mph" presetSubtype="0" grpId="1" nodeType="clickEffect">
                                  <p:stCondLst>
                                    <p:cond delay="0"/>
                                  </p:stCondLst>
                                  <p:childTnLst>
                                    <p:set>
                                      <p:cBhvr rctx="PPT">
                                        <p:cTn id="15" dur="indefinite"/>
                                        <p:tgtEl>
                                          <p:spTgt spid="79876"/>
                                        </p:tgtEl>
                                        <p:attrNameLst>
                                          <p:attrName>style.opacity</p:attrName>
                                        </p:attrNameLst>
                                      </p:cBhvr>
                                      <p:to>
                                        <p:strVal val="0.5"/>
                                      </p:to>
                                    </p:set>
                                    <p:animEffect filter="image" prLst="opacity: 0.5">
                                      <p:cBhvr rctx="IE">
                                        <p:cTn id="16" dur="indefinite"/>
                                        <p:tgtEl>
                                          <p:spTgt spid="79876"/>
                                        </p:tgtEl>
                                      </p:cBhvr>
                                    </p:animEffect>
                                  </p:childTnLst>
                                </p:cTn>
                              </p:par>
                              <p:par>
                                <p:cTn id="17" presetID="1" presetClass="entr" presetSubtype="0" fill="hold" nodeType="withEffect">
                                  <p:stCondLst>
                                    <p:cond delay="0"/>
                                  </p:stCondLst>
                                  <p:childTnLst>
                                    <p:set>
                                      <p:cBhvr>
                                        <p:cTn id="18" dur="1" fill="hold">
                                          <p:stCondLst>
                                            <p:cond delay="0"/>
                                          </p:stCondLst>
                                        </p:cTn>
                                        <p:tgtEl>
                                          <p:spTgt spid="799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877"/>
                                        </p:tgtEl>
                                        <p:attrNameLst>
                                          <p:attrName>style.visibility</p:attrName>
                                        </p:attrNameLst>
                                      </p:cBhvr>
                                      <p:to>
                                        <p:strVal val="visible"/>
                                      </p:to>
                                    </p:set>
                                  </p:childTnLst>
                                </p:cTn>
                              </p:par>
                              <p:par>
                                <p:cTn id="21" presetID="9" presetClass="emph" presetSubtype="0" nodeType="withEffect">
                                  <p:stCondLst>
                                    <p:cond delay="0"/>
                                  </p:stCondLst>
                                  <p:childTnLst>
                                    <p:set>
                                      <p:cBhvr rctx="PPT">
                                        <p:cTn id="22" dur="indefinite"/>
                                        <p:tgtEl>
                                          <p:spTgt spid="79887"/>
                                        </p:tgtEl>
                                        <p:attrNameLst>
                                          <p:attrName>style.opacity</p:attrName>
                                        </p:attrNameLst>
                                      </p:cBhvr>
                                      <p:to>
                                        <p:strVal val="0.25"/>
                                      </p:to>
                                    </p:set>
                                    <p:animEffect filter="image" prLst="opacity: 0.25">
                                      <p:cBhvr rctx="IE">
                                        <p:cTn id="23" dur="indefinite"/>
                                        <p:tgtEl>
                                          <p:spTgt spid="7988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mph" presetSubtype="0" grpId="1" nodeType="clickEffect">
                                  <p:stCondLst>
                                    <p:cond delay="0"/>
                                  </p:stCondLst>
                                  <p:childTnLst>
                                    <p:set>
                                      <p:cBhvr rctx="PPT">
                                        <p:cTn id="27" dur="indefinite"/>
                                        <p:tgtEl>
                                          <p:spTgt spid="79877"/>
                                        </p:tgtEl>
                                        <p:attrNameLst>
                                          <p:attrName>style.opacity</p:attrName>
                                        </p:attrNameLst>
                                      </p:cBhvr>
                                      <p:to>
                                        <p:strVal val="0.5"/>
                                      </p:to>
                                    </p:set>
                                    <p:animEffect filter="image" prLst="opacity: 0.5">
                                      <p:cBhvr rctx="IE">
                                        <p:cTn id="28" dur="indefinite"/>
                                        <p:tgtEl>
                                          <p:spTgt spid="79877"/>
                                        </p:tgtEl>
                                      </p:cBhvr>
                                    </p:animEffect>
                                  </p:childTnLst>
                                </p:cTn>
                              </p:par>
                              <p:par>
                                <p:cTn id="29" presetID="1" presetClass="entr" presetSubtype="0" fill="hold" nodeType="withEffect">
                                  <p:stCondLst>
                                    <p:cond delay="0"/>
                                  </p:stCondLst>
                                  <p:childTnLst>
                                    <p:set>
                                      <p:cBhvr>
                                        <p:cTn id="30" dur="1" fill="hold">
                                          <p:stCondLst>
                                            <p:cond delay="0"/>
                                          </p:stCondLst>
                                        </p:cTn>
                                        <p:tgtEl>
                                          <p:spTgt spid="799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9880"/>
                                        </p:tgtEl>
                                        <p:attrNameLst>
                                          <p:attrName>style.visibility</p:attrName>
                                        </p:attrNameLst>
                                      </p:cBhvr>
                                      <p:to>
                                        <p:strVal val="visible"/>
                                      </p:to>
                                    </p:set>
                                  </p:childTnLst>
                                </p:cTn>
                              </p:par>
                              <p:par>
                                <p:cTn id="33" presetID="9" presetClass="emph" presetSubtype="0" nodeType="withEffect">
                                  <p:stCondLst>
                                    <p:cond delay="0"/>
                                  </p:stCondLst>
                                  <p:childTnLst>
                                    <p:set>
                                      <p:cBhvr rctx="PPT">
                                        <p:cTn id="34" dur="indefinite"/>
                                        <p:tgtEl>
                                          <p:spTgt spid="79904"/>
                                        </p:tgtEl>
                                        <p:attrNameLst>
                                          <p:attrName>style.opacity</p:attrName>
                                        </p:attrNameLst>
                                      </p:cBhvr>
                                      <p:to>
                                        <p:strVal val="0.25"/>
                                      </p:to>
                                    </p:set>
                                    <p:animEffect filter="image" prLst="opacity: 0.25">
                                      <p:cBhvr rctx="IE">
                                        <p:cTn id="35" dur="indefinite"/>
                                        <p:tgtEl>
                                          <p:spTgt spid="7990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mph" presetSubtype="0" grpId="1" nodeType="clickEffect">
                                  <p:stCondLst>
                                    <p:cond delay="0"/>
                                  </p:stCondLst>
                                  <p:childTnLst>
                                    <p:set>
                                      <p:cBhvr rctx="PPT">
                                        <p:cTn id="39" dur="indefinite"/>
                                        <p:tgtEl>
                                          <p:spTgt spid="79880"/>
                                        </p:tgtEl>
                                        <p:attrNameLst>
                                          <p:attrName>style.opacity</p:attrName>
                                        </p:attrNameLst>
                                      </p:cBhvr>
                                      <p:to>
                                        <p:strVal val="0.5"/>
                                      </p:to>
                                    </p:set>
                                    <p:animEffect filter="image" prLst="opacity: 0.5">
                                      <p:cBhvr rctx="IE">
                                        <p:cTn id="40" dur="indefinite"/>
                                        <p:tgtEl>
                                          <p:spTgt spid="79880"/>
                                        </p:tgtEl>
                                      </p:cBhvr>
                                    </p:animEffect>
                                  </p:childTnLst>
                                </p:cTn>
                              </p:par>
                              <p:par>
                                <p:cTn id="41" presetID="1" presetClass="entr" presetSubtype="0" fill="hold" nodeType="withEffect">
                                  <p:stCondLst>
                                    <p:cond delay="0"/>
                                  </p:stCondLst>
                                  <p:childTnLst>
                                    <p:set>
                                      <p:cBhvr>
                                        <p:cTn id="42" dur="1" fill="hold">
                                          <p:stCondLst>
                                            <p:cond delay="0"/>
                                          </p:stCondLst>
                                        </p:cTn>
                                        <p:tgtEl>
                                          <p:spTgt spid="799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879"/>
                                        </p:tgtEl>
                                        <p:attrNameLst>
                                          <p:attrName>style.visibility</p:attrName>
                                        </p:attrNameLst>
                                      </p:cBhvr>
                                      <p:to>
                                        <p:strVal val="visible"/>
                                      </p:to>
                                    </p:set>
                                  </p:childTnLst>
                                </p:cTn>
                              </p:par>
                              <p:par>
                                <p:cTn id="45" presetID="9" presetClass="emph" presetSubtype="0" nodeType="withEffect">
                                  <p:stCondLst>
                                    <p:cond delay="0"/>
                                  </p:stCondLst>
                                  <p:childTnLst>
                                    <p:set>
                                      <p:cBhvr rctx="PPT">
                                        <p:cTn id="46" dur="indefinite"/>
                                        <p:tgtEl>
                                          <p:spTgt spid="79905"/>
                                        </p:tgtEl>
                                        <p:attrNameLst>
                                          <p:attrName>style.opacity</p:attrName>
                                        </p:attrNameLst>
                                      </p:cBhvr>
                                      <p:to>
                                        <p:strVal val="0.25"/>
                                      </p:to>
                                    </p:set>
                                    <p:animEffect filter="image" prLst="opacity: 0.25">
                                      <p:cBhvr rctx="IE">
                                        <p:cTn id="47" dur="indefinite"/>
                                        <p:tgtEl>
                                          <p:spTgt spid="7990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mph" presetSubtype="0" grpId="1" nodeType="clickEffect">
                                  <p:stCondLst>
                                    <p:cond delay="0"/>
                                  </p:stCondLst>
                                  <p:childTnLst>
                                    <p:set>
                                      <p:cBhvr rctx="PPT">
                                        <p:cTn id="51" dur="indefinite"/>
                                        <p:tgtEl>
                                          <p:spTgt spid="79879"/>
                                        </p:tgtEl>
                                        <p:attrNameLst>
                                          <p:attrName>style.opacity</p:attrName>
                                        </p:attrNameLst>
                                      </p:cBhvr>
                                      <p:to>
                                        <p:strVal val="0.5"/>
                                      </p:to>
                                    </p:set>
                                    <p:animEffect filter="image" prLst="opacity: 0.5">
                                      <p:cBhvr rctx="IE">
                                        <p:cTn id="52" dur="indefinite"/>
                                        <p:tgtEl>
                                          <p:spTgt spid="79879"/>
                                        </p:tgtEl>
                                      </p:cBhvr>
                                    </p:animEffect>
                                  </p:childTnLst>
                                </p:cTn>
                              </p:par>
                              <p:par>
                                <p:cTn id="53" presetID="1" presetClass="entr" presetSubtype="0" fill="hold" nodeType="withEffect">
                                  <p:stCondLst>
                                    <p:cond delay="0"/>
                                  </p:stCondLst>
                                  <p:childTnLst>
                                    <p:set>
                                      <p:cBhvr>
                                        <p:cTn id="54" dur="1" fill="hold">
                                          <p:stCondLst>
                                            <p:cond delay="0"/>
                                          </p:stCondLst>
                                        </p:cTn>
                                        <p:tgtEl>
                                          <p:spTgt spid="799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9878"/>
                                        </p:tgtEl>
                                        <p:attrNameLst>
                                          <p:attrName>style.visibility</p:attrName>
                                        </p:attrNameLst>
                                      </p:cBhvr>
                                      <p:to>
                                        <p:strVal val="visible"/>
                                      </p:to>
                                    </p:set>
                                  </p:childTnLst>
                                </p:cTn>
                              </p:par>
                              <p:par>
                                <p:cTn id="57" presetID="9" presetClass="emph" presetSubtype="0" nodeType="withEffect">
                                  <p:stCondLst>
                                    <p:cond delay="0"/>
                                  </p:stCondLst>
                                  <p:childTnLst>
                                    <p:set>
                                      <p:cBhvr rctx="PPT">
                                        <p:cTn id="58" dur="indefinite"/>
                                        <p:tgtEl>
                                          <p:spTgt spid="79906"/>
                                        </p:tgtEl>
                                        <p:attrNameLst>
                                          <p:attrName>style.opacity</p:attrName>
                                        </p:attrNameLst>
                                      </p:cBhvr>
                                      <p:to>
                                        <p:strVal val="0.25"/>
                                      </p:to>
                                    </p:set>
                                    <p:animEffect filter="image" prLst="opacity: 0.25">
                                      <p:cBhvr rctx="IE">
                                        <p:cTn id="59" dur="indefinite"/>
                                        <p:tgtEl>
                                          <p:spTgt spid="7990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9" presetClass="emph" presetSubtype="0" nodeType="clickEffect">
                                  <p:stCondLst>
                                    <p:cond delay="0"/>
                                  </p:stCondLst>
                                  <p:childTnLst>
                                    <p:set>
                                      <p:cBhvr rctx="PPT">
                                        <p:cTn id="63" dur="indefinite"/>
                                        <p:tgtEl>
                                          <p:spTgt spid="79907"/>
                                        </p:tgtEl>
                                        <p:attrNameLst>
                                          <p:attrName>style.opacity</p:attrName>
                                        </p:attrNameLst>
                                      </p:cBhvr>
                                      <p:to>
                                        <p:strVal val="0.25"/>
                                      </p:to>
                                    </p:set>
                                    <p:animEffect filter="image" prLst="opacity: 0.25">
                                      <p:cBhvr rctx="IE">
                                        <p:cTn id="64" dur="indefinite"/>
                                        <p:tgtEl>
                                          <p:spTgt spid="79907"/>
                                        </p:tgtEl>
                                      </p:cBhvr>
                                    </p:animEffect>
                                  </p:childTnLst>
                                </p:cTn>
                              </p:par>
                              <p:par>
                                <p:cTn id="65" presetID="9" presetClass="emph" presetSubtype="0" grpId="1" nodeType="withEffect">
                                  <p:stCondLst>
                                    <p:cond delay="0"/>
                                  </p:stCondLst>
                                  <p:childTnLst>
                                    <p:set>
                                      <p:cBhvr rctx="PPT">
                                        <p:cTn id="66" dur="indefinite"/>
                                        <p:tgtEl>
                                          <p:spTgt spid="79875"/>
                                        </p:tgtEl>
                                        <p:attrNameLst>
                                          <p:attrName>style.opacity</p:attrName>
                                        </p:attrNameLst>
                                      </p:cBhvr>
                                      <p:to>
                                        <p:strVal val="0.75"/>
                                      </p:to>
                                    </p:set>
                                    <p:animEffect filter="image" prLst="opacity: 0.75">
                                      <p:cBhvr rctx="IE">
                                        <p:cTn id="67" dur="indefinite"/>
                                        <p:tgtEl>
                                          <p:spTgt spid="79875"/>
                                        </p:tgtEl>
                                      </p:cBhvr>
                                    </p:animEffect>
                                  </p:childTnLst>
                                </p:cTn>
                              </p:par>
                              <p:par>
                                <p:cTn id="68" presetID="7" presetClass="emph" presetSubtype="2" fill="hold" nodeType="withEffect">
                                  <p:stCondLst>
                                    <p:cond delay="0"/>
                                  </p:stCondLst>
                                  <p:childTnLst>
                                    <p:animClr clrSpc="rgb" dir="cw">
                                      <p:cBhvr>
                                        <p:cTn id="69" dur="100" fill="hold"/>
                                        <p:tgtEl>
                                          <p:spTgt spid="79878"/>
                                        </p:tgtEl>
                                        <p:attrNameLst>
                                          <p:attrName>stroke.color</p:attrName>
                                        </p:attrNameLst>
                                      </p:cBhvr>
                                      <p:to>
                                        <a:srgbClr val="FF3300"/>
                                      </p:to>
                                    </p:animClr>
                                    <p:set>
                                      <p:cBhvr>
                                        <p:cTn id="70" dur="100" fill="hold"/>
                                        <p:tgtEl>
                                          <p:spTgt spid="79878"/>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100" fill="hold"/>
                                        <p:tgtEl>
                                          <p:spTgt spid="79875"/>
                                        </p:tgtEl>
                                        <p:attrNameLst>
                                          <p:attrName>stroke.color</p:attrName>
                                        </p:attrNameLst>
                                      </p:cBhvr>
                                      <p:to>
                                        <a:srgbClr val="FF3300"/>
                                      </p:to>
                                    </p:animClr>
                                    <p:set>
                                      <p:cBhvr>
                                        <p:cTn id="73" dur="100" fill="hold"/>
                                        <p:tgtEl>
                                          <p:spTgt spid="79875"/>
                                        </p:tgtEl>
                                        <p:attrNameLst>
                                          <p:attrName>stroke.on</p:attrName>
                                        </p:attrNameLst>
                                      </p:cBhvr>
                                      <p:to>
                                        <p:strVal val="true"/>
                                      </p:to>
                                    </p:set>
                                  </p:childTnLst>
                                </p:cTn>
                              </p:par>
                              <p:par>
                                <p:cTn id="74" presetID="1" presetClass="entr" presetSubtype="0" fill="hold" nodeType="withEffect">
                                  <p:stCondLst>
                                    <p:cond delay="0"/>
                                  </p:stCondLst>
                                  <p:childTnLst>
                                    <p:set>
                                      <p:cBhvr>
                                        <p:cTn id="75" dur="1" fill="hold">
                                          <p:stCondLst>
                                            <p:cond delay="0"/>
                                          </p:stCondLst>
                                        </p:cTn>
                                        <p:tgtEl>
                                          <p:spTgt spid="79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P spid="79875" grpId="1" animBg="1"/>
      <p:bldP spid="79876" grpId="0" animBg="1"/>
      <p:bldP spid="79876" grpId="1" animBg="1"/>
      <p:bldP spid="79877" grpId="0" animBg="1"/>
      <p:bldP spid="79877" grpId="1" animBg="1"/>
      <p:bldP spid="79880" grpId="0" animBg="1"/>
      <p:bldP spid="79880" grpId="1" animBg="1"/>
      <p:bldP spid="79879" grpId="0" animBg="1"/>
      <p:bldP spid="79879" grpId="1" animBg="1"/>
      <p:bldP spid="7987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7"/>
          <p:cNvSpPr>
            <a:spLocks noGrp="1" noChangeArrowheads="1"/>
          </p:cNvSpPr>
          <p:nvPr>
            <p:ph type="ctrTitle"/>
          </p:nvPr>
        </p:nvSpPr>
        <p:spPr>
          <a:xfrm>
            <a:off x="704850" y="381000"/>
            <a:ext cx="7772400" cy="1470025"/>
          </a:xfrm>
        </p:spPr>
        <p:txBody>
          <a:bodyPr/>
          <a:lstStyle/>
          <a:p>
            <a:pPr eaLnBrk="1" hangingPunct="1"/>
            <a:r>
              <a:rPr lang="en-US" altLang="en-US"/>
              <a:t>Natural Resource Damage Assessment: Methodology</a:t>
            </a:r>
          </a:p>
        </p:txBody>
      </p:sp>
      <p:pic>
        <p:nvPicPr>
          <p:cNvPr id="13315" name="Picture 19" descr="wadsw47"/>
          <p:cNvPicPr>
            <a:picLocks noChangeAspect="1" noChangeArrowheads="1"/>
          </p:cNvPicPr>
          <p:nvPr/>
        </p:nvPicPr>
        <p:blipFill>
          <a:blip r:embed="rId2">
            <a:lum bright="6000"/>
            <a:extLst>
              <a:ext uri="{28A0092B-C50C-407E-A947-70E740481C1C}">
                <a14:useLocalDpi xmlns:a14="http://schemas.microsoft.com/office/drawing/2010/main" val="0"/>
              </a:ext>
            </a:extLst>
          </a:blip>
          <a:srcRect l="7439" t="5833" r="3571" b="6448"/>
          <a:stretch>
            <a:fillRect/>
          </a:stretch>
        </p:blipFill>
        <p:spPr bwMode="auto">
          <a:xfrm>
            <a:off x="688975" y="1984375"/>
            <a:ext cx="4264025" cy="375761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3316" name="Group 61"/>
          <p:cNvGrpSpPr>
            <a:grpSpLocks/>
          </p:cNvGrpSpPr>
          <p:nvPr/>
        </p:nvGrpSpPr>
        <p:grpSpPr bwMode="auto">
          <a:xfrm>
            <a:off x="4011613" y="2811463"/>
            <a:ext cx="4414837" cy="3652837"/>
            <a:chOff x="2437" y="1986"/>
            <a:chExt cx="3176" cy="2228"/>
          </a:xfrm>
        </p:grpSpPr>
        <p:sp>
          <p:nvSpPr>
            <p:cNvPr id="13317" name="Rectangle 20"/>
            <p:cNvSpPr>
              <a:spLocks noChangeArrowheads="1"/>
            </p:cNvSpPr>
            <p:nvPr/>
          </p:nvSpPr>
          <p:spPr bwMode="auto">
            <a:xfrm>
              <a:off x="2437" y="1986"/>
              <a:ext cx="3176" cy="2228"/>
            </a:xfrm>
            <a:prstGeom prst="rect">
              <a:avLst/>
            </a:prstGeom>
            <a:solidFill>
              <a:schemeClr val="bg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grpSp>
          <p:nvGrpSpPr>
            <p:cNvPr id="13318" name="Group 21"/>
            <p:cNvGrpSpPr>
              <a:grpSpLocks/>
            </p:cNvGrpSpPr>
            <p:nvPr/>
          </p:nvGrpSpPr>
          <p:grpSpPr bwMode="auto">
            <a:xfrm>
              <a:off x="2548" y="2058"/>
              <a:ext cx="2828" cy="2126"/>
              <a:chOff x="0" y="1315"/>
              <a:chExt cx="3837" cy="2743"/>
            </a:xfrm>
          </p:grpSpPr>
          <p:sp>
            <p:nvSpPr>
              <p:cNvPr id="13335" name="Text Box 22"/>
              <p:cNvSpPr txBox="1">
                <a:spLocks noChangeArrowheads="1"/>
              </p:cNvSpPr>
              <p:nvPr/>
            </p:nvSpPr>
            <p:spPr bwMode="auto">
              <a:xfrm>
                <a:off x="0" y="1315"/>
                <a:ext cx="758"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chemeClr val="tx2"/>
                    </a:solidFill>
                  </a:rPr>
                  <a:t>Level of Resource </a:t>
                </a:r>
              </a:p>
              <a:p>
                <a:pPr eaLnBrk="1" hangingPunct="1">
                  <a:spcBef>
                    <a:spcPct val="0"/>
                  </a:spcBef>
                  <a:buFontTx/>
                  <a:buNone/>
                </a:pPr>
                <a:r>
                  <a:rPr lang="en-US" altLang="en-US" sz="1000" b="1">
                    <a:solidFill>
                      <a:schemeClr val="tx2"/>
                    </a:solidFill>
                  </a:rPr>
                  <a:t>Services </a:t>
                </a:r>
                <a:endParaRPr lang="en-US" altLang="en-US" sz="1000"/>
              </a:p>
            </p:txBody>
          </p:sp>
          <p:sp>
            <p:nvSpPr>
              <p:cNvPr id="13336" name="Text Box 23"/>
              <p:cNvSpPr txBox="1">
                <a:spLocks noChangeArrowheads="1"/>
              </p:cNvSpPr>
              <p:nvPr/>
            </p:nvSpPr>
            <p:spPr bwMode="auto">
              <a:xfrm>
                <a:off x="217" y="1971"/>
                <a:ext cx="47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a:t>Initial</a:t>
                </a:r>
              </a:p>
              <a:p>
                <a:pPr algn="ctr" eaLnBrk="1" hangingPunct="1">
                  <a:spcBef>
                    <a:spcPct val="0"/>
                  </a:spcBef>
                  <a:buFontTx/>
                  <a:buNone/>
                </a:pPr>
                <a:r>
                  <a:rPr lang="en-US" altLang="en-US" sz="1000"/>
                  <a:t>Level</a:t>
                </a:r>
              </a:p>
            </p:txBody>
          </p:sp>
          <p:sp>
            <p:nvSpPr>
              <p:cNvPr id="13337" name="Text Box 24"/>
              <p:cNvSpPr txBox="1">
                <a:spLocks noChangeArrowheads="1"/>
              </p:cNvSpPr>
              <p:nvPr/>
            </p:nvSpPr>
            <p:spPr bwMode="auto">
              <a:xfrm>
                <a:off x="3369" y="3865"/>
                <a:ext cx="468"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chemeClr val="tx2"/>
                    </a:solidFill>
                  </a:rPr>
                  <a:t>Time</a:t>
                </a:r>
              </a:p>
            </p:txBody>
          </p:sp>
          <p:sp>
            <p:nvSpPr>
              <p:cNvPr id="13338" name="Line 25"/>
              <p:cNvSpPr>
                <a:spLocks noChangeShapeType="1"/>
              </p:cNvSpPr>
              <p:nvPr/>
            </p:nvSpPr>
            <p:spPr bwMode="auto">
              <a:xfrm>
                <a:off x="729" y="1567"/>
                <a:ext cx="0" cy="2207"/>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Line 26"/>
              <p:cNvSpPr>
                <a:spLocks noChangeShapeType="1"/>
              </p:cNvSpPr>
              <p:nvPr/>
            </p:nvSpPr>
            <p:spPr bwMode="auto">
              <a:xfrm>
                <a:off x="729" y="3752"/>
                <a:ext cx="286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Line 27"/>
              <p:cNvSpPr>
                <a:spLocks noChangeShapeType="1"/>
              </p:cNvSpPr>
              <p:nvPr/>
            </p:nvSpPr>
            <p:spPr bwMode="auto">
              <a:xfrm>
                <a:off x="729" y="2097"/>
                <a:ext cx="266"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3319" name="Group 60"/>
            <p:cNvGrpSpPr>
              <a:grpSpLocks/>
            </p:cNvGrpSpPr>
            <p:nvPr/>
          </p:nvGrpSpPr>
          <p:grpSpPr bwMode="auto">
            <a:xfrm>
              <a:off x="3634" y="3099"/>
              <a:ext cx="1667" cy="499"/>
              <a:chOff x="3634" y="3099"/>
              <a:chExt cx="1667" cy="499"/>
            </a:xfrm>
          </p:grpSpPr>
          <p:sp>
            <p:nvSpPr>
              <p:cNvPr id="13328" name="AutoShape 29"/>
              <p:cNvSpPr>
                <a:spLocks noChangeArrowheads="1"/>
              </p:cNvSpPr>
              <p:nvPr/>
            </p:nvSpPr>
            <p:spPr bwMode="auto">
              <a:xfrm rot="-5400000">
                <a:off x="4267" y="3177"/>
                <a:ext cx="499" cy="343"/>
              </a:xfrm>
              <a:prstGeom prst="rtTriangle">
                <a:avLst/>
              </a:prstGeom>
              <a:gradFill rotWithShape="1">
                <a:gsLst>
                  <a:gs pos="0">
                    <a:srgbClr val="DBF7D5"/>
                  </a:gs>
                  <a:gs pos="100000">
                    <a:srgbClr val="99DE9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3329" name="Rectangle 30"/>
              <p:cNvSpPr>
                <a:spLocks noChangeArrowheads="1"/>
              </p:cNvSpPr>
              <p:nvPr/>
            </p:nvSpPr>
            <p:spPr bwMode="auto">
              <a:xfrm>
                <a:off x="4688" y="3099"/>
                <a:ext cx="613" cy="499"/>
              </a:xfrm>
              <a:prstGeom prst="rect">
                <a:avLst/>
              </a:prstGeom>
              <a:solidFill>
                <a:srgbClr val="99DE94"/>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3330" name="Text Box 31"/>
              <p:cNvSpPr txBox="1">
                <a:spLocks noChangeArrowheads="1"/>
              </p:cNvSpPr>
              <p:nvPr/>
            </p:nvSpPr>
            <p:spPr bwMode="auto">
              <a:xfrm>
                <a:off x="4655" y="3270"/>
                <a:ext cx="492"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000" b="1">
                    <a:solidFill>
                      <a:srgbClr val="000000"/>
                    </a:solidFill>
                  </a:rPr>
                  <a:t>Project</a:t>
                </a:r>
              </a:p>
              <a:p>
                <a:pPr algn="ctr" eaLnBrk="1" hangingPunct="1">
                  <a:spcBef>
                    <a:spcPct val="0"/>
                  </a:spcBef>
                  <a:buFontTx/>
                  <a:buNone/>
                </a:pPr>
                <a:r>
                  <a:rPr lang="en-US" altLang="en-US" sz="1000" b="1">
                    <a:solidFill>
                      <a:srgbClr val="000000"/>
                    </a:solidFill>
                  </a:rPr>
                  <a:t>Benefits</a:t>
                </a:r>
              </a:p>
            </p:txBody>
          </p:sp>
          <p:sp>
            <p:nvSpPr>
              <p:cNvPr id="13331" name="Line 32"/>
              <p:cNvSpPr>
                <a:spLocks noChangeShapeType="1"/>
              </p:cNvSpPr>
              <p:nvPr/>
            </p:nvSpPr>
            <p:spPr bwMode="auto">
              <a:xfrm>
                <a:off x="3634" y="3598"/>
                <a:ext cx="711" cy="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2" name="Line 33"/>
              <p:cNvSpPr>
                <a:spLocks noChangeShapeType="1"/>
              </p:cNvSpPr>
              <p:nvPr/>
            </p:nvSpPr>
            <p:spPr bwMode="auto">
              <a:xfrm>
                <a:off x="4370" y="3598"/>
                <a:ext cx="931" cy="0"/>
              </a:xfrm>
              <a:prstGeom prst="line">
                <a:avLst/>
              </a:prstGeom>
              <a:noFill/>
              <a:ln w="38100">
                <a:solidFill>
                  <a:srgbClr val="008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3" name="Line 34"/>
              <p:cNvSpPr>
                <a:spLocks noChangeShapeType="1"/>
              </p:cNvSpPr>
              <p:nvPr/>
            </p:nvSpPr>
            <p:spPr bwMode="auto">
              <a:xfrm flipV="1">
                <a:off x="4345" y="3099"/>
                <a:ext cx="343" cy="499"/>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Line 35"/>
              <p:cNvSpPr>
                <a:spLocks noChangeShapeType="1"/>
              </p:cNvSpPr>
              <p:nvPr/>
            </p:nvSpPr>
            <p:spPr bwMode="auto">
              <a:xfrm>
                <a:off x="4688" y="3099"/>
                <a:ext cx="613" cy="0"/>
              </a:xfrm>
              <a:prstGeom prst="line">
                <a:avLst/>
              </a:prstGeom>
              <a:noFill/>
              <a:ln w="381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0" name="Line 39"/>
            <p:cNvSpPr>
              <a:spLocks noChangeShapeType="1"/>
            </p:cNvSpPr>
            <p:nvPr/>
          </p:nvSpPr>
          <p:spPr bwMode="auto">
            <a:xfrm>
              <a:off x="3301" y="2662"/>
              <a:ext cx="0" cy="785"/>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1" name="Group 59"/>
            <p:cNvGrpSpPr>
              <a:grpSpLocks/>
            </p:cNvGrpSpPr>
            <p:nvPr/>
          </p:nvGrpSpPr>
          <p:grpSpPr bwMode="auto">
            <a:xfrm>
              <a:off x="3309" y="2680"/>
              <a:ext cx="1985" cy="784"/>
              <a:chOff x="3309" y="2680"/>
              <a:chExt cx="1985" cy="784"/>
            </a:xfrm>
          </p:grpSpPr>
          <p:sp>
            <p:nvSpPr>
              <p:cNvPr id="13326" name="Line 42"/>
              <p:cNvSpPr>
                <a:spLocks noChangeShapeType="1"/>
              </p:cNvSpPr>
              <p:nvPr/>
            </p:nvSpPr>
            <p:spPr bwMode="auto">
              <a:xfrm flipV="1">
                <a:off x="3309" y="2680"/>
                <a:ext cx="1078" cy="784"/>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Line 43"/>
              <p:cNvSpPr>
                <a:spLocks noChangeShapeType="1"/>
              </p:cNvSpPr>
              <p:nvPr/>
            </p:nvSpPr>
            <p:spPr bwMode="auto">
              <a:xfrm>
                <a:off x="4412" y="2680"/>
                <a:ext cx="882" cy="0"/>
              </a:xfrm>
              <a:prstGeom prst="line">
                <a:avLst/>
              </a:prstGeom>
              <a:noFill/>
              <a:ln w="381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322" name="Line 46"/>
            <p:cNvSpPr>
              <a:spLocks noChangeShapeType="1"/>
            </p:cNvSpPr>
            <p:nvPr/>
          </p:nvSpPr>
          <p:spPr bwMode="auto">
            <a:xfrm>
              <a:off x="3306" y="2667"/>
              <a:ext cx="1078" cy="0"/>
            </a:xfrm>
            <a:prstGeom prst="line">
              <a:avLst/>
            </a:prstGeom>
            <a:noFill/>
            <a:ln w="3810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23" name="Group 48"/>
            <p:cNvGrpSpPr>
              <a:grpSpLocks/>
            </p:cNvGrpSpPr>
            <p:nvPr/>
          </p:nvGrpSpPr>
          <p:grpSpPr bwMode="auto">
            <a:xfrm>
              <a:off x="3309" y="2681"/>
              <a:ext cx="1079" cy="784"/>
              <a:chOff x="1296" y="2137"/>
              <a:chExt cx="2112" cy="1056"/>
            </a:xfrm>
          </p:grpSpPr>
          <p:sp>
            <p:nvSpPr>
              <p:cNvPr id="13324" name="AutoShape 49"/>
              <p:cNvSpPr>
                <a:spLocks noChangeArrowheads="1"/>
              </p:cNvSpPr>
              <p:nvPr/>
            </p:nvSpPr>
            <p:spPr bwMode="auto">
              <a:xfrm flipV="1">
                <a:off x="1296" y="2137"/>
                <a:ext cx="2112" cy="1056"/>
              </a:xfrm>
              <a:prstGeom prst="rtTriangle">
                <a:avLst/>
              </a:prstGeom>
              <a:gradFill rotWithShape="1">
                <a:gsLst>
                  <a:gs pos="0">
                    <a:srgbClr val="FD4F4B"/>
                  </a:gs>
                  <a:gs pos="100000">
                    <a:srgbClr val="FDC7C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600"/>
              </a:p>
            </p:txBody>
          </p:sp>
          <p:sp>
            <p:nvSpPr>
              <p:cNvPr id="13325" name="Text Box 50"/>
              <p:cNvSpPr txBox="1">
                <a:spLocks noChangeArrowheads="1"/>
              </p:cNvSpPr>
              <p:nvPr/>
            </p:nvSpPr>
            <p:spPr bwMode="auto">
              <a:xfrm>
                <a:off x="1585" y="2461"/>
                <a:ext cx="745" cy="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000" b="1">
                    <a:solidFill>
                      <a:srgbClr val="000000"/>
                    </a:solidFill>
                  </a:rPr>
                  <a:t>Injury</a:t>
                </a: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3925</TotalTime>
  <Words>1084</Words>
  <Application>Microsoft Office PowerPoint</Application>
  <PresentationFormat>On-screen Show (4:3)</PresentationFormat>
  <Paragraphs>259</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Default Design</vt:lpstr>
      <vt:lpstr>1_Default Design</vt:lpstr>
      <vt:lpstr>PowerPoint Presentation</vt:lpstr>
      <vt:lpstr>Overview</vt:lpstr>
      <vt:lpstr>Potential Components of a Pollution Settlement</vt:lpstr>
      <vt:lpstr>What are Natural Resource Damages?</vt:lpstr>
      <vt:lpstr>Coordination during Response</vt:lpstr>
      <vt:lpstr>Potential Trustees</vt:lpstr>
      <vt:lpstr>NRDA Myths</vt:lpstr>
      <vt:lpstr>The NRDA Process</vt:lpstr>
      <vt:lpstr>Natural Resource Damage Assessment: Methodology</vt:lpstr>
      <vt:lpstr>Data Collection and Injury Determination</vt:lpstr>
      <vt:lpstr>Data Collection and Injury Determination</vt:lpstr>
      <vt:lpstr>Restoration Scaling/Damage Quantification</vt:lpstr>
      <vt:lpstr>PowerPoint Presentation</vt:lpstr>
      <vt:lpstr>Methodology: Summary</vt:lpstr>
      <vt:lpstr>PowerPoint Presentation</vt:lpstr>
      <vt:lpstr>Local Example: Carbon Lite/Springbrook Wash</vt:lpstr>
      <vt:lpstr>PowerPoint Presentation</vt:lpstr>
      <vt:lpstr>Contacts</vt:lpstr>
    </vt:vector>
  </TitlesOfParts>
  <Company>DFG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 Scaling Process</dc:title>
  <dc:creator>shampton</dc:creator>
  <cp:lastModifiedBy>Hampton, Steve@Wildlife</cp:lastModifiedBy>
  <cp:revision>377</cp:revision>
  <dcterms:created xsi:type="dcterms:W3CDTF">2002-11-05T20:58:20Z</dcterms:created>
  <dcterms:modified xsi:type="dcterms:W3CDTF">2016-04-18T18:32:27Z</dcterms:modified>
</cp:coreProperties>
</file>