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4" r:id="rId2"/>
    <p:sldId id="305" r:id="rId3"/>
    <p:sldId id="342" r:id="rId4"/>
    <p:sldId id="310" r:id="rId5"/>
    <p:sldId id="298" r:id="rId6"/>
    <p:sldId id="365" r:id="rId7"/>
    <p:sldId id="366" r:id="rId8"/>
    <p:sldId id="346" r:id="rId9"/>
    <p:sldId id="369" r:id="rId10"/>
    <p:sldId id="331" r:id="rId11"/>
    <p:sldId id="367" r:id="rId12"/>
    <p:sldId id="375" r:id="rId13"/>
    <p:sldId id="376" r:id="rId14"/>
    <p:sldId id="368" r:id="rId15"/>
    <p:sldId id="370" r:id="rId16"/>
    <p:sldId id="380" r:id="rId17"/>
    <p:sldId id="379" r:id="rId18"/>
    <p:sldId id="371" r:id="rId19"/>
    <p:sldId id="372" r:id="rId20"/>
    <p:sldId id="373" r:id="rId21"/>
    <p:sldId id="374" r:id="rId22"/>
    <p:sldId id="383" r:id="rId23"/>
    <p:sldId id="377" r:id="rId24"/>
    <p:sldId id="382" r:id="rId25"/>
    <p:sldId id="333" r:id="rId26"/>
    <p:sldId id="378" r:id="rId27"/>
    <p:sldId id="324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878A"/>
    <a:srgbClr val="BFD74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196" autoAdjust="0"/>
    <p:restoredTop sz="75269" autoAdjust="0"/>
  </p:normalViewPr>
  <p:slideViewPr>
    <p:cSldViewPr>
      <p:cViewPr>
        <p:scale>
          <a:sx n="50" d="100"/>
          <a:sy n="50" d="100"/>
        </p:scale>
        <p:origin x="-1422" y="-75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798"/>
    </p:cViewPr>
  </p:sorter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3CCA0-5CC5-4E0E-A41D-2E2C12A1E9A6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5A4CC-C5A9-498C-99E6-D71A6BBD0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25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C2D5E3-1E58-4F34-AFE1-BB67CB9AFD9C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8D026D-C2E4-46A1-BB27-FEE729BE74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026D-C2E4-46A1-BB27-FEE729BE742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32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026D-C2E4-46A1-BB27-FEE729BE742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90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Tahoma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Tahoma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Tahoma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Tahoma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6B2F3AB-36D5-488C-87EC-3241332B1108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A1AF2-5DD8-4BE4-B43A-07FC7A8D58CA}" type="slidenum">
              <a:rPr lang="en-US"/>
              <a:pPr/>
              <a:t>12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178F9-FF83-4654-BBC8-F0007162010A}" type="slidenum">
              <a:rPr lang="en-US"/>
              <a:pPr/>
              <a:t>13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343400"/>
            <a:ext cx="5608320" cy="418338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31774"/>
            <a:endParaRPr lang="en-US" dirty="0" smtClean="0"/>
          </a:p>
          <a:p>
            <a:pPr defTabSz="931774"/>
            <a:endParaRPr lang="en-US" dirty="0" smtClean="0"/>
          </a:p>
          <a:p>
            <a:pPr defTabSz="931774"/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Tahoma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Tahoma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Tahoma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Tahoma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4BC472ED-75CB-4E47-A72A-BECD97A1A6E5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Tahoma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Tahoma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Tahoma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Tahoma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B348B5B3-C186-4CB3-86F0-5F95C484A642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000" baseline="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ahoma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ahoma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ahoma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ahoma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21F59BDA-2011-4046-BD55-CEA6AD54D5EA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FF74B-3393-40D0-A9DA-E2E21334ACBD}" type="slidenum">
              <a:rPr lang="en-US"/>
              <a:pPr/>
              <a:t>17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Tahoma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Tahoma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Tahoma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Tahoma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FCF21601-973A-43A6-9A82-2F5DC4F8A521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C66B8-50E1-4F5B-AB89-2E019CEE3BDB}" type="slidenum">
              <a:rPr lang="en-US"/>
              <a:pPr/>
              <a:t>19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026D-C2E4-46A1-BB27-FEE729BE74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75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026D-C2E4-46A1-BB27-FEE729BE742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2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Tahoma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Tahoma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Tahoma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Tahoma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F035ACC1-9D6A-4473-9667-4736A9486B20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ahoma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ahoma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ahoma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ahoma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1CE92351-2ED8-4E4B-BEC4-5E270892D574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22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897301">
              <a:defRPr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FD9CA-F2DB-4A0C-9C8D-C7778AD09A08}" type="slidenum">
              <a:rPr lang="en-US"/>
              <a:pPr/>
              <a:t>23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ahoma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ahoma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ahoma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ahoma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4061C81-4618-425F-B0CC-09070E280B57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026D-C2E4-46A1-BB27-FEE729BE742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24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0E6F3FC-0DA8-4F6E-A322-2A225B892A89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A6331396-46CA-4A0C-AC58-CBFAC0F31EAE}" type="slidenum">
              <a:rPr lang="en-US" sz="1200">
                <a:latin typeface="Arial" charset="0"/>
              </a:rPr>
              <a:pPr algn="r" eaLnBrk="1" hangingPunct="1"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Tahoma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Tahoma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Tahoma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Tahoma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AF2C141B-58CD-49D9-B47C-2180919181B7}" type="slidenum">
              <a:rPr lang="en-US" smtClean="0">
                <a:latin typeface="Arial" charset="0"/>
              </a:rPr>
              <a:pPr/>
              <a:t>27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44D7-FF39-48C0-A2BA-88DFE9A1581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7B0096A-E54F-4654-A7E6-6B1225129AD0}" type="slidenum">
              <a:rPr lang="en-US" smtClean="0">
                <a:latin typeface="Arial" charset="0"/>
              </a:rPr>
              <a:pPr/>
              <a:t>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142A4E-F8D8-4734-AF1B-4B0D2E4FF0D4}" type="slidenum">
              <a:rPr lang="en-US" smtClean="0">
                <a:latin typeface="Arial" charset="0"/>
              </a:rPr>
              <a:pPr/>
              <a:t>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026D-C2E4-46A1-BB27-FEE729BE742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09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DB8A9E4-12EE-4F76-B9C7-41BA874E630C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61DAF493-CB0D-44D7-A898-76921A22AAD4}" type="slidenum">
              <a:rPr lang="en-US" sz="1200">
                <a:latin typeface="Arial" charset="0"/>
              </a:rPr>
              <a:pPr algn="r" eaLnBrk="1" hangingPunct="1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680BC3-8C31-42D9-840B-A6A15311B6BB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D026D-C2E4-46A1-BB27-FEE729BE742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4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9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3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85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26B5-CB04-4D7D-9A4B-893FE13DA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062B-89D2-4DC9-B2AC-78D9259D2D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049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3A73A-2280-45BA-ADCE-EF5E72E98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7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65500-C28B-4A3D-87FD-7BF0C07D6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0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0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8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7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9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3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CD2-1B9A-4C85-B3EA-61CBB77C9103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EC1-9626-4EFE-8DC3-982A218A4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87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CBCD2-1B9A-4C85-B3EA-61CBB77C9103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16EC1-9626-4EFE-8DC3-982A218A4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42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725" r:id="rId13"/>
    <p:sldLayoutId id="2147483759" r:id="rId14"/>
    <p:sldLayoutId id="214748376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20.png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229600" cy="1295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</a:rPr>
              <a:t>Response to Oiled Wildlife in California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309" y="5486400"/>
            <a:ext cx="7516663" cy="1066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Holly Gellerman - Office of Spill Prevention and Response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California Department of Fish and Wildlife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3075" name="Picture 3" descr="C:\Users\hgellerman\Desktop\CDFW-Insignia-146x19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87" y="2033537"/>
            <a:ext cx="121051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New-OWCN-Logo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1997374"/>
            <a:ext cx="1752600" cy="139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hgellerman\Desktop\WODU wa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74980"/>
            <a:ext cx="3064946" cy="383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8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gellerman\Desktop\WRP UPDATES\NewMapOWC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381000"/>
            <a:ext cx="6898494" cy="60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514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4075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6"/>
                </a:solidFill>
                <a:latin typeface="Calibri" pitchFamily="34" charset="0"/>
              </a:rPr>
              <a:t>Wildlife Branch</a:t>
            </a:r>
          </a:p>
        </p:txBody>
      </p:sp>
      <p:sp>
        <p:nvSpPr>
          <p:cNvPr id="15363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70000"/>
            <a:ext cx="5791200" cy="1676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In Operations Section</a:t>
            </a:r>
          </a:p>
          <a:p>
            <a:pPr eaLnBrk="1" hangingPunct="1">
              <a:defRPr/>
            </a:pPr>
            <a:r>
              <a:rPr lang="en-US" sz="2400" dirty="0" smtClean="0"/>
              <a:t>Close coordination with Planning Section</a:t>
            </a:r>
          </a:p>
        </p:txBody>
      </p:sp>
      <p:grpSp>
        <p:nvGrpSpPr>
          <p:cNvPr id="14340" name="Group 23"/>
          <p:cNvGrpSpPr>
            <a:grpSpLocks/>
          </p:cNvGrpSpPr>
          <p:nvPr/>
        </p:nvGrpSpPr>
        <p:grpSpPr bwMode="auto">
          <a:xfrm>
            <a:off x="936171" y="3156176"/>
            <a:ext cx="7448550" cy="2362200"/>
            <a:chOff x="588" y="2304"/>
            <a:chExt cx="4692" cy="1488"/>
          </a:xfrm>
        </p:grpSpPr>
        <p:sp>
          <p:nvSpPr>
            <p:cNvPr id="14347" name="Line 4"/>
            <p:cNvSpPr>
              <a:spLocks noChangeShapeType="1"/>
            </p:cNvSpPr>
            <p:nvPr/>
          </p:nvSpPr>
          <p:spPr bwMode="auto">
            <a:xfrm>
              <a:off x="4716" y="301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348" name="Line 5"/>
            <p:cNvSpPr>
              <a:spLocks noChangeShapeType="1"/>
            </p:cNvSpPr>
            <p:nvPr/>
          </p:nvSpPr>
          <p:spPr bwMode="auto">
            <a:xfrm>
              <a:off x="3468" y="302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349" name="Line 6"/>
            <p:cNvSpPr>
              <a:spLocks noChangeShapeType="1"/>
            </p:cNvSpPr>
            <p:nvPr/>
          </p:nvSpPr>
          <p:spPr bwMode="auto">
            <a:xfrm>
              <a:off x="2892" y="278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350" name="Line 7"/>
            <p:cNvSpPr>
              <a:spLocks noChangeShapeType="1"/>
            </p:cNvSpPr>
            <p:nvPr/>
          </p:nvSpPr>
          <p:spPr bwMode="auto">
            <a:xfrm>
              <a:off x="2316" y="302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351" name="Line 8"/>
            <p:cNvSpPr>
              <a:spLocks noChangeShapeType="1"/>
            </p:cNvSpPr>
            <p:nvPr/>
          </p:nvSpPr>
          <p:spPr bwMode="auto">
            <a:xfrm>
              <a:off x="1068" y="301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352" name="AutoShape 9"/>
            <p:cNvSpPr>
              <a:spLocks noChangeArrowheads="1"/>
            </p:cNvSpPr>
            <p:nvPr/>
          </p:nvSpPr>
          <p:spPr bwMode="auto">
            <a:xfrm>
              <a:off x="2988" y="3216"/>
              <a:ext cx="1008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ＭＳ Ｐゴシック" pitchFamily="-111" charset="-128"/>
              </a:endParaRPr>
            </a:p>
          </p:txBody>
        </p:sp>
        <p:sp>
          <p:nvSpPr>
            <p:cNvPr id="14353" name="Text Box 10"/>
            <p:cNvSpPr txBox="1">
              <a:spLocks noChangeArrowheads="1"/>
            </p:cNvSpPr>
            <p:nvPr/>
          </p:nvSpPr>
          <p:spPr bwMode="auto">
            <a:xfrm>
              <a:off x="3102" y="3282"/>
              <a:ext cx="76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FFFF"/>
                  </a:solidFill>
                  <a:latin typeface="Calibri" pitchFamily="34" charset="0"/>
                  <a:ea typeface="ＭＳ Ｐゴシック" pitchFamily="-111" charset="-128"/>
                </a:rPr>
                <a:t>Logistics Section</a:t>
              </a:r>
            </a:p>
          </p:txBody>
        </p:sp>
        <p:sp>
          <p:nvSpPr>
            <p:cNvPr id="14354" name="AutoShape 11"/>
            <p:cNvSpPr>
              <a:spLocks noChangeArrowheads="1"/>
            </p:cNvSpPr>
            <p:nvPr/>
          </p:nvSpPr>
          <p:spPr bwMode="auto">
            <a:xfrm>
              <a:off x="4188" y="3216"/>
              <a:ext cx="1036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ＭＳ Ｐゴシック" pitchFamily="-111" charset="-128"/>
              </a:endParaRPr>
            </a:p>
          </p:txBody>
        </p:sp>
        <p:sp>
          <p:nvSpPr>
            <p:cNvPr id="14355" name="Text Box 12"/>
            <p:cNvSpPr txBox="1">
              <a:spLocks noChangeArrowheads="1"/>
            </p:cNvSpPr>
            <p:nvPr/>
          </p:nvSpPr>
          <p:spPr bwMode="auto">
            <a:xfrm>
              <a:off x="4166" y="3210"/>
              <a:ext cx="1114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FFFF"/>
                  </a:solidFill>
                  <a:latin typeface="Calibri" pitchFamily="34" charset="0"/>
                  <a:ea typeface="ＭＳ Ｐゴシック" pitchFamily="-111" charset="-128"/>
                </a:rPr>
                <a:t>Finance/ Administration Section</a:t>
              </a:r>
            </a:p>
          </p:txBody>
        </p:sp>
        <p:sp>
          <p:nvSpPr>
            <p:cNvPr id="14356" name="AutoShape 13"/>
            <p:cNvSpPr>
              <a:spLocks noChangeArrowheads="1"/>
            </p:cNvSpPr>
            <p:nvPr/>
          </p:nvSpPr>
          <p:spPr bwMode="auto">
            <a:xfrm>
              <a:off x="588" y="3216"/>
              <a:ext cx="1008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ＭＳ Ｐゴシック" pitchFamily="-111" charset="-128"/>
              </a:endParaRPr>
            </a:p>
          </p:txBody>
        </p:sp>
        <p:sp>
          <p:nvSpPr>
            <p:cNvPr id="14357" name="Text Box 14"/>
            <p:cNvSpPr txBox="1">
              <a:spLocks noChangeArrowheads="1"/>
            </p:cNvSpPr>
            <p:nvPr/>
          </p:nvSpPr>
          <p:spPr bwMode="auto">
            <a:xfrm>
              <a:off x="672" y="3282"/>
              <a:ext cx="83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FFFF"/>
                  </a:solidFill>
                  <a:latin typeface="Calibri" pitchFamily="34" charset="0"/>
                  <a:ea typeface="ＭＳ Ｐゴシック" pitchFamily="-111" charset="-128"/>
                </a:rPr>
                <a:t>Operations Section</a:t>
              </a:r>
            </a:p>
          </p:txBody>
        </p:sp>
        <p:sp>
          <p:nvSpPr>
            <p:cNvPr id="14358" name="AutoShape 15"/>
            <p:cNvSpPr>
              <a:spLocks noChangeArrowheads="1"/>
            </p:cNvSpPr>
            <p:nvPr/>
          </p:nvSpPr>
          <p:spPr bwMode="auto">
            <a:xfrm>
              <a:off x="1788" y="3216"/>
              <a:ext cx="1008" cy="5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ＭＳ Ｐゴシック" pitchFamily="-111" charset="-128"/>
              </a:endParaRPr>
            </a:p>
          </p:txBody>
        </p:sp>
        <p:sp>
          <p:nvSpPr>
            <p:cNvPr id="14359" name="Text Box 16"/>
            <p:cNvSpPr txBox="1">
              <a:spLocks noChangeArrowheads="1"/>
            </p:cNvSpPr>
            <p:nvPr/>
          </p:nvSpPr>
          <p:spPr bwMode="auto">
            <a:xfrm>
              <a:off x="1902" y="3282"/>
              <a:ext cx="76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FFFF"/>
                  </a:solidFill>
                  <a:latin typeface="Calibri" pitchFamily="34" charset="0"/>
                  <a:ea typeface="ＭＳ Ｐゴシック" pitchFamily="-111" charset="-128"/>
                </a:rPr>
                <a:t>Planning Section</a:t>
              </a:r>
            </a:p>
          </p:txBody>
        </p:sp>
        <p:sp>
          <p:nvSpPr>
            <p:cNvPr id="14360" name="AutoShape 17"/>
            <p:cNvSpPr>
              <a:spLocks noChangeArrowheads="1"/>
            </p:cNvSpPr>
            <p:nvPr/>
          </p:nvSpPr>
          <p:spPr bwMode="auto">
            <a:xfrm>
              <a:off x="2388" y="2304"/>
              <a:ext cx="1008" cy="528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Arial" charset="0"/>
                <a:ea typeface="ＭＳ Ｐゴシック" pitchFamily="-111" charset="-128"/>
              </a:endParaRPr>
            </a:p>
          </p:txBody>
        </p:sp>
        <p:sp>
          <p:nvSpPr>
            <p:cNvPr id="14361" name="Text Box 18"/>
            <p:cNvSpPr txBox="1">
              <a:spLocks noChangeArrowheads="1"/>
            </p:cNvSpPr>
            <p:nvPr/>
          </p:nvSpPr>
          <p:spPr bwMode="auto">
            <a:xfrm>
              <a:off x="2472" y="2370"/>
              <a:ext cx="850" cy="407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FFCC"/>
                  </a:solidFill>
                  <a:latin typeface="Calibri" pitchFamily="34" charset="0"/>
                  <a:ea typeface="ＭＳ Ｐゴシック" pitchFamily="-111" charset="-128"/>
                </a:rPr>
                <a:t>Unified Command</a:t>
              </a:r>
            </a:p>
          </p:txBody>
        </p:sp>
        <p:sp>
          <p:nvSpPr>
            <p:cNvPr id="14362" name="Line 19"/>
            <p:cNvSpPr>
              <a:spLocks noChangeShapeType="1"/>
            </p:cNvSpPr>
            <p:nvPr/>
          </p:nvSpPr>
          <p:spPr bwMode="auto">
            <a:xfrm>
              <a:off x="1068" y="3024"/>
              <a:ext cx="36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4341" name="Group 39"/>
          <p:cNvGrpSpPr>
            <a:grpSpLocks/>
          </p:cNvGrpSpPr>
          <p:nvPr/>
        </p:nvGrpSpPr>
        <p:grpSpPr bwMode="auto">
          <a:xfrm>
            <a:off x="914400" y="5453062"/>
            <a:ext cx="1600200" cy="1133475"/>
            <a:chOff x="384" y="3222"/>
            <a:chExt cx="1008" cy="714"/>
          </a:xfrm>
        </p:grpSpPr>
        <p:sp>
          <p:nvSpPr>
            <p:cNvPr id="14343" name="Line 8"/>
            <p:cNvSpPr>
              <a:spLocks noChangeShapeType="1"/>
            </p:cNvSpPr>
            <p:nvPr/>
          </p:nvSpPr>
          <p:spPr bwMode="auto">
            <a:xfrm>
              <a:off x="864" y="3222"/>
              <a:ext cx="0" cy="2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4344" name="Group 38"/>
            <p:cNvGrpSpPr>
              <a:grpSpLocks/>
            </p:cNvGrpSpPr>
            <p:nvPr/>
          </p:nvGrpSpPr>
          <p:grpSpPr bwMode="auto">
            <a:xfrm>
              <a:off x="384" y="3408"/>
              <a:ext cx="1008" cy="528"/>
              <a:chOff x="384" y="3408"/>
              <a:chExt cx="1008" cy="528"/>
            </a:xfrm>
          </p:grpSpPr>
          <p:sp>
            <p:nvSpPr>
              <p:cNvPr id="14345" name="AutoShape 13"/>
              <p:cNvSpPr>
                <a:spLocks noChangeArrowheads="1"/>
              </p:cNvSpPr>
              <p:nvPr/>
            </p:nvSpPr>
            <p:spPr bwMode="auto">
              <a:xfrm>
                <a:off x="384" y="3408"/>
                <a:ext cx="1008" cy="528"/>
              </a:xfrm>
              <a:prstGeom prst="roundRect">
                <a:avLst>
                  <a:gd name="adj" fmla="val 16667"/>
                </a:avLst>
              </a:prstGeom>
              <a:solidFill>
                <a:srgbClr val="BFD749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Arial" charset="0"/>
                  <a:ea typeface="ＭＳ Ｐゴシック" pitchFamily="-111" charset="-128"/>
                </a:endParaRPr>
              </a:p>
            </p:txBody>
          </p:sp>
          <p:sp>
            <p:nvSpPr>
              <p:cNvPr id="14346" name="Text Box 14"/>
              <p:cNvSpPr txBox="1">
                <a:spLocks noChangeArrowheads="1"/>
              </p:cNvSpPr>
              <p:nvPr/>
            </p:nvSpPr>
            <p:spPr bwMode="auto">
              <a:xfrm>
                <a:off x="461" y="3468"/>
                <a:ext cx="83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5B5D6B"/>
                    </a:solidFill>
                    <a:latin typeface="Calibri" pitchFamily="34" charset="0"/>
                    <a:ea typeface="ＭＳ Ｐゴシック" pitchFamily="-111" charset="-128"/>
                  </a:rPr>
                  <a:t>Wildlife Branch</a:t>
                </a:r>
              </a:p>
            </p:txBody>
          </p:sp>
        </p:grpSp>
      </p:grpSp>
      <p:sp>
        <p:nvSpPr>
          <p:cNvPr id="84008" name="Text Box 40"/>
          <p:cNvSpPr txBox="1">
            <a:spLocks noChangeArrowheads="1"/>
          </p:cNvSpPr>
          <p:nvPr/>
        </p:nvSpPr>
        <p:spPr bwMode="auto">
          <a:xfrm>
            <a:off x="1270496" y="2108834"/>
            <a:ext cx="558750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FFFFFF"/>
                </a:solidFill>
              </a:rPr>
              <a:t> Resources at Risk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FFFFFF"/>
                </a:solidFill>
              </a:rPr>
              <a:t> Minimization of collateral damage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32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49" name="Text Box 41"/>
          <p:cNvSpPr txBox="1">
            <a:spLocks noChangeArrowheads="1"/>
          </p:cNvSpPr>
          <p:nvPr/>
        </p:nvSpPr>
        <p:spPr bwMode="auto">
          <a:xfrm>
            <a:off x="0" y="388789"/>
            <a:ext cx="93527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FFC000"/>
                </a:solidFill>
                <a:latin typeface="+mj-lt"/>
              </a:rPr>
              <a:t>Natural Resource Trustees </a:t>
            </a:r>
            <a:r>
              <a:rPr lang="en-US" sz="3600" dirty="0" smtClean="0">
                <a:solidFill>
                  <a:srgbClr val="FFC000"/>
                </a:solidFill>
                <a:latin typeface="+mj-lt"/>
              </a:rPr>
              <a:t>with Diverse Missions</a:t>
            </a:r>
            <a:endParaRPr lang="en-US" sz="36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19852" name="Text Box 44"/>
          <p:cNvSpPr txBox="1">
            <a:spLocks noChangeArrowheads="1"/>
          </p:cNvSpPr>
          <p:nvPr/>
        </p:nvSpPr>
        <p:spPr bwMode="auto">
          <a:xfrm>
            <a:off x="5762626" y="1410060"/>
            <a:ext cx="2883129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libri" pitchFamily="34" charset="0"/>
              </a:rPr>
              <a:t>To manage California's diverse fish, wildlife, plant resources</a:t>
            </a:r>
            <a:r>
              <a:rPr lang="en-US" sz="1600" dirty="0" smtClean="0">
                <a:latin typeface="Calibri" pitchFamily="34" charset="0"/>
              </a:rPr>
              <a:t>…</a:t>
            </a:r>
            <a:endParaRPr lang="en-US" sz="1600" dirty="0">
              <a:latin typeface="Calibri" pitchFamily="34" charset="0"/>
            </a:endParaRPr>
          </a:p>
        </p:txBody>
      </p:sp>
      <p:grpSp>
        <p:nvGrpSpPr>
          <p:cNvPr id="119863" name="Group 55"/>
          <p:cNvGrpSpPr>
            <a:grpSpLocks/>
          </p:cNvGrpSpPr>
          <p:nvPr/>
        </p:nvGrpSpPr>
        <p:grpSpPr bwMode="auto">
          <a:xfrm>
            <a:off x="457201" y="2513127"/>
            <a:ext cx="3963180" cy="979097"/>
            <a:chOff x="255" y="1973"/>
            <a:chExt cx="2232" cy="838"/>
          </a:xfrm>
        </p:grpSpPr>
        <p:pic>
          <p:nvPicPr>
            <p:cNvPr id="1198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0" y="1973"/>
              <a:ext cx="447" cy="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9854" name="Text Box 46"/>
            <p:cNvSpPr txBox="1">
              <a:spLocks noChangeArrowheads="1"/>
            </p:cNvSpPr>
            <p:nvPr/>
          </p:nvSpPr>
          <p:spPr bwMode="auto">
            <a:xfrm>
              <a:off x="255" y="1973"/>
              <a:ext cx="178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To conserve, protect, and enhance fish and wildlife and their habitats</a:t>
              </a:r>
              <a:r>
                <a:rPr lang="en-US" sz="1600" dirty="0" smtClean="0">
                  <a:latin typeface="Calibri" pitchFamily="34" charset="0"/>
                </a:rPr>
                <a:t>…</a:t>
              </a:r>
              <a:endParaRPr lang="en-US" sz="1600" dirty="0">
                <a:latin typeface="Calibri" pitchFamily="34" charset="0"/>
              </a:endParaRPr>
            </a:p>
          </p:txBody>
        </p:sp>
      </p:grpSp>
      <p:grpSp>
        <p:nvGrpSpPr>
          <p:cNvPr id="119890" name="Group 82"/>
          <p:cNvGrpSpPr>
            <a:grpSpLocks/>
          </p:cNvGrpSpPr>
          <p:nvPr/>
        </p:nvGrpSpPr>
        <p:grpSpPr bwMode="auto">
          <a:xfrm>
            <a:off x="5581649" y="2451214"/>
            <a:ext cx="3354389" cy="914400"/>
            <a:chOff x="3932" y="2215"/>
            <a:chExt cx="2113" cy="576"/>
          </a:xfrm>
        </p:grpSpPr>
        <p:pic>
          <p:nvPicPr>
            <p:cNvPr id="119870" name="Picture 6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" y="2215"/>
              <a:ext cx="57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9876" name="Text Box 68"/>
            <p:cNvSpPr txBox="1">
              <a:spLocks noChangeArrowheads="1"/>
            </p:cNvSpPr>
            <p:nvPr/>
          </p:nvSpPr>
          <p:spPr bwMode="auto">
            <a:xfrm>
              <a:off x="3932" y="2254"/>
              <a:ext cx="182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To provide for the health, inspiration and </a:t>
              </a:r>
              <a:r>
                <a:rPr lang="en-US" sz="1600" dirty="0" smtClean="0">
                  <a:latin typeface="Calibri" pitchFamily="34" charset="0"/>
                </a:rPr>
                <a:t>education…</a:t>
              </a:r>
              <a:endParaRPr lang="en-US" sz="1600" dirty="0">
                <a:latin typeface="Calibri" pitchFamily="34" charset="0"/>
              </a:endParaRPr>
            </a:p>
          </p:txBody>
        </p:sp>
      </p:grpSp>
      <p:grpSp>
        <p:nvGrpSpPr>
          <p:cNvPr id="119892" name="Group 84"/>
          <p:cNvGrpSpPr>
            <a:grpSpLocks/>
          </p:cNvGrpSpPr>
          <p:nvPr/>
        </p:nvGrpSpPr>
        <p:grpSpPr bwMode="auto">
          <a:xfrm>
            <a:off x="5991226" y="4670428"/>
            <a:ext cx="2916238" cy="935038"/>
            <a:chOff x="3923" y="3131"/>
            <a:chExt cx="1837" cy="589"/>
          </a:xfrm>
        </p:grpSpPr>
        <p:pic>
          <p:nvPicPr>
            <p:cNvPr id="119872" name="Picture 6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3144"/>
              <a:ext cx="57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9879" name="Text Box 71"/>
            <p:cNvSpPr txBox="1">
              <a:spLocks noChangeArrowheads="1"/>
            </p:cNvSpPr>
            <p:nvPr/>
          </p:nvSpPr>
          <p:spPr bwMode="auto">
            <a:xfrm>
              <a:off x="3923" y="3131"/>
              <a:ext cx="164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To teach, research </a:t>
              </a:r>
              <a:r>
                <a:rPr lang="en-US" sz="1600" dirty="0" smtClean="0">
                  <a:latin typeface="Calibri" pitchFamily="34" charset="0"/>
                </a:rPr>
                <a:t>and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latin typeface="Calibri" pitchFamily="34" charset="0"/>
                </a:rPr>
                <a:t>public service…</a:t>
              </a:r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119881" name="Text Box 73"/>
          <p:cNvSpPr txBox="1">
            <a:spLocks noChangeArrowheads="1"/>
          </p:cNvSpPr>
          <p:nvPr/>
        </p:nvSpPr>
        <p:spPr bwMode="auto">
          <a:xfrm>
            <a:off x="6400800" y="5732463"/>
            <a:ext cx="2047876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libri" pitchFamily="34" charset="0"/>
              </a:rPr>
              <a:t>To manage the water resources of California in cooperation</a:t>
            </a:r>
            <a:r>
              <a:rPr lang="en-US" sz="1600" dirty="0" smtClean="0">
                <a:latin typeface="Calibri" pitchFamily="34" charset="0"/>
              </a:rPr>
              <a:t>…</a:t>
            </a:r>
            <a:endParaRPr lang="en-US" sz="1600" dirty="0">
              <a:latin typeface="Calibri" pitchFamily="34" charset="0"/>
            </a:endParaRPr>
          </a:p>
        </p:txBody>
      </p:sp>
      <p:grpSp>
        <p:nvGrpSpPr>
          <p:cNvPr id="119884" name="Group 76"/>
          <p:cNvGrpSpPr>
            <a:grpSpLocks/>
          </p:cNvGrpSpPr>
          <p:nvPr/>
        </p:nvGrpSpPr>
        <p:grpSpPr bwMode="auto">
          <a:xfrm>
            <a:off x="4884738" y="3492274"/>
            <a:ext cx="3563938" cy="1028700"/>
            <a:chOff x="2379" y="2838"/>
            <a:chExt cx="2245" cy="648"/>
          </a:xfrm>
        </p:grpSpPr>
        <p:pic>
          <p:nvPicPr>
            <p:cNvPr id="119868" name="Picture 6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2838"/>
              <a:ext cx="551" cy="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9882" name="Text Box 74"/>
            <p:cNvSpPr txBox="1">
              <a:spLocks noChangeArrowheads="1"/>
            </p:cNvSpPr>
            <p:nvPr/>
          </p:nvSpPr>
          <p:spPr bwMode="auto">
            <a:xfrm>
              <a:off x="2932" y="2838"/>
              <a:ext cx="169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To preserve unimpaired the natural and cultural resources</a:t>
              </a:r>
              <a:r>
                <a:rPr lang="en-US" sz="1600" dirty="0" smtClean="0">
                  <a:latin typeface="Calibri" pitchFamily="34" charset="0"/>
                </a:rPr>
                <a:t>…</a:t>
              </a:r>
              <a:endParaRPr lang="en-US" sz="1600" dirty="0">
                <a:latin typeface="Calibri" pitchFamily="34" charset="0"/>
              </a:endParaRPr>
            </a:p>
          </p:txBody>
        </p:sp>
      </p:grpSp>
      <p:pic>
        <p:nvPicPr>
          <p:cNvPr id="1026" name="Picture 2" descr="C:\Users\hgellerman\Pictures\CDFW-Insignia-146x19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71" y="1389063"/>
            <a:ext cx="938180" cy="124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usepa logo"/>
          <p:cNvSpPr>
            <a:spLocks noChangeAspect="1" noChangeArrowheads="1"/>
          </p:cNvSpPr>
          <p:nvPr/>
        </p:nvSpPr>
        <p:spPr bwMode="auto">
          <a:xfrm>
            <a:off x="155575" y="-579438"/>
            <a:ext cx="112395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0061"/>
            <a:ext cx="974724" cy="105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5447758"/>
            <a:ext cx="938213" cy="99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6778" y="5365961"/>
            <a:ext cx="3156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 </a:t>
            </a:r>
            <a:r>
              <a:rPr lang="en-US" sz="1600" dirty="0"/>
              <a:t>sustain the health, diversity, and productivity of the Nation’s forests and grasslands to meet the needs of present and future </a:t>
            </a:r>
            <a:r>
              <a:rPr lang="en-US" sz="1600" dirty="0" smtClean="0"/>
              <a:t>generations...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460358" y="1389063"/>
            <a:ext cx="295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 </a:t>
            </a:r>
            <a:r>
              <a:rPr lang="en-US" sz="1600" dirty="0"/>
              <a:t>protect human health and the </a:t>
            </a:r>
            <a:r>
              <a:rPr lang="en-US" sz="1600" dirty="0" smtClean="0"/>
              <a:t>environment…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460358" y="3660817"/>
            <a:ext cx="3289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 </a:t>
            </a:r>
            <a:r>
              <a:rPr lang="en-US" sz="1600" dirty="0"/>
              <a:t>manage and conserve </a:t>
            </a:r>
            <a:r>
              <a:rPr lang="en-US" sz="1600" dirty="0" smtClean="0"/>
              <a:t>public </a:t>
            </a:r>
            <a:r>
              <a:rPr lang="en-US" sz="1600" dirty="0"/>
              <a:t>lands for the use and enjoyment of present and future generations under our mandate of multiple-use and sustained </a:t>
            </a:r>
            <a:r>
              <a:rPr lang="en-US" sz="1600" dirty="0" smtClean="0"/>
              <a:t>yield…</a:t>
            </a:r>
            <a:endParaRPr lang="en-US" sz="1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2" y="3769719"/>
            <a:ext cx="1263580" cy="110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35" y="5660031"/>
            <a:ext cx="1019321" cy="101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3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89" name="Text Box 33"/>
          <p:cNvSpPr txBox="1">
            <a:spLocks noChangeArrowheads="1"/>
          </p:cNvSpPr>
          <p:nvPr/>
        </p:nvSpPr>
        <p:spPr bwMode="auto">
          <a:xfrm>
            <a:off x="754308" y="285135"/>
            <a:ext cx="78844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smtClean="0">
                <a:solidFill>
                  <a:schemeClr val="accent6"/>
                </a:solidFill>
                <a:latin typeface="+mj-lt"/>
              </a:rPr>
              <a:t>                                 One Team</a:t>
            </a:r>
            <a:endParaRPr lang="en-US" sz="3200" dirty="0">
              <a:solidFill>
                <a:schemeClr val="accent6"/>
              </a:solidFill>
              <a:latin typeface="+mj-lt"/>
            </a:endParaRPr>
          </a:p>
        </p:txBody>
      </p:sp>
      <p:grpSp>
        <p:nvGrpSpPr>
          <p:cNvPr id="121938" name="Group 82"/>
          <p:cNvGrpSpPr>
            <a:grpSpLocks/>
          </p:cNvGrpSpPr>
          <p:nvPr/>
        </p:nvGrpSpPr>
        <p:grpSpPr bwMode="auto">
          <a:xfrm>
            <a:off x="1352550" y="1190445"/>
            <a:ext cx="7791450" cy="5397097"/>
            <a:chOff x="1155" y="972"/>
            <a:chExt cx="4908" cy="3220"/>
          </a:xfrm>
        </p:grpSpPr>
        <p:sp>
          <p:nvSpPr>
            <p:cNvPr id="121891" name="Text Box 35"/>
            <p:cNvSpPr txBox="1">
              <a:spLocks noChangeArrowheads="1"/>
            </p:cNvSpPr>
            <p:nvPr/>
          </p:nvSpPr>
          <p:spPr bwMode="auto">
            <a:xfrm>
              <a:off x="2561" y="3920"/>
              <a:ext cx="165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Calibri" pitchFamily="34" charset="0"/>
                </a:rPr>
                <a:t>One Common Goal</a:t>
              </a:r>
            </a:p>
          </p:txBody>
        </p:sp>
        <p:sp>
          <p:nvSpPr>
            <p:cNvPr id="121893" name="Text Box 37"/>
            <p:cNvSpPr txBox="1">
              <a:spLocks noChangeArrowheads="1"/>
            </p:cNvSpPr>
            <p:nvPr/>
          </p:nvSpPr>
          <p:spPr bwMode="auto">
            <a:xfrm>
              <a:off x="2629" y="972"/>
              <a:ext cx="1820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      One </a:t>
              </a:r>
              <a:r>
                <a:rPr lang="en-US" sz="2000" dirty="0">
                  <a:latin typeface="Calibri" pitchFamily="34" charset="0"/>
                </a:rPr>
                <a:t>Incident</a:t>
              </a:r>
            </a:p>
            <a:p>
              <a:r>
                <a:rPr lang="en-US" sz="2000" dirty="0">
                  <a:latin typeface="Calibri" pitchFamily="34" charset="0"/>
                </a:rPr>
                <a:t>Command Structure</a:t>
              </a:r>
            </a:p>
          </p:txBody>
        </p:sp>
        <p:sp>
          <p:nvSpPr>
            <p:cNvPr id="121894" name="Text Box 38"/>
            <p:cNvSpPr txBox="1">
              <a:spLocks noChangeArrowheads="1"/>
            </p:cNvSpPr>
            <p:nvPr/>
          </p:nvSpPr>
          <p:spPr bwMode="auto">
            <a:xfrm>
              <a:off x="4789" y="2474"/>
              <a:ext cx="127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Calibri" pitchFamily="34" charset="0"/>
                </a:rPr>
                <a:t>One Unit</a:t>
              </a:r>
            </a:p>
          </p:txBody>
        </p:sp>
        <p:sp>
          <p:nvSpPr>
            <p:cNvPr id="121895" name="Text Box 39"/>
            <p:cNvSpPr txBox="1">
              <a:spLocks noChangeArrowheads="1"/>
            </p:cNvSpPr>
            <p:nvPr/>
          </p:nvSpPr>
          <p:spPr bwMode="auto">
            <a:xfrm>
              <a:off x="1155" y="2484"/>
              <a:ext cx="1028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Calibri" pitchFamily="34" charset="0"/>
                </a:rPr>
                <a:t>One </a:t>
              </a:r>
            </a:p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Calibri" pitchFamily="34" charset="0"/>
                </a:rPr>
                <a:t>Mission</a:t>
              </a:r>
            </a:p>
          </p:txBody>
        </p:sp>
        <p:sp>
          <p:nvSpPr>
            <p:cNvPr id="121897" name="Rectangle 41"/>
            <p:cNvSpPr>
              <a:spLocks noChangeArrowheads="1"/>
            </p:cNvSpPr>
            <p:nvPr/>
          </p:nvSpPr>
          <p:spPr bwMode="auto">
            <a:xfrm>
              <a:off x="1899" y="1467"/>
              <a:ext cx="2689" cy="2349"/>
            </a:xfrm>
            <a:prstGeom prst="rect">
              <a:avLst/>
            </a:prstGeom>
            <a:solidFill>
              <a:srgbClr val="FFE2C5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0" name="AutoShape 44"/>
            <p:cNvSpPr>
              <a:spLocks noChangeArrowheads="1"/>
            </p:cNvSpPr>
            <p:nvPr/>
          </p:nvSpPr>
          <p:spPr bwMode="auto">
            <a:xfrm>
              <a:off x="4278" y="1053"/>
              <a:ext cx="756" cy="752"/>
            </a:xfrm>
            <a:custGeom>
              <a:avLst/>
              <a:gdLst>
                <a:gd name="G0" fmla="+- 0 0 0"/>
                <a:gd name="G1" fmla="+- -6003982 0 0"/>
                <a:gd name="G2" fmla="+- 0 0 -6003982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6003982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003982"/>
                <a:gd name="G36" fmla="sin G34 -6003982"/>
                <a:gd name="G37" fmla="+/ -6003982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328 w 21600"/>
                <a:gd name="T5" fmla="*/ 3056 h 21600"/>
                <a:gd name="T6" fmla="*/ 10571 w 21600"/>
                <a:gd name="T7" fmla="*/ 2703 h 21600"/>
                <a:gd name="T8" fmla="*/ 14564 w 21600"/>
                <a:gd name="T9" fmla="*/ 6928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10749" y="5399"/>
                    <a:pt x="10698" y="5400"/>
                    <a:pt x="10647" y="5402"/>
                  </a:cubicBezTo>
                  <a:lnTo>
                    <a:pt x="10495" y="4"/>
                  </a:lnTo>
                  <a:cubicBezTo>
                    <a:pt x="10597" y="1"/>
                    <a:pt x="10698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1" name="AutoShape 45"/>
            <p:cNvSpPr>
              <a:spLocks noChangeArrowheads="1"/>
            </p:cNvSpPr>
            <p:nvPr/>
          </p:nvSpPr>
          <p:spPr bwMode="auto">
            <a:xfrm rot="16200000">
              <a:off x="1504" y="1051"/>
              <a:ext cx="752" cy="756"/>
            </a:xfrm>
            <a:custGeom>
              <a:avLst/>
              <a:gdLst>
                <a:gd name="G0" fmla="+- 0 0 0"/>
                <a:gd name="G1" fmla="+- -6003982 0 0"/>
                <a:gd name="G2" fmla="+- 0 0 -6003982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6003982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003982"/>
                <a:gd name="G36" fmla="sin G34 -6003982"/>
                <a:gd name="G37" fmla="+/ -6003982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328 w 21600"/>
                <a:gd name="T5" fmla="*/ 3056 h 21600"/>
                <a:gd name="T6" fmla="*/ 10571 w 21600"/>
                <a:gd name="T7" fmla="*/ 2703 h 21600"/>
                <a:gd name="T8" fmla="*/ 14564 w 21600"/>
                <a:gd name="T9" fmla="*/ 6928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10749" y="5399"/>
                    <a:pt x="10698" y="5400"/>
                    <a:pt x="10647" y="5402"/>
                  </a:cubicBezTo>
                  <a:lnTo>
                    <a:pt x="10495" y="4"/>
                  </a:lnTo>
                  <a:cubicBezTo>
                    <a:pt x="10597" y="1"/>
                    <a:pt x="10698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2" name="AutoShape 46"/>
            <p:cNvSpPr>
              <a:spLocks noChangeArrowheads="1"/>
            </p:cNvSpPr>
            <p:nvPr/>
          </p:nvSpPr>
          <p:spPr bwMode="auto">
            <a:xfrm rot="5400000">
              <a:off x="4219" y="3438"/>
              <a:ext cx="752" cy="756"/>
            </a:xfrm>
            <a:custGeom>
              <a:avLst/>
              <a:gdLst>
                <a:gd name="G0" fmla="+- 0 0 0"/>
                <a:gd name="G1" fmla="+- -6003982 0 0"/>
                <a:gd name="G2" fmla="+- 0 0 -6003982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6003982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003982"/>
                <a:gd name="G36" fmla="sin G34 -6003982"/>
                <a:gd name="G37" fmla="+/ -6003982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328 w 21600"/>
                <a:gd name="T5" fmla="*/ 3056 h 21600"/>
                <a:gd name="T6" fmla="*/ 10571 w 21600"/>
                <a:gd name="T7" fmla="*/ 2703 h 21600"/>
                <a:gd name="T8" fmla="*/ 14564 w 21600"/>
                <a:gd name="T9" fmla="*/ 6928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10749" y="5399"/>
                    <a:pt x="10698" y="5400"/>
                    <a:pt x="10647" y="5402"/>
                  </a:cubicBezTo>
                  <a:lnTo>
                    <a:pt x="10495" y="4"/>
                  </a:lnTo>
                  <a:cubicBezTo>
                    <a:pt x="10597" y="1"/>
                    <a:pt x="10698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3" name="AutoShape 47"/>
            <p:cNvSpPr>
              <a:spLocks noChangeArrowheads="1"/>
            </p:cNvSpPr>
            <p:nvPr/>
          </p:nvSpPr>
          <p:spPr bwMode="auto">
            <a:xfrm rot="10800000">
              <a:off x="1466" y="3440"/>
              <a:ext cx="756" cy="752"/>
            </a:xfrm>
            <a:custGeom>
              <a:avLst/>
              <a:gdLst>
                <a:gd name="G0" fmla="+- 0 0 0"/>
                <a:gd name="G1" fmla="+- -6003982 0 0"/>
                <a:gd name="G2" fmla="+- 0 0 -6003982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6003982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003982"/>
                <a:gd name="G36" fmla="sin G34 -6003982"/>
                <a:gd name="G37" fmla="+/ -6003982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328 w 21600"/>
                <a:gd name="T5" fmla="*/ 3056 h 21600"/>
                <a:gd name="T6" fmla="*/ 10571 w 21600"/>
                <a:gd name="T7" fmla="*/ 2703 h 21600"/>
                <a:gd name="T8" fmla="*/ 14564 w 21600"/>
                <a:gd name="T9" fmla="*/ 6928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10749" y="5399"/>
                    <a:pt x="10698" y="5400"/>
                    <a:pt x="10647" y="5402"/>
                  </a:cubicBezTo>
                  <a:lnTo>
                    <a:pt x="10495" y="4"/>
                  </a:lnTo>
                  <a:cubicBezTo>
                    <a:pt x="10597" y="1"/>
                    <a:pt x="10698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32" name="Group 76"/>
            <p:cNvGrpSpPr>
              <a:grpSpLocks/>
            </p:cNvGrpSpPr>
            <p:nvPr/>
          </p:nvGrpSpPr>
          <p:grpSpPr bwMode="auto">
            <a:xfrm>
              <a:off x="3129" y="3403"/>
              <a:ext cx="1339" cy="338"/>
              <a:chOff x="3154" y="3568"/>
              <a:chExt cx="1201" cy="345"/>
            </a:xfrm>
          </p:grpSpPr>
          <p:pic>
            <p:nvPicPr>
              <p:cNvPr id="121916" name="Picture 6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0" y="3568"/>
                <a:ext cx="345" cy="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1918" name="Picture 6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4" y="3568"/>
                <a:ext cx="360" cy="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1929" name="Group 73"/>
            <p:cNvGrpSpPr>
              <a:grpSpLocks/>
            </p:cNvGrpSpPr>
            <p:nvPr/>
          </p:nvGrpSpPr>
          <p:grpSpPr bwMode="auto">
            <a:xfrm>
              <a:off x="3161" y="2512"/>
              <a:ext cx="1101" cy="389"/>
              <a:chOff x="3174" y="2622"/>
              <a:chExt cx="988" cy="397"/>
            </a:xfrm>
          </p:grpSpPr>
          <p:pic>
            <p:nvPicPr>
              <p:cNvPr id="121914" name="Picture 5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4" y="2622"/>
                <a:ext cx="341" cy="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1919" name="Picture 6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" y="2622"/>
                <a:ext cx="305" cy="3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1917" name="Picture 6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" y="2900"/>
              <a:ext cx="397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1927" name="Text Box 71"/>
            <p:cNvSpPr txBox="1">
              <a:spLocks noChangeArrowheads="1"/>
            </p:cNvSpPr>
            <p:nvPr/>
          </p:nvSpPr>
          <p:spPr bwMode="auto">
            <a:xfrm>
              <a:off x="2455" y="1467"/>
              <a:ext cx="20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chemeClr val="bg2"/>
                  </a:solidFill>
                  <a:latin typeface="Calibri" pitchFamily="34" charset="0"/>
                </a:rPr>
                <a:t>Wildlife Branch</a:t>
              </a:r>
            </a:p>
          </p:txBody>
        </p:sp>
        <p:pic>
          <p:nvPicPr>
            <p:cNvPr id="121913" name="Picture 5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" y="1949"/>
              <a:ext cx="413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 descr="C:\Users\hgellerman\Desktop\CDFW-Insignia-146x19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47" y="2708553"/>
            <a:ext cx="619953" cy="81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owcn-logo-ucdcolors.png"/>
          <p:cNvPicPr>
            <a:picLocks noChangeAspect="1"/>
          </p:cNvPicPr>
          <p:nvPr/>
        </p:nvPicPr>
        <p:blipFill>
          <a:blip r:embed="rId10" cstate="print">
            <a:lum bright="-38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174" y="2614972"/>
            <a:ext cx="1199704" cy="91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06" y="3708333"/>
            <a:ext cx="699293" cy="6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58" y="4456775"/>
            <a:ext cx="579082" cy="61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5130816"/>
            <a:ext cx="606805" cy="65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6"/>
                </a:solidFill>
              </a:rPr>
              <a:t>Wildlife Branch</a:t>
            </a:r>
          </a:p>
        </p:txBody>
      </p:sp>
      <p:sp>
        <p:nvSpPr>
          <p:cNvPr id="15363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766218" y="1796199"/>
            <a:ext cx="8437562" cy="18811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In California, five Groups</a:t>
            </a:r>
          </a:p>
        </p:txBody>
      </p:sp>
      <p:grpSp>
        <p:nvGrpSpPr>
          <p:cNvPr id="16388" name="Group 28"/>
          <p:cNvGrpSpPr>
            <a:grpSpLocks/>
          </p:cNvGrpSpPr>
          <p:nvPr/>
        </p:nvGrpSpPr>
        <p:grpSpPr bwMode="auto">
          <a:xfrm>
            <a:off x="188753" y="2746803"/>
            <a:ext cx="8665160" cy="2620786"/>
            <a:chOff x="468" y="1344"/>
            <a:chExt cx="5644" cy="1672"/>
          </a:xfrm>
        </p:grpSpPr>
        <p:sp>
          <p:nvSpPr>
            <p:cNvPr id="16389" name="Line 8"/>
            <p:cNvSpPr>
              <a:spLocks noChangeShapeType="1"/>
            </p:cNvSpPr>
            <p:nvPr/>
          </p:nvSpPr>
          <p:spPr bwMode="auto">
            <a:xfrm>
              <a:off x="1074" y="2196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6390" name="Group 27"/>
            <p:cNvGrpSpPr>
              <a:grpSpLocks/>
            </p:cNvGrpSpPr>
            <p:nvPr/>
          </p:nvGrpSpPr>
          <p:grpSpPr bwMode="auto">
            <a:xfrm>
              <a:off x="468" y="1344"/>
              <a:ext cx="5644" cy="1672"/>
              <a:chOff x="468" y="1344"/>
              <a:chExt cx="5644" cy="1672"/>
            </a:xfrm>
          </p:grpSpPr>
          <p:sp>
            <p:nvSpPr>
              <p:cNvPr id="16391" name="Line 4"/>
              <p:cNvSpPr>
                <a:spLocks noChangeShapeType="1"/>
              </p:cNvSpPr>
              <p:nvPr/>
            </p:nvSpPr>
            <p:spPr bwMode="auto">
              <a:xfrm>
                <a:off x="4613" y="2196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2" name="Line 5"/>
              <p:cNvSpPr>
                <a:spLocks noChangeShapeType="1"/>
              </p:cNvSpPr>
              <p:nvPr/>
            </p:nvSpPr>
            <p:spPr bwMode="auto">
              <a:xfrm>
                <a:off x="3359" y="2208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3" name="Line 6"/>
              <p:cNvSpPr>
                <a:spLocks noChangeShapeType="1"/>
              </p:cNvSpPr>
              <p:nvPr/>
            </p:nvSpPr>
            <p:spPr bwMode="auto">
              <a:xfrm>
                <a:off x="3172" y="1956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4" name="Line 7"/>
              <p:cNvSpPr>
                <a:spLocks noChangeShapeType="1"/>
              </p:cNvSpPr>
              <p:nvPr/>
            </p:nvSpPr>
            <p:spPr bwMode="auto">
              <a:xfrm>
                <a:off x="2316" y="2208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5" name="AutoShape 9"/>
              <p:cNvSpPr>
                <a:spLocks noChangeArrowheads="1"/>
              </p:cNvSpPr>
              <p:nvPr/>
            </p:nvSpPr>
            <p:spPr bwMode="auto">
              <a:xfrm>
                <a:off x="2756" y="2427"/>
                <a:ext cx="1008" cy="507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Arial" charset="0"/>
                  <a:ea typeface="ＭＳ Ｐゴシック" pitchFamily="-111" charset="-128"/>
                </a:endParaRPr>
              </a:p>
            </p:txBody>
          </p:sp>
          <p:sp>
            <p:nvSpPr>
              <p:cNvPr id="16396" name="Text Box 10"/>
              <p:cNvSpPr txBox="1">
                <a:spLocks noChangeArrowheads="1"/>
              </p:cNvSpPr>
              <p:nvPr/>
            </p:nvSpPr>
            <p:spPr bwMode="auto">
              <a:xfrm>
                <a:off x="2813" y="2466"/>
                <a:ext cx="865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5B5D6B"/>
                    </a:solidFill>
                    <a:latin typeface="Calibri" pitchFamily="34" charset="0"/>
                    <a:ea typeface="ＭＳ Ｐゴシック" pitchFamily="-111" charset="-128"/>
                  </a:rPr>
                  <a:t>Recovery Group</a:t>
                </a:r>
              </a:p>
            </p:txBody>
          </p:sp>
          <p:sp>
            <p:nvSpPr>
              <p:cNvPr id="16397" name="AutoShape 11"/>
              <p:cNvSpPr>
                <a:spLocks noChangeArrowheads="1"/>
              </p:cNvSpPr>
              <p:nvPr/>
            </p:nvSpPr>
            <p:spPr bwMode="auto">
              <a:xfrm>
                <a:off x="3942" y="2421"/>
                <a:ext cx="1099" cy="507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ＭＳ Ｐゴシック" pitchFamily="-111" charset="-128"/>
                  </a:rPr>
                  <a:t>Field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ＭＳ Ｐゴシック" pitchFamily="-111" charset="-128"/>
                  </a:rPr>
                  <a:t>Stabilization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ＭＳ Ｐゴシック" pitchFamily="-111" charset="-128"/>
                  </a:rPr>
                  <a:t>Group</a:t>
                </a:r>
              </a:p>
            </p:txBody>
          </p:sp>
          <p:sp>
            <p:nvSpPr>
              <p:cNvPr id="16398" name="Text Box 12"/>
              <p:cNvSpPr txBox="1">
                <a:spLocks noChangeArrowheads="1"/>
              </p:cNvSpPr>
              <p:nvPr/>
            </p:nvSpPr>
            <p:spPr bwMode="auto">
              <a:xfrm>
                <a:off x="5268" y="2421"/>
                <a:ext cx="844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b="1" dirty="0" smtClean="0">
                    <a:solidFill>
                      <a:srgbClr val="5B5D6B"/>
                    </a:solidFill>
                    <a:latin typeface="Century Gothic" pitchFamily="34" charset="0"/>
                    <a:ea typeface="ＭＳ Ｐゴシック" pitchFamily="-111" charset="-128"/>
                  </a:rPr>
                  <a:t>Care &amp; Processing Group</a:t>
                </a:r>
              </a:p>
            </p:txBody>
          </p:sp>
          <p:sp>
            <p:nvSpPr>
              <p:cNvPr id="16399" name="AutoShape 13"/>
              <p:cNvSpPr>
                <a:spLocks noChangeArrowheads="1"/>
              </p:cNvSpPr>
              <p:nvPr/>
            </p:nvSpPr>
            <p:spPr bwMode="auto">
              <a:xfrm>
                <a:off x="468" y="2421"/>
                <a:ext cx="1212" cy="507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Arial" charset="0"/>
                  <a:ea typeface="ＭＳ Ｐゴシック" pitchFamily="-111" charset="-128"/>
                </a:endParaRPr>
              </a:p>
            </p:txBody>
          </p:sp>
          <p:sp>
            <p:nvSpPr>
              <p:cNvPr id="16400" name="Text Box 14"/>
              <p:cNvSpPr txBox="1">
                <a:spLocks noChangeArrowheads="1"/>
              </p:cNvSpPr>
              <p:nvPr/>
            </p:nvSpPr>
            <p:spPr bwMode="auto">
              <a:xfrm>
                <a:off x="518" y="2484"/>
                <a:ext cx="1162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5B5D6B"/>
                    </a:solidFill>
                    <a:latin typeface="Calibri" pitchFamily="34" charset="0"/>
                    <a:ea typeface="ＭＳ Ｐゴシック" pitchFamily="-111" charset="-128"/>
                  </a:rPr>
                  <a:t>Reconnaissance Group</a:t>
                </a:r>
              </a:p>
            </p:txBody>
          </p:sp>
          <p:sp>
            <p:nvSpPr>
              <p:cNvPr id="16401" name="AutoShape 15"/>
              <p:cNvSpPr>
                <a:spLocks noChangeArrowheads="1"/>
              </p:cNvSpPr>
              <p:nvPr/>
            </p:nvSpPr>
            <p:spPr bwMode="auto">
              <a:xfrm>
                <a:off x="1848" y="2427"/>
                <a:ext cx="736" cy="507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Arial" charset="0"/>
                  <a:ea typeface="ＭＳ Ｐゴシック" pitchFamily="-111" charset="-128"/>
                </a:endParaRPr>
              </a:p>
            </p:txBody>
          </p:sp>
          <p:sp>
            <p:nvSpPr>
              <p:cNvPr id="16402" name="Text Box 16"/>
              <p:cNvSpPr txBox="1">
                <a:spLocks noChangeArrowheads="1"/>
              </p:cNvSpPr>
              <p:nvPr/>
            </p:nvSpPr>
            <p:spPr bwMode="auto">
              <a:xfrm>
                <a:off x="1902" y="2466"/>
                <a:ext cx="601" cy="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5B5D6B"/>
                    </a:solidFill>
                    <a:latin typeface="Calibri" pitchFamily="34" charset="0"/>
                    <a:ea typeface="ＭＳ Ｐゴシック" pitchFamily="-111" charset="-128"/>
                  </a:rPr>
                  <a:t>Hazing   Group</a:t>
                </a:r>
                <a:r>
                  <a:rPr lang="en-US" sz="1400" b="1" dirty="0" smtClean="0">
                    <a:solidFill>
                      <a:srgbClr val="5B5D6B"/>
                    </a:solidFill>
                    <a:latin typeface="Century Gothic" pitchFamily="34" charset="0"/>
                    <a:ea typeface="ＭＳ Ｐゴシック" pitchFamily="-111" charset="-128"/>
                  </a:rPr>
                  <a:t>	</a:t>
                </a:r>
              </a:p>
            </p:txBody>
          </p:sp>
          <p:sp>
            <p:nvSpPr>
              <p:cNvPr id="16403" name="AutoShape 17"/>
              <p:cNvSpPr>
                <a:spLocks noChangeArrowheads="1"/>
              </p:cNvSpPr>
              <p:nvPr/>
            </p:nvSpPr>
            <p:spPr bwMode="auto">
              <a:xfrm>
                <a:off x="2670" y="1488"/>
                <a:ext cx="1008" cy="528"/>
              </a:xfrm>
              <a:prstGeom prst="roundRect">
                <a:avLst>
                  <a:gd name="adj" fmla="val 16667"/>
                </a:avLst>
              </a:prstGeom>
              <a:solidFill>
                <a:srgbClr val="BFD749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Arial" charset="0"/>
                  <a:ea typeface="ＭＳ Ｐゴシック" pitchFamily="-111" charset="-128"/>
                </a:endParaRPr>
              </a:p>
            </p:txBody>
          </p:sp>
          <p:sp>
            <p:nvSpPr>
              <p:cNvPr id="16404" name="Text Box 18"/>
              <p:cNvSpPr txBox="1">
                <a:spLocks noChangeArrowheads="1"/>
              </p:cNvSpPr>
              <p:nvPr/>
            </p:nvSpPr>
            <p:spPr bwMode="auto">
              <a:xfrm>
                <a:off x="2749" y="1556"/>
                <a:ext cx="850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ＭＳ Ｐゴシック" pitchFamily="-111" charset="-128"/>
                  </a:rPr>
                  <a:t>Wildlife Branch</a:t>
                </a:r>
              </a:p>
            </p:txBody>
          </p:sp>
          <p:sp>
            <p:nvSpPr>
              <p:cNvPr id="16405" name="Line 19"/>
              <p:cNvSpPr>
                <a:spLocks noChangeShapeType="1"/>
              </p:cNvSpPr>
              <p:nvPr/>
            </p:nvSpPr>
            <p:spPr bwMode="auto">
              <a:xfrm>
                <a:off x="1068" y="2208"/>
                <a:ext cx="458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6" name="Line 6"/>
              <p:cNvSpPr>
                <a:spLocks noChangeShapeType="1"/>
              </p:cNvSpPr>
              <p:nvPr/>
            </p:nvSpPr>
            <p:spPr bwMode="auto">
              <a:xfrm>
                <a:off x="3174" y="134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Text Box 16"/>
              <p:cNvSpPr txBox="1">
                <a:spLocks noChangeArrowheads="1"/>
              </p:cNvSpPr>
              <p:nvPr/>
            </p:nvSpPr>
            <p:spPr bwMode="auto">
              <a:xfrm>
                <a:off x="5268" y="2513"/>
                <a:ext cx="76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b="1" dirty="0" smtClean="0">
                    <a:solidFill>
                      <a:srgbClr val="5B5D6B"/>
                    </a:solidFill>
                    <a:latin typeface="Century Gothic" pitchFamily="34" charset="0"/>
                    <a:ea typeface="ＭＳ Ｐゴシック" pitchFamily="-111" charset="-128"/>
                  </a:rPr>
                  <a:t>Hazing Group	</a:t>
                </a:r>
              </a:p>
            </p:txBody>
          </p:sp>
        </p:grpSp>
      </p:grpSp>
      <p:sp>
        <p:nvSpPr>
          <p:cNvPr id="28" name="Rounded Rectangle 27"/>
          <p:cNvSpPr/>
          <p:nvPr/>
        </p:nvSpPr>
        <p:spPr>
          <a:xfrm>
            <a:off x="7391400" y="4437304"/>
            <a:ext cx="1447800" cy="794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</a:rPr>
              <a:t>Care &amp; Processing Group</a:t>
            </a:r>
            <a:endParaRPr lang="en-US" b="1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8146145" y="4082276"/>
            <a:ext cx="1536" cy="3393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26" name="Picture 9" descr="New-OWCN-Log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901" y="5717434"/>
            <a:ext cx="1254925" cy="104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:\Users\hgellerman\Desktop\CDFW-Insignia-146x19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96" y="5812049"/>
            <a:ext cx="706019" cy="93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676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CP_1413"/>
          <p:cNvPicPr>
            <a:picLocks noChangeAspect="1" noChangeArrowheads="1"/>
          </p:cNvPicPr>
          <p:nvPr/>
        </p:nvPicPr>
        <p:blipFill>
          <a:blip r:embed="rId3">
            <a:lum bright="1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09"/>
          <a:stretch>
            <a:fillRect/>
          </a:stretch>
        </p:blipFill>
        <p:spPr bwMode="auto">
          <a:xfrm>
            <a:off x="228600" y="276893"/>
            <a:ext cx="8683709" cy="628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676400" y="1371600"/>
            <a:ext cx="726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/>
            <a:r>
              <a:rPr lang="en-US" sz="4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Wildlife Reconnaissance Group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247147" y="4724400"/>
            <a:ext cx="4689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579438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numbers, species, and locations of wildlife that could be/are impacted by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2600" y="214978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-Aerial Survey </a:t>
            </a:r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</a:p>
          <a:p>
            <a:pPr lvl="1"/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-Boat </a:t>
            </a:r>
            <a:r>
              <a:rPr lang="en-U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 </a:t>
            </a:r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  <a:endParaRPr lang="en-US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-Land </a:t>
            </a:r>
            <a:r>
              <a:rPr lang="en-U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 </a:t>
            </a:r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  <a:endParaRPr lang="en-US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hgellerman\Pictures\CDFW-Insignia-146x19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009" y="370179"/>
            <a:ext cx="872839" cy="11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71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2170819" y="2300734"/>
            <a:ext cx="439754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/>
              <a:t>OILED WILDLIFE HOTLINE</a:t>
            </a:r>
          </a:p>
          <a:p>
            <a:pPr algn="ctr">
              <a:defRPr/>
            </a:pPr>
            <a:r>
              <a:rPr lang="en-US" sz="3200" dirty="0"/>
              <a:t>(to report oiled wildlife)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2417192" y="3863191"/>
            <a:ext cx="40048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atin typeface="Calibri" pitchFamily="34" charset="0"/>
              </a:rPr>
              <a:t>1-877-UCD-OWCN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457851" y="4610747"/>
            <a:ext cx="38234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atin typeface="Calibri" pitchFamily="34" charset="0"/>
              </a:rPr>
              <a:t>(1-877-823-6926)</a:t>
            </a:r>
          </a:p>
        </p:txBody>
      </p:sp>
      <p:sp>
        <p:nvSpPr>
          <p:cNvPr id="15362" name="Rectangle 21"/>
          <p:cNvSpPr>
            <a:spLocks noChangeArrowheads="1"/>
          </p:cNvSpPr>
          <p:nvPr/>
        </p:nvSpPr>
        <p:spPr bwMode="auto">
          <a:xfrm>
            <a:off x="228600" y="589817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accent6"/>
                </a:solidFill>
                <a:latin typeface="+mj-lt"/>
              </a:rPr>
              <a:t>Wildlife Reconnaissance Group</a:t>
            </a:r>
          </a:p>
        </p:txBody>
      </p:sp>
    </p:spTree>
    <p:extLst>
      <p:ext uri="{BB962C8B-B14F-4D97-AF65-F5344CB8AC3E}">
        <p14:creationId xmlns:p14="http://schemas.microsoft.com/office/powerpoint/2010/main" val="36914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384175" y="609600"/>
            <a:ext cx="76057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Other Resources: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 Wildlife/Technical Experts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2209800" y="2743200"/>
            <a:ext cx="528002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3838" indent="-2238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94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Agency Biologists</a:t>
            </a:r>
          </a:p>
          <a:p>
            <a:pPr eaLnBrk="0" fontAlgn="base" hangingPunct="0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University Biologists</a:t>
            </a:r>
          </a:p>
          <a:p>
            <a:pPr eaLnBrk="0" fontAlgn="base" hangingPunct="0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Private Contractors</a:t>
            </a:r>
          </a:p>
          <a:p>
            <a:pPr eaLnBrk="0" fontAlgn="base" hangingPunct="0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GIS Mapping/Database</a:t>
            </a:r>
          </a:p>
        </p:txBody>
      </p:sp>
    </p:spTree>
    <p:extLst>
      <p:ext uri="{BB962C8B-B14F-4D97-AF65-F5344CB8AC3E}">
        <p14:creationId xmlns:p14="http://schemas.microsoft.com/office/powerpoint/2010/main" val="16278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Lab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/>
          <a:stretch>
            <a:fillRect/>
          </a:stretch>
        </p:blipFill>
        <p:spPr bwMode="auto">
          <a:xfrm>
            <a:off x="4572000" y="2779400"/>
            <a:ext cx="4279900" cy="378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ZonGunK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8"/>
          <a:stretch>
            <a:fillRect/>
          </a:stretch>
        </p:blipFill>
        <p:spPr bwMode="auto">
          <a:xfrm>
            <a:off x="228600" y="2133600"/>
            <a:ext cx="3733800" cy="326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1"/>
          <p:cNvSpPr>
            <a:spLocks noChangeArrowheads="1"/>
          </p:cNvSpPr>
          <p:nvPr/>
        </p:nvSpPr>
        <p:spPr bwMode="auto">
          <a:xfrm>
            <a:off x="-6350" y="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accent6"/>
                </a:solidFill>
                <a:latin typeface="Tahoma" pitchFamily="34" charset="0"/>
              </a:rPr>
              <a:t>Wildlife Hazing </a:t>
            </a:r>
            <a:r>
              <a:rPr lang="en-US" sz="4000" dirty="0" smtClean="0">
                <a:solidFill>
                  <a:schemeClr val="accent6"/>
                </a:solidFill>
                <a:latin typeface="Tahoma" pitchFamily="34" charset="0"/>
              </a:rPr>
              <a:t>Group </a:t>
            </a:r>
            <a:endParaRPr lang="en-US" sz="4000" dirty="0">
              <a:solidFill>
                <a:schemeClr val="accent6"/>
              </a:solidFill>
              <a:latin typeface="Tahoma" pitchFamily="34" charset="0"/>
            </a:endParaRPr>
          </a:p>
        </p:txBody>
      </p:sp>
      <p:sp>
        <p:nvSpPr>
          <p:cNvPr id="15363" name="Rectangle 22"/>
          <p:cNvSpPr>
            <a:spLocks noChangeArrowheads="1"/>
          </p:cNvSpPr>
          <p:nvPr/>
        </p:nvSpPr>
        <p:spPr bwMode="auto">
          <a:xfrm>
            <a:off x="228600" y="1195137"/>
            <a:ext cx="8686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en-US" sz="2400" dirty="0" smtClean="0">
                <a:latin typeface="Calibri" pitchFamily="34" charset="0"/>
              </a:rPr>
              <a:t>Deter wildlife </a:t>
            </a:r>
            <a:r>
              <a:rPr lang="en-US" sz="2400" dirty="0">
                <a:latin typeface="Calibri" pitchFamily="34" charset="0"/>
              </a:rPr>
              <a:t>from entering contaminated areas</a:t>
            </a:r>
          </a:p>
        </p:txBody>
      </p:sp>
      <p:pic>
        <p:nvPicPr>
          <p:cNvPr id="6" name="Picture 9" descr="New-OWCN-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992" y="304800"/>
            <a:ext cx="1447800" cy="120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4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3" descr="atvrider"/>
          <p:cNvPicPr>
            <a:picLocks noChangeAspect="1" noChangeArrowheads="1"/>
          </p:cNvPicPr>
          <p:nvPr/>
        </p:nvPicPr>
        <p:blipFill>
          <a:blip r:embed="rId3">
            <a:lum bright="3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7"/>
          <a:stretch>
            <a:fillRect/>
          </a:stretch>
        </p:blipFill>
        <p:spPr bwMode="auto">
          <a:xfrm>
            <a:off x="385678" y="247650"/>
            <a:ext cx="8414670" cy="63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8" name="Picture 4" descr="mvc-007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8" y="4071424"/>
            <a:ext cx="3309938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784225" y="609600"/>
            <a:ext cx="69500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Wildlife </a:t>
            </a:r>
            <a:r>
              <a:rPr lang="en-US" sz="4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Recovery </a:t>
            </a:r>
            <a:r>
              <a:rPr lang="en-US" sz="4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Group</a:t>
            </a:r>
          </a:p>
          <a:p>
            <a:endParaRPr lang="en-US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071813" y="1562100"/>
            <a:ext cx="56546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94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apture  and collection of  live and dead animals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Picture 9" descr="New-OWCN-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394668"/>
            <a:ext cx="1447800" cy="120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1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Overview</a:t>
            </a:r>
          </a:p>
        </p:txBody>
      </p:sp>
      <p:sp>
        <p:nvSpPr>
          <p:cNvPr id="2055" name="Rectangle 7"/>
          <p:cNvSpPr>
            <a:spLocks noGrp="1" noRot="1" noChangeArrowheads="1"/>
          </p:cNvSpPr>
          <p:nvPr>
            <p:ph idx="1"/>
          </p:nvPr>
        </p:nvSpPr>
        <p:spPr>
          <a:xfrm>
            <a:off x="381000" y="1066800"/>
            <a:ext cx="7242175" cy="5562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en-US" sz="2400" dirty="0"/>
          </a:p>
          <a:p>
            <a:pPr marL="0" lvl="0" indent="0">
              <a:buNone/>
              <a:defRPr/>
            </a:pPr>
            <a:r>
              <a:rPr lang="en-US" sz="2400" dirty="0" smtClean="0">
                <a:solidFill>
                  <a:prstClr val="white"/>
                </a:solidFill>
              </a:rPr>
              <a:t>-Wildlife susceptible to oiling </a:t>
            </a:r>
          </a:p>
          <a:p>
            <a:pPr marL="0" lvl="0" indent="0">
              <a:buNone/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 marL="0" lvl="0" indent="0">
              <a:buNone/>
              <a:defRPr/>
            </a:pPr>
            <a:r>
              <a:rPr lang="en-US" sz="2400" dirty="0" smtClean="0">
                <a:solidFill>
                  <a:prstClr val="white"/>
                </a:solidFill>
              </a:rPr>
              <a:t>-Wildlife Response Plan for Oiled Wildlife in CA  </a:t>
            </a:r>
          </a:p>
          <a:p>
            <a:pPr marL="0" lvl="0" indent="0">
              <a:buNone/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/>
              <a:t>-Oiled Wildlife Care Network</a:t>
            </a:r>
            <a:endParaRPr lang="en-US" sz="2400" dirty="0"/>
          </a:p>
          <a:p>
            <a:pPr marL="0" indent="0">
              <a:buNone/>
              <a:defRPr/>
            </a:pPr>
            <a:endParaRPr lang="en-US" sz="2400" dirty="0" smtClean="0"/>
          </a:p>
          <a:p>
            <a:pPr marL="0" indent="0">
              <a:buNone/>
              <a:defRPr/>
            </a:pPr>
            <a:r>
              <a:rPr lang="en-US" sz="2400" dirty="0" smtClean="0"/>
              <a:t>-Wildlife Branch at the Command Post</a:t>
            </a:r>
          </a:p>
          <a:p>
            <a:pPr marL="0" indent="0">
              <a:buNone/>
              <a:defRPr/>
            </a:pPr>
            <a:r>
              <a:rPr lang="en-US" sz="2400" dirty="0" smtClean="0"/>
              <a:t> </a:t>
            </a:r>
          </a:p>
          <a:p>
            <a:pPr marL="0" indent="0">
              <a:buNone/>
              <a:defRPr/>
            </a:pPr>
            <a:r>
              <a:rPr lang="en-US" sz="2400" dirty="0" smtClean="0"/>
              <a:t>-Wildlife Branch in the field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 smtClean="0"/>
              <a:t>-What we can provide &amp; how you can help</a:t>
            </a:r>
          </a:p>
          <a:p>
            <a:pPr>
              <a:buFontTx/>
              <a:buChar char="-"/>
              <a:defRPr/>
            </a:pPr>
            <a:endParaRPr lang="en-US" sz="2400" dirty="0"/>
          </a:p>
          <a:p>
            <a:pPr>
              <a:buFontTx/>
              <a:buChar char="-"/>
              <a:defRPr/>
            </a:pPr>
            <a:endParaRPr lang="en-US" sz="2400" dirty="0" smtClean="0"/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endParaRPr lang="en-US" sz="2400" dirty="0" smtClean="0"/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endParaRPr lang="en-US" sz="2400" dirty="0" smtClean="0"/>
          </a:p>
          <a:p>
            <a:pPr marL="0" indent="0">
              <a:buNone/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 marL="0" indent="0">
              <a:buNone/>
              <a:defRPr/>
            </a:pPr>
            <a:endParaRPr lang="en-US" sz="2400" dirty="0" smtClean="0"/>
          </a:p>
          <a:p>
            <a:pPr marL="0" indent="0">
              <a:buNone/>
              <a:defRPr/>
            </a:pPr>
            <a:endParaRPr lang="en-US" sz="2400" dirty="0" smtClean="0"/>
          </a:p>
          <a:p>
            <a:pPr marL="0" indent="0">
              <a:buNone/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/>
          </a:p>
          <a:p>
            <a:pPr marL="0" indent="0" eaLnBrk="1" hangingPunct="1">
              <a:buNone/>
              <a:defRPr/>
            </a:pPr>
            <a:endParaRPr lang="en-US" sz="2400" dirty="0"/>
          </a:p>
          <a:p>
            <a:pPr marL="0" indent="0" eaLnBrk="1" hangingPunct="1">
              <a:buNone/>
              <a:defRPr/>
            </a:pPr>
            <a:endParaRPr lang="en-US" sz="2400" dirty="0" smtClean="0"/>
          </a:p>
          <a:p>
            <a:pPr marL="0" indent="0" eaLnBrk="1" hangingPunct="1">
              <a:buNone/>
              <a:defRPr/>
            </a:pPr>
            <a:endParaRPr lang="en-US" sz="2800" dirty="0"/>
          </a:p>
          <a:p>
            <a:pPr marL="0" indent="0" eaLnBrk="1" hangingPunct="1"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24200"/>
            <a:ext cx="313696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7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349" y="788377"/>
            <a:ext cx="7392251" cy="1447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</a:rPr>
              <a:t>Wildlife Field Stabilization Group</a:t>
            </a:r>
            <a:endParaRPr lang="en-US" sz="4000" dirty="0">
              <a:solidFill>
                <a:schemeClr val="accent6"/>
              </a:solidFill>
            </a:endParaRPr>
          </a:p>
        </p:txBody>
      </p:sp>
      <p:pic>
        <p:nvPicPr>
          <p:cNvPr id="4" name="Picture 6" descr="OWCN TRAILER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354" y="2743200"/>
            <a:ext cx="4190223" cy="3143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New-OWCN-Logo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0" y="228600"/>
            <a:ext cx="13698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4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500" y="762000"/>
            <a:ext cx="87630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6"/>
                </a:solidFill>
              </a:rPr>
              <a:t>Wildlife Care &amp; Processing Group</a:t>
            </a:r>
            <a:endParaRPr lang="en-US" sz="4000" dirty="0" smtClean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514600"/>
            <a:ext cx="442342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2" name="Rectangle 4"/>
          <p:cNvSpPr>
            <a:spLocks noGrp="1" noRot="1" noChangeArrowheads="1"/>
          </p:cNvSpPr>
          <p:nvPr>
            <p:ph sz="quarter" idx="2"/>
          </p:nvPr>
        </p:nvSpPr>
        <p:spPr>
          <a:xfrm>
            <a:off x="5562600" y="1981200"/>
            <a:ext cx="3255963" cy="3886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Ensures that wildlife exposed to petroleum products receive the best achievable care by providing access to veterinary services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Processes live &amp; dead animals</a:t>
            </a:r>
          </a:p>
        </p:txBody>
      </p:sp>
      <p:pic>
        <p:nvPicPr>
          <p:cNvPr id="5" name="Picture 9" descr="New-OWCN-Logo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152400"/>
            <a:ext cx="1151792" cy="96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4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889125" y="2022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715702" y="689520"/>
            <a:ext cx="58253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 err="1" smtClean="0">
                <a:solidFill>
                  <a:schemeClr val="accent6"/>
                </a:solidFill>
                <a:latin typeface="+mj-lt"/>
              </a:rPr>
              <a:t>Hazwoper</a:t>
            </a:r>
            <a:r>
              <a:rPr lang="en-US" sz="44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4400" dirty="0">
                <a:solidFill>
                  <a:schemeClr val="accent6"/>
                </a:solidFill>
                <a:latin typeface="+mj-lt"/>
              </a:rPr>
              <a:t>Requirements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457200" y="2251074"/>
            <a:ext cx="854075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6FA9B7"/>
              </a:buClr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r>
              <a:rPr lang="en-US" sz="2800" dirty="0">
                <a:solidFill>
                  <a:srgbClr val="FFFFFF"/>
                </a:solidFill>
              </a:rPr>
              <a:t>24-hr HAZWOPER plus OWCN </a:t>
            </a:r>
            <a:r>
              <a:rPr lang="en-US" sz="2800" dirty="0" smtClean="0">
                <a:solidFill>
                  <a:srgbClr val="FFFFFF"/>
                </a:solidFill>
              </a:rPr>
              <a:t>training (+ 8 </a:t>
            </a:r>
            <a:r>
              <a:rPr lang="en-US" sz="2800" dirty="0" err="1" smtClean="0">
                <a:solidFill>
                  <a:srgbClr val="FFFFFF"/>
                </a:solidFill>
              </a:rPr>
              <a:t>hr</a:t>
            </a:r>
            <a:r>
              <a:rPr lang="en-US" sz="2800" dirty="0" smtClean="0">
                <a:solidFill>
                  <a:srgbClr val="FFFFFF"/>
                </a:solidFill>
              </a:rPr>
              <a:t> annually)</a:t>
            </a:r>
            <a:endParaRPr lang="en-US" sz="2800" dirty="0">
              <a:solidFill>
                <a:srgbClr val="FFFFFF"/>
              </a:solidFill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FA9B7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</a:rPr>
              <a:t>Conduct </a:t>
            </a:r>
            <a:r>
              <a:rPr lang="en-US" sz="2800" dirty="0" smtClean="0">
                <a:solidFill>
                  <a:srgbClr val="FFFFFF"/>
                </a:solidFill>
              </a:rPr>
              <a:t>Wildlife Operations under </a:t>
            </a:r>
            <a:r>
              <a:rPr lang="en-US" sz="2800" dirty="0">
                <a:solidFill>
                  <a:srgbClr val="FFFFFF"/>
                </a:solidFill>
              </a:rPr>
              <a:t>the direction </a:t>
            </a:r>
            <a:r>
              <a:rPr lang="en-US" sz="2800" dirty="0" smtClean="0">
                <a:solidFill>
                  <a:srgbClr val="FFFFFF"/>
                </a:solidFill>
              </a:rPr>
              <a:t>a Group </a:t>
            </a:r>
            <a:r>
              <a:rPr lang="en-US" sz="2800" dirty="0">
                <a:solidFill>
                  <a:srgbClr val="FFFFFF"/>
                </a:solidFill>
              </a:rPr>
              <a:t>Supervisor, </a:t>
            </a:r>
            <a:r>
              <a:rPr lang="en-US" sz="2800" dirty="0" smtClean="0">
                <a:solidFill>
                  <a:srgbClr val="FFFFFF"/>
                </a:solidFill>
              </a:rPr>
              <a:t>after </a:t>
            </a:r>
            <a:r>
              <a:rPr lang="en-US" sz="2800" dirty="0">
                <a:solidFill>
                  <a:srgbClr val="FFFFFF"/>
                </a:solidFill>
              </a:rPr>
              <a:t>site </a:t>
            </a:r>
            <a:r>
              <a:rPr lang="en-US" sz="2800" dirty="0" smtClean="0">
                <a:solidFill>
                  <a:srgbClr val="FFFFFF"/>
                </a:solidFill>
              </a:rPr>
              <a:t>characterization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</a:rPr>
              <a:t>Demobilization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257800" y="1981200"/>
            <a:ext cx="3886200" cy="2568575"/>
          </a:xfrm>
        </p:spPr>
        <p:txBody>
          <a:bodyPr/>
          <a:lstStyle/>
          <a:p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dirty="0">
                <a:latin typeface="Calibri" pitchFamily="34" charset="0"/>
              </a:rPr>
              <a:t>Wildlife Operation activities are typically the last to demobilize</a:t>
            </a:r>
          </a:p>
          <a:p>
            <a:endParaRPr lang="en-US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4488392" cy="336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9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6"/>
                </a:solidFill>
              </a:rPr>
              <a:t>Interaction with Local Agencies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361950" y="1219200"/>
            <a:ext cx="877887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u="sng" dirty="0" smtClean="0">
                <a:latin typeface="Calibri" pitchFamily="34" charset="0"/>
              </a:rPr>
              <a:t>What the WB can provide: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400" dirty="0"/>
              <a:t>Provide cooperating agencies with up-to-date information (as available)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800" u="sng" dirty="0"/>
              <a:t>What </a:t>
            </a:r>
            <a:r>
              <a:rPr lang="en-US" sz="2800" u="sng" dirty="0" smtClean="0"/>
              <a:t>others </a:t>
            </a:r>
            <a:r>
              <a:rPr lang="en-US" sz="2800" u="sng" dirty="0"/>
              <a:t>can </a:t>
            </a:r>
            <a:r>
              <a:rPr lang="en-US" sz="2800" u="sng" dirty="0" smtClean="0"/>
              <a:t>provide for the WB</a:t>
            </a:r>
            <a:r>
              <a:rPr lang="en-US" sz="2800" dirty="0" smtClean="0"/>
              <a:t>: </a:t>
            </a:r>
            <a:endParaRPr lang="en-US" sz="2400" b="1" dirty="0"/>
          </a:p>
          <a:p>
            <a:pPr eaLnBrk="1" hangingPunct="1">
              <a:defRPr/>
            </a:pPr>
            <a:r>
              <a:rPr lang="en-US" sz="2400" dirty="0" smtClean="0"/>
              <a:t>Reconnaissance</a:t>
            </a:r>
          </a:p>
          <a:p>
            <a:pPr eaLnBrk="1" hangingPunct="1">
              <a:buFontTx/>
              <a:buChar char="•"/>
              <a:defRPr/>
            </a:pPr>
            <a:r>
              <a:rPr lang="en-US" sz="2400" dirty="0" smtClean="0"/>
              <a:t> Provide local knowledge and expertise (e.g. USFS biologists)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Recovery</a:t>
            </a:r>
            <a:r>
              <a:rPr lang="en-US" sz="2400" dirty="0" smtClean="0"/>
              <a:t>, Transportation</a:t>
            </a:r>
            <a:endParaRPr lang="en-US" sz="2400" dirty="0"/>
          </a:p>
          <a:p>
            <a:pPr eaLnBrk="1" hangingPunct="1">
              <a:buFontTx/>
              <a:buChar char="•"/>
              <a:defRPr/>
            </a:pPr>
            <a:r>
              <a:rPr lang="en-US" sz="2400" dirty="0"/>
              <a:t> Assist with </a:t>
            </a:r>
            <a:r>
              <a:rPr lang="en-US" sz="2400" dirty="0" smtClean="0"/>
              <a:t>closures </a:t>
            </a:r>
            <a:r>
              <a:rPr lang="en-US" sz="2400" dirty="0"/>
              <a:t>and access</a:t>
            </a:r>
          </a:p>
          <a:p>
            <a:pPr eaLnBrk="1" hangingPunct="1">
              <a:buFontTx/>
              <a:buChar char="•"/>
              <a:defRPr/>
            </a:pPr>
            <a:r>
              <a:rPr lang="en-US" sz="2400" dirty="0"/>
              <a:t> Provide a staging area for </a:t>
            </a:r>
            <a:r>
              <a:rPr lang="en-US" sz="2400" dirty="0" smtClean="0"/>
              <a:t>wildlife field ops</a:t>
            </a:r>
            <a:endParaRPr lang="en-US" sz="2400" dirty="0"/>
          </a:p>
          <a:p>
            <a:pPr eaLnBrk="1" hangingPunct="1">
              <a:buFontTx/>
              <a:buChar char="•"/>
              <a:defRPr/>
            </a:pPr>
            <a:r>
              <a:rPr lang="en-US" sz="2400" dirty="0"/>
              <a:t> Assist with transportation of wildlife</a:t>
            </a:r>
          </a:p>
          <a:p>
            <a:pPr eaLnBrk="1" hangingPunct="1">
              <a:buFontTx/>
              <a:buChar char="•"/>
              <a:defRPr/>
            </a:pPr>
            <a:r>
              <a:rPr lang="en-US" sz="2400" dirty="0"/>
              <a:t> </a:t>
            </a:r>
            <a:r>
              <a:rPr lang="en-US" sz="2400" dirty="0" smtClean="0"/>
              <a:t>If OWCN trained</a:t>
            </a:r>
            <a:r>
              <a:rPr lang="en-US" sz="2400" dirty="0"/>
              <a:t>, assist with wildlife capture</a:t>
            </a:r>
          </a:p>
        </p:txBody>
      </p:sp>
    </p:spTree>
    <p:extLst>
      <p:ext uri="{BB962C8B-B14F-4D97-AF65-F5344CB8AC3E}">
        <p14:creationId xmlns:p14="http://schemas.microsoft.com/office/powerpoint/2010/main" val="18353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Transporting a bird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305800" cy="5257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u="sng" dirty="0" smtClean="0"/>
              <a:t>Box</a:t>
            </a:r>
            <a:r>
              <a:rPr lang="en-US" sz="4400" dirty="0"/>
              <a:t> 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-    bird can stand</a:t>
            </a:r>
          </a:p>
          <a:p>
            <a:pPr>
              <a:buFontTx/>
              <a:buChar char="-"/>
            </a:pPr>
            <a:r>
              <a:rPr lang="en-US" sz="4400" dirty="0" smtClean="0"/>
              <a:t>small ventilation holes</a:t>
            </a:r>
          </a:p>
          <a:p>
            <a:pPr>
              <a:buFontTx/>
              <a:buChar char="-"/>
            </a:pPr>
            <a:r>
              <a:rPr lang="en-US" sz="4400" dirty="0" smtClean="0"/>
              <a:t>kept in shade</a:t>
            </a:r>
          </a:p>
          <a:p>
            <a:pPr>
              <a:buFontTx/>
              <a:buChar char="-"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u="sng" dirty="0" smtClean="0"/>
              <a:t>Vehicle</a:t>
            </a:r>
          </a:p>
          <a:p>
            <a:pPr>
              <a:buFontTx/>
              <a:buChar char="-"/>
            </a:pPr>
            <a:r>
              <a:rPr lang="en-US" sz="4400" dirty="0" smtClean="0"/>
              <a:t>enclosed truck front cab, van, SUV</a:t>
            </a:r>
          </a:p>
          <a:p>
            <a:pPr>
              <a:buFontTx/>
              <a:buChar char="-"/>
            </a:pPr>
            <a:r>
              <a:rPr lang="en-US" sz="4400" dirty="0"/>
              <a:t>(NO truck beds or truck shells)</a:t>
            </a:r>
          </a:p>
          <a:p>
            <a:pPr>
              <a:buFontTx/>
              <a:buChar char="-"/>
            </a:pPr>
            <a:r>
              <a:rPr lang="en-US" sz="4400" dirty="0" smtClean="0"/>
              <a:t>wet bird 80f</a:t>
            </a:r>
          </a:p>
          <a:p>
            <a:pPr>
              <a:buFontTx/>
              <a:buChar char="-"/>
            </a:pPr>
            <a:r>
              <a:rPr lang="en-US" sz="4400" dirty="0"/>
              <a:t>d</a:t>
            </a:r>
            <a:r>
              <a:rPr lang="en-US" sz="4400" dirty="0" smtClean="0"/>
              <a:t>ry bird requires cooler temp</a:t>
            </a:r>
          </a:p>
          <a:p>
            <a:pPr>
              <a:buFontTx/>
              <a:buChar char="-"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u="sng" dirty="0" smtClean="0"/>
              <a:t>Chain of Custody</a:t>
            </a:r>
          </a:p>
          <a:p>
            <a:pPr>
              <a:buFontTx/>
              <a:buChar char="-"/>
            </a:pPr>
            <a:r>
              <a:rPr lang="en-US" sz="4400" dirty="0" smtClean="0"/>
              <a:t>in a declared spill, it begins at the primary care facility </a:t>
            </a:r>
          </a:p>
          <a:p>
            <a:pPr marL="0" indent="0">
              <a:buNone/>
            </a:pPr>
            <a:endParaRPr lang="en-US" sz="4400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06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889125" y="2022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3288769" y="457200"/>
            <a:ext cx="27257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chemeClr val="accent6"/>
                </a:solidFill>
                <a:latin typeface="+mj-lt"/>
              </a:rPr>
              <a:t>SUMMARY</a:t>
            </a:r>
            <a:endParaRPr lang="en-US" sz="3600" dirty="0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609600" y="1371600"/>
            <a:ext cx="82296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sz="2000" dirty="0" smtClean="0">
              <a:latin typeface="+mn-lt"/>
            </a:endParaRPr>
          </a:p>
          <a:p>
            <a:pPr eaLnBrk="1" hangingPunct="1">
              <a:buFontTx/>
              <a:buChar char="•"/>
            </a:pPr>
            <a:endParaRPr lang="en-US" sz="2000" dirty="0">
              <a:latin typeface="+mn-lt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000" dirty="0" smtClean="0">
                <a:latin typeface="+mn-lt"/>
              </a:rPr>
              <a:t>-</a:t>
            </a: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-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Wildlife Response Plan for Oiled Wildlife in CA  </a:t>
            </a:r>
          </a:p>
          <a:p>
            <a:pPr lvl="0">
              <a:spcBef>
                <a:spcPct val="20000"/>
              </a:spcBef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-Oiled Wildlife Care </a:t>
            </a: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Network 1-877-823-6926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pPr lvl="0">
              <a:spcBef>
                <a:spcPct val="20000"/>
              </a:spcBef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 -</a:t>
            </a:r>
            <a:r>
              <a:rPr lang="en-US" sz="2400" dirty="0" smtClean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Wildlife Branch is in the Operations </a:t>
            </a:r>
            <a:r>
              <a:rPr lang="en-US" sz="2400" dirty="0" smtClean="0">
                <a:latin typeface="+mn-lt"/>
              </a:rPr>
              <a:t>Section </a:t>
            </a:r>
            <a:r>
              <a:rPr lang="en-US" sz="2400" dirty="0">
                <a:latin typeface="+mn-lt"/>
              </a:rPr>
              <a:t>of the </a:t>
            </a:r>
            <a:r>
              <a:rPr lang="en-US" sz="2400" dirty="0" smtClean="0">
                <a:latin typeface="+mn-lt"/>
              </a:rPr>
              <a:t>UC</a:t>
            </a:r>
            <a:endParaRPr lang="en-US" sz="2400" dirty="0">
              <a:latin typeface="+mn-lt"/>
            </a:endParaRPr>
          </a:p>
          <a:p>
            <a:pPr eaLnBrk="1" hangingPunct="1"/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-</a:t>
            </a:r>
            <a:r>
              <a:rPr lang="en-US" sz="2400" dirty="0" smtClean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OWCN fills most roles other </a:t>
            </a:r>
            <a:r>
              <a:rPr lang="en-US" sz="2400" dirty="0" smtClean="0">
                <a:latin typeface="+mn-lt"/>
              </a:rPr>
              <a:t>than Reconnaissance,  </a:t>
            </a:r>
          </a:p>
          <a:p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if interested,  get training </a:t>
            </a:r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7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22" y="1615308"/>
            <a:ext cx="6931753" cy="402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3047999" y="546157"/>
            <a:ext cx="571500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 dirty="0" smtClean="0"/>
              <a:t>Wildlife Response Coordinator</a:t>
            </a:r>
          </a:p>
          <a:p>
            <a:pPr eaLnBrk="1" hangingPunct="1">
              <a:defRPr/>
            </a:pPr>
            <a:r>
              <a:rPr lang="en-US" sz="3200" b="1" dirty="0" smtClean="0"/>
              <a:t>holly.gellerman@wildlife.ca.gov</a:t>
            </a:r>
            <a:endParaRPr lang="en-US" sz="3200" b="1" dirty="0"/>
          </a:p>
          <a:p>
            <a:pPr eaLnBrk="1" hangingPunct="1">
              <a:defRPr/>
            </a:pPr>
            <a:r>
              <a:rPr lang="en-US" sz="3200" b="1" dirty="0" smtClean="0"/>
              <a:t>         office (916)324-6715 </a:t>
            </a:r>
          </a:p>
          <a:p>
            <a:pPr eaLnBrk="1" hangingPunct="1">
              <a:defRPr/>
            </a:pPr>
            <a:r>
              <a:rPr lang="en-US" sz="3200" b="1" dirty="0" smtClean="0"/>
              <a:t>            cell (916)747-0611</a:t>
            </a:r>
            <a:endParaRPr lang="en-US" sz="3200" b="1" dirty="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533399" y="5772953"/>
            <a:ext cx="82295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latin typeface="Arial" charset="0"/>
              </a:rPr>
              <a:t>www.wildlife.ca.gov/OSPR/Preparedness</a:t>
            </a:r>
            <a:r>
              <a:rPr lang="en-US" sz="2800" b="1" dirty="0" smtClean="0">
                <a:latin typeface="Arial" charset="0"/>
              </a:rPr>
              <a:t>/</a:t>
            </a:r>
          </a:p>
          <a:p>
            <a:pPr>
              <a:defRPr/>
            </a:pPr>
            <a:r>
              <a:rPr lang="en-US" sz="2800" b="1" dirty="0" smtClean="0">
                <a:latin typeface="Arial" charset="0"/>
              </a:rPr>
              <a:t>Wildlife-Response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533401" y="381001"/>
            <a:ext cx="26669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6"/>
                </a:solidFill>
                <a:latin typeface="+mj-lt"/>
              </a:rPr>
              <a:t>QUESTIONS?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26" y="1134213"/>
            <a:ext cx="1114425" cy="147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8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26406"/>
            <a:ext cx="5791200" cy="67752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9000" y="152400"/>
            <a:ext cx="511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Possible Routes for Crude-by-Rail</a:t>
            </a:r>
          </a:p>
        </p:txBody>
      </p:sp>
      <p:pic>
        <p:nvPicPr>
          <p:cNvPr id="2050" name="Picture 2" descr="http://switchboard.nrdc.org/blogs/dbailey/tanker%20car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1055" y="684348"/>
            <a:ext cx="5089939" cy="205885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8C01-D937-4115-9A8C-CD8E72EDDA2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4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801373" y="587375"/>
            <a:ext cx="76619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Wildlife species susceptible </a:t>
            </a:r>
            <a:r>
              <a:rPr lang="en-US" sz="4000" dirty="0">
                <a:solidFill>
                  <a:schemeClr val="accent6"/>
                </a:solidFill>
                <a:latin typeface="+mj-lt"/>
              </a:rPr>
              <a:t>to </a:t>
            </a:r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oiling</a:t>
            </a:r>
            <a:endParaRPr lang="en-US" sz="40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7734300" cy="1066800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Spend  time on the surface of the water</a:t>
            </a:r>
          </a:p>
        </p:txBody>
      </p:sp>
      <p:pic>
        <p:nvPicPr>
          <p:cNvPr id="1029" name="Picture 5" descr="C:\Users\hgellerman\Desktop\WODU wa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3" y="3508443"/>
            <a:ext cx="2074346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1.gstatic.com/images?q=tbn:ANd9GcQM0bv704W6bUaQhjLKEH2yYcYz-K0ZKQLaYn8V-nd_AqZbo2m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93838"/>
            <a:ext cx="1687650" cy="16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iltonheiberg.com/images/ANIMALS/Coyote-w-Duck_Canis-latrans_20101206_15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018" y="3530959"/>
            <a:ext cx="2323382" cy="255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863" y="990600"/>
            <a:ext cx="1971675" cy="23241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2508317" y="52388"/>
            <a:ext cx="42734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Birds affected </a:t>
            </a:r>
            <a:r>
              <a:rPr lang="en-US" sz="4000" dirty="0">
                <a:solidFill>
                  <a:schemeClr val="accent6"/>
                </a:solidFill>
                <a:latin typeface="+mj-lt"/>
              </a:rPr>
              <a:t>b</a:t>
            </a:r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y </a:t>
            </a:r>
            <a:r>
              <a:rPr lang="en-US" sz="4000" dirty="0">
                <a:solidFill>
                  <a:schemeClr val="accent6"/>
                </a:solidFill>
                <a:latin typeface="+mj-lt"/>
              </a:rPr>
              <a:t>o</a:t>
            </a:r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il</a:t>
            </a:r>
            <a:endParaRPr lang="en-US" sz="40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2050" name="Picture 2" descr="C:\Users\hgellerman\Desktop\oiled BUOW in reh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08510"/>
            <a:ext cx="3127360" cy="4187043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6152929" y="1346845"/>
            <a:ext cx="20991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Burrowing Owl</a:t>
            </a:r>
            <a:endParaRPr lang="en-US" sz="2400" b="1" dirty="0"/>
          </a:p>
        </p:txBody>
      </p:sp>
      <p:pic>
        <p:nvPicPr>
          <p:cNvPr id="2051" name="Picture 3" descr="C:\Users\hgellerman\Desktop\WE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97" y="3505200"/>
            <a:ext cx="3296478" cy="3159125"/>
          </a:xfrm>
          <a:prstGeom prst="rect">
            <a:avLst/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291735" y="1116013"/>
            <a:ext cx="29392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SW Willow Flycatcher</a:t>
            </a:r>
            <a:endParaRPr lang="en-US" sz="2400" b="1" dirty="0"/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967991" y="6084383"/>
            <a:ext cx="29502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/>
              <a:t>Western Meadowlark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172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229600" cy="1219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</a:rPr>
              <a:t>CA Wildlife Response Plan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752600"/>
            <a:ext cx="72390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r>
              <a:rPr lang="en-US" sz="2400" dirty="0" smtClean="0">
                <a:solidFill>
                  <a:srgbClr val="FFFFFF"/>
                </a:solidFill>
                <a:latin typeface="Tahoma" pitchFamily="34" charset="0"/>
              </a:rPr>
              <a:t>Originally </a:t>
            </a:r>
            <a:r>
              <a:rPr lang="en-US" sz="2400" dirty="0">
                <a:solidFill>
                  <a:srgbClr val="FFFFFF"/>
                </a:solidFill>
                <a:latin typeface="Tahoma" pitchFamily="34" charset="0"/>
              </a:rPr>
              <a:t>developed by OSPR in early </a:t>
            </a:r>
            <a:r>
              <a:rPr lang="en-US" sz="2400" dirty="0" smtClean="0">
                <a:solidFill>
                  <a:srgbClr val="FFFFFF"/>
                </a:solidFill>
                <a:latin typeface="Tahoma" pitchFamily="34" charset="0"/>
              </a:rPr>
              <a:t>90’s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defRPr/>
            </a:pPr>
            <a:r>
              <a:rPr lang="en-US" sz="2400" dirty="0" smtClean="0">
                <a:solidFill>
                  <a:srgbClr val="FFFFFF"/>
                </a:solidFill>
                <a:latin typeface="Tahoma" pitchFamily="34" charset="0"/>
              </a:rPr>
              <a:t>    -later input, </a:t>
            </a:r>
            <a:r>
              <a:rPr lang="en-US" sz="2400" dirty="0">
                <a:solidFill>
                  <a:srgbClr val="FFFFFF"/>
                </a:solidFill>
                <a:latin typeface="Tahoma" pitchFamily="34" charset="0"/>
              </a:rPr>
              <a:t>A</a:t>
            </a:r>
            <a:r>
              <a:rPr lang="en-US" sz="2400" dirty="0" smtClean="0">
                <a:solidFill>
                  <a:srgbClr val="FFFFFF"/>
                </a:solidFill>
                <a:latin typeface="Tahoma" pitchFamily="34" charset="0"/>
              </a:rPr>
              <a:t>gencies, NGOs, Industry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endParaRPr lang="en-US" sz="2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r>
              <a:rPr lang="en-US" sz="2400" dirty="0" smtClean="0">
                <a:solidFill>
                  <a:srgbClr val="FFFFFF"/>
                </a:solidFill>
                <a:latin typeface="Tahoma" pitchFamily="34" charset="0"/>
              </a:rPr>
              <a:t>Updated 2011/2016, available on OSPR </a:t>
            </a:r>
            <a:r>
              <a:rPr lang="en-US" sz="2400" dirty="0" smtClean="0">
                <a:solidFill>
                  <a:srgbClr val="FFFFFF"/>
                </a:solidFill>
                <a:latin typeface="Tahoma" pitchFamily="34" charset="0"/>
              </a:rPr>
              <a:t>website: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endParaRPr lang="en-US" sz="2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defRPr/>
            </a:pPr>
            <a:r>
              <a:rPr lang="en-US" sz="2400" b="1" dirty="0" smtClean="0">
                <a:latin typeface="Arial" charset="0"/>
              </a:rPr>
              <a:t> 	www.wildlife.ca.gov/OSPR/Preparedness/	Wildlife-Response</a:t>
            </a:r>
            <a:endParaRPr lang="en-US" sz="2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endParaRPr lang="en-US" sz="2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r>
              <a:rPr lang="en-US" sz="2400" dirty="0" smtClean="0">
                <a:solidFill>
                  <a:srgbClr val="FFFFFF"/>
                </a:solidFill>
                <a:latin typeface="Tahoma" pitchFamily="34" charset="0"/>
              </a:rPr>
              <a:t>Details </a:t>
            </a:r>
            <a:r>
              <a:rPr lang="en-US" sz="2400" dirty="0">
                <a:solidFill>
                  <a:srgbClr val="FFFFFF"/>
                </a:solidFill>
                <a:latin typeface="Tahoma" pitchFamily="34" charset="0"/>
              </a:rPr>
              <a:t>WLB purpose, structure, roles, </a:t>
            </a:r>
            <a:r>
              <a:rPr lang="en-US" sz="2400" dirty="0" smtClean="0">
                <a:solidFill>
                  <a:srgbClr val="FFFFFF"/>
                </a:solidFill>
                <a:latin typeface="Tahoma" pitchFamily="34" charset="0"/>
              </a:rPr>
              <a:t>responsibilities &amp; special protocols</a:t>
            </a:r>
            <a:endParaRPr lang="en-US" sz="2400" dirty="0">
              <a:solidFill>
                <a:srgbClr val="FFFFFF"/>
              </a:solidFill>
              <a:latin typeface="Tahoma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endParaRPr lang="en-US" sz="24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889125" y="2022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2090319" y="152400"/>
            <a:ext cx="510941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4400" dirty="0" smtClean="0">
                <a:solidFill>
                  <a:schemeClr val="accent6"/>
                </a:solidFill>
                <a:latin typeface="Calibri" pitchFamily="34" charset="0"/>
              </a:rPr>
              <a:t>Special Protocols</a:t>
            </a:r>
          </a:p>
          <a:p>
            <a:pPr algn="ctr">
              <a:defRPr/>
            </a:pPr>
            <a:r>
              <a:rPr lang="en-US" sz="3600" dirty="0" smtClean="0">
                <a:solidFill>
                  <a:schemeClr val="accent6"/>
                </a:solidFill>
                <a:latin typeface="Calibri" pitchFamily="34" charset="0"/>
              </a:rPr>
              <a:t>WILDLIFE RESPONSE PLAN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7883" y="2022475"/>
            <a:ext cx="4800600" cy="422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dirty="0"/>
              <a:t>G</a:t>
            </a:r>
            <a:r>
              <a:rPr lang="en-US" sz="2400" dirty="0" smtClean="0"/>
              <a:t>uidelines  to: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/>
            </a:pPr>
            <a:endParaRPr lang="en-US" sz="2400" dirty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dirty="0" smtClean="0"/>
              <a:t>Minimize </a:t>
            </a:r>
            <a:r>
              <a:rPr lang="en-US" sz="2400" dirty="0"/>
              <a:t>incidental impacts to </a:t>
            </a:r>
            <a:r>
              <a:rPr lang="en-US" sz="2400" dirty="0" smtClean="0"/>
              <a:t>Threatened and Endangered Species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/>
            </a:pPr>
            <a:endParaRPr lang="en-US" sz="2400" dirty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400" dirty="0" smtClean="0"/>
              <a:t>We </a:t>
            </a:r>
            <a:r>
              <a:rPr lang="en-US" sz="2400" dirty="0" smtClean="0"/>
              <a:t>are developing guidelines to address inland species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/>
            </a:pPr>
            <a:endParaRPr lang="en-US" sz="2400" dirty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80000"/>
              <a:buFont typeface="Wingdings" pitchFamily="2" charset="2"/>
              <a:buChar char="§"/>
              <a:defRPr/>
            </a:pP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67" y="4156074"/>
            <a:ext cx="31337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56" y="1975692"/>
            <a:ext cx="3290887" cy="218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9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5867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6"/>
                </a:solidFill>
              </a:rPr>
              <a:t>Potential risks to fish</a:t>
            </a:r>
            <a:endParaRPr lang="en-US" altLang="en-US" sz="4000" i="1" dirty="0" smtClean="0">
              <a:solidFill>
                <a:schemeClr val="accent6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3824288" cy="44910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Adult Migration</a:t>
            </a:r>
          </a:p>
          <a:p>
            <a:pPr eaLnBrk="1" hangingPunct="1"/>
            <a:r>
              <a:rPr lang="en-US" altLang="en-US" sz="2400" dirty="0" smtClean="0"/>
              <a:t>Spawning</a:t>
            </a:r>
          </a:p>
          <a:p>
            <a:pPr eaLnBrk="1" hangingPunct="1"/>
            <a:r>
              <a:rPr lang="en-US" altLang="en-US" sz="2400" dirty="0" smtClean="0"/>
              <a:t>Egg Incubation</a:t>
            </a:r>
          </a:p>
          <a:p>
            <a:pPr eaLnBrk="1" hangingPunct="1"/>
            <a:r>
              <a:rPr lang="en-US" altLang="en-US" sz="2400" dirty="0" smtClean="0"/>
              <a:t>Emergence/Fry</a:t>
            </a:r>
          </a:p>
          <a:p>
            <a:pPr eaLnBrk="1" hangingPunct="1"/>
            <a:r>
              <a:rPr lang="en-US" altLang="en-US" sz="2400" dirty="0" smtClean="0"/>
              <a:t>Juvenile Rearing</a:t>
            </a:r>
          </a:p>
          <a:p>
            <a:pPr eaLnBrk="1" hangingPunct="1"/>
            <a:r>
              <a:rPr lang="en-US" altLang="en-US" sz="2400" dirty="0" smtClean="0"/>
              <a:t>Out-migration (</a:t>
            </a:r>
            <a:r>
              <a:rPr lang="en-US" altLang="en-US" sz="2400" dirty="0" err="1" smtClean="0"/>
              <a:t>smolt</a:t>
            </a:r>
            <a:r>
              <a:rPr lang="en-US" altLang="en-US" sz="2400" dirty="0" smtClean="0"/>
              <a:t>)</a:t>
            </a:r>
          </a:p>
        </p:txBody>
      </p:sp>
      <p:pic>
        <p:nvPicPr>
          <p:cNvPr id="53252" name="Picture 4" descr="coho redd_SF Noyo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614" y="1676400"/>
            <a:ext cx="5154386" cy="379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ALEVINS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2" y="4661126"/>
            <a:ext cx="3062288" cy="219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Egg_Sac Fry Development in Stream Graph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2823" r="8327" b="18118"/>
          <a:stretch>
            <a:fillRect/>
          </a:stretch>
        </p:blipFill>
        <p:spPr bwMode="auto">
          <a:xfrm>
            <a:off x="6781800" y="685800"/>
            <a:ext cx="228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coho hatch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4167" r="2856" b="8333"/>
          <a:stretch>
            <a:fillRect/>
          </a:stretch>
        </p:blipFill>
        <p:spPr bwMode="auto">
          <a:xfrm>
            <a:off x="2919993" y="4857903"/>
            <a:ext cx="3161719" cy="201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29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Oiled Wildlife Care Network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(OWCN)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572000"/>
          </a:xfrm>
        </p:spPr>
        <p:txBody>
          <a:bodyPr/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r>
              <a:rPr lang="en-US" sz="2600" kern="0" dirty="0">
                <a:solidFill>
                  <a:srgbClr val="FFFFFF"/>
                </a:solidFill>
                <a:latin typeface="Calibri" pitchFamily="34" charset="0"/>
              </a:rPr>
              <a:t>Administration</a:t>
            </a:r>
          </a:p>
          <a:p>
            <a:pPr lvl="1" fontAlgn="base">
              <a:lnSpc>
                <a:spcPct val="80000"/>
              </a:lnSpc>
              <a:spcAft>
                <a:spcPct val="0"/>
              </a:spcAft>
              <a:buClr>
                <a:srgbClr val="6FA9B7"/>
              </a:buClr>
              <a:buFont typeface="Wingdings" pitchFamily="2" charset="2"/>
              <a:buChar char="§"/>
              <a:defRPr/>
            </a:pPr>
            <a:r>
              <a:rPr lang="en-US" sz="2600" kern="0" dirty="0">
                <a:solidFill>
                  <a:srgbClr val="FFFFFF"/>
                </a:solidFill>
                <a:latin typeface="Calibri" pitchFamily="34" charset="0"/>
              </a:rPr>
              <a:t>1994–1997: OSPR</a:t>
            </a:r>
          </a:p>
          <a:p>
            <a:pPr lvl="1" fontAlgn="base">
              <a:lnSpc>
                <a:spcPct val="80000"/>
              </a:lnSpc>
              <a:spcAft>
                <a:spcPct val="0"/>
              </a:spcAft>
              <a:buClr>
                <a:srgbClr val="6FA9B7"/>
              </a:buClr>
              <a:buFont typeface="Wingdings" pitchFamily="2" charset="2"/>
              <a:buChar char="§"/>
              <a:defRPr/>
            </a:pPr>
            <a:r>
              <a:rPr lang="en-US" sz="2600" kern="0" dirty="0">
                <a:solidFill>
                  <a:srgbClr val="FFFFFF"/>
                </a:solidFill>
                <a:latin typeface="Calibri" pitchFamily="34" charset="0"/>
              </a:rPr>
              <a:t>1997– : Wildlife Health Center, UC Davis</a:t>
            </a:r>
          </a:p>
          <a:p>
            <a:pPr marL="457200" lvl="1" indent="0" fontAlgn="base">
              <a:lnSpc>
                <a:spcPct val="80000"/>
              </a:lnSpc>
              <a:spcAft>
                <a:spcPct val="0"/>
              </a:spcAft>
              <a:buClr>
                <a:srgbClr val="6FA9B7"/>
              </a:buClr>
              <a:buNone/>
              <a:defRPr/>
            </a:pPr>
            <a:endParaRPr lang="en-US" sz="2600" kern="0" dirty="0">
              <a:solidFill>
                <a:srgbClr val="FFFFFF"/>
              </a:solidFill>
              <a:latin typeface="Calibri" pitchFamily="34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A3C145"/>
              </a:buClr>
              <a:buSzPct val="80000"/>
              <a:buFont typeface="Arial" charset="0"/>
              <a:buChar char="►"/>
              <a:defRPr/>
            </a:pPr>
            <a:r>
              <a:rPr lang="en-US" sz="2600" kern="0" dirty="0">
                <a:solidFill>
                  <a:srgbClr val="FFFFFF"/>
                </a:solidFill>
                <a:latin typeface="Calibri" pitchFamily="34" charset="0"/>
              </a:rPr>
              <a:t>Mission</a:t>
            </a:r>
          </a:p>
          <a:p>
            <a:pPr lvl="1" fontAlgn="base">
              <a:lnSpc>
                <a:spcPct val="80000"/>
              </a:lnSpc>
              <a:spcAft>
                <a:spcPct val="0"/>
              </a:spcAft>
              <a:buClr>
                <a:srgbClr val="6FA9B7"/>
              </a:buClr>
              <a:buFont typeface="Wingdings" pitchFamily="2" charset="2"/>
              <a:buChar char="§"/>
              <a:defRPr/>
            </a:pPr>
            <a:r>
              <a:rPr lang="en-US" sz="2600" kern="0" dirty="0">
                <a:solidFill>
                  <a:srgbClr val="FFFFFF"/>
                </a:solidFill>
                <a:latin typeface="Calibri" pitchFamily="34" charset="0"/>
              </a:rPr>
              <a:t>Best achievable capture &amp; care to oiled wildlife</a:t>
            </a:r>
          </a:p>
          <a:p>
            <a:endParaRPr lang="en-US" dirty="0">
              <a:latin typeface="Calibri" pitchFamily="34" charset="0"/>
            </a:endParaRPr>
          </a:p>
        </p:txBody>
      </p:sp>
      <p:pic>
        <p:nvPicPr>
          <p:cNvPr id="5" name="Picture 9" descr="New-OWCN-Logo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178341"/>
            <a:ext cx="4038600" cy="336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8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4229</TotalTime>
  <Words>762</Words>
  <Application>Microsoft Office PowerPoint</Application>
  <PresentationFormat>On-screen Show (4:3)</PresentationFormat>
  <Paragraphs>226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Response to Oiled Wildlife in California</vt:lpstr>
      <vt:lpstr>Overview</vt:lpstr>
      <vt:lpstr>PowerPoint Presentation</vt:lpstr>
      <vt:lpstr>PowerPoint Presentation</vt:lpstr>
      <vt:lpstr>PowerPoint Presentation</vt:lpstr>
      <vt:lpstr>CA Wildlife Response Plan</vt:lpstr>
      <vt:lpstr>PowerPoint Presentation</vt:lpstr>
      <vt:lpstr>Potential risks to fish</vt:lpstr>
      <vt:lpstr>Oiled Wildlife Care Network (OWCN)</vt:lpstr>
      <vt:lpstr>PowerPoint Presentation</vt:lpstr>
      <vt:lpstr>Wildlife Branch</vt:lpstr>
      <vt:lpstr>PowerPoint Presentation</vt:lpstr>
      <vt:lpstr>PowerPoint Presentation</vt:lpstr>
      <vt:lpstr>Wildlife Branch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Wildlife Field Stabilization Group</vt:lpstr>
      <vt:lpstr>Wildlife Care &amp; Processing Group</vt:lpstr>
      <vt:lpstr>PowerPoint Presentation</vt:lpstr>
      <vt:lpstr>Demobilization</vt:lpstr>
      <vt:lpstr>Interaction with Local Agencies</vt:lpstr>
      <vt:lpstr>Transporting a bird</vt:lpstr>
      <vt:lpstr>PowerPoint Presentation</vt:lpstr>
      <vt:lpstr>PowerPoint Presentation</vt:lpstr>
    </vt:vector>
  </TitlesOfParts>
  <Company>California Department of Fish &amp; Game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Gellerman, Holly@Wildlife</dc:creator>
  <cp:lastModifiedBy>Gellerman, Holly@Wildlife</cp:lastModifiedBy>
  <cp:revision>197</cp:revision>
  <cp:lastPrinted>2016-04-21T22:54:11Z</cp:lastPrinted>
  <dcterms:created xsi:type="dcterms:W3CDTF">2013-08-16T04:31:59Z</dcterms:created>
  <dcterms:modified xsi:type="dcterms:W3CDTF">2016-04-21T22:59:21Z</dcterms:modified>
</cp:coreProperties>
</file>