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8"/>
  </p:notesMasterIdLst>
  <p:sldIdLst>
    <p:sldId id="730" r:id="rId5"/>
    <p:sldId id="738" r:id="rId6"/>
    <p:sldId id="732" r:id="rId7"/>
    <p:sldId id="287" r:id="rId8"/>
    <p:sldId id="713" r:id="rId9"/>
    <p:sldId id="288" r:id="rId10"/>
    <p:sldId id="714" r:id="rId11"/>
    <p:sldId id="715" r:id="rId12"/>
    <p:sldId id="734" r:id="rId13"/>
    <p:sldId id="735" r:id="rId14"/>
    <p:sldId id="720" r:id="rId15"/>
    <p:sldId id="724" r:id="rId16"/>
    <p:sldId id="719" r:id="rId17"/>
    <p:sldId id="718" r:id="rId18"/>
    <p:sldId id="717" r:id="rId19"/>
    <p:sldId id="723" r:id="rId20"/>
    <p:sldId id="722" r:id="rId21"/>
    <p:sldId id="727" r:id="rId22"/>
    <p:sldId id="726" r:id="rId23"/>
    <p:sldId id="728" r:id="rId24"/>
    <p:sldId id="736" r:id="rId25"/>
    <p:sldId id="729" r:id="rId26"/>
    <p:sldId id="721"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9C9C"/>
    <a:srgbClr val="FFFFFF"/>
    <a:srgbClr val="969696"/>
    <a:srgbClr val="A1A1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B83160-FB67-4CD8-9330-E130857CB3BF}" v="12" dt="2023-06-14T12:44:40.149"/>
    <p1510:client id="{97097013-2903-4AC8-9EEA-0B3D59E353EE}" v="4" dt="2023-06-14T12:44:26.675"/>
    <p1510:client id="{9EAE5A7B-9D90-4536-BE41-1DCC1ED7B67E}" v="13" dt="2023-06-14T06:53:54.6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6357" autoAdjust="0"/>
  </p:normalViewPr>
  <p:slideViewPr>
    <p:cSldViewPr snapToGrid="0">
      <p:cViewPr varScale="1">
        <p:scale>
          <a:sx n="77" d="100"/>
          <a:sy n="77" d="100"/>
        </p:scale>
        <p:origin x="123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gol-Prokurat, Melanie@Wildlife" userId="67a87b57-e474-44f7-9df3-bb4c700c3ac8" providerId="ADAL" clId="{9EAE5A7B-9D90-4536-BE41-1DCC1ED7B67E}"/>
    <pc:docChg chg="undo custSel addSld delSld modSld">
      <pc:chgData name="Gogol-Prokurat, Melanie@Wildlife" userId="67a87b57-e474-44f7-9df3-bb4c700c3ac8" providerId="ADAL" clId="{9EAE5A7B-9D90-4536-BE41-1DCC1ED7B67E}" dt="2023-06-14T07:00:25.560" v="170" actId="20577"/>
      <pc:docMkLst>
        <pc:docMk/>
      </pc:docMkLst>
      <pc:sldChg chg="modSp add del mod">
        <pc:chgData name="Gogol-Prokurat, Melanie@Wildlife" userId="67a87b57-e474-44f7-9df3-bb4c700c3ac8" providerId="ADAL" clId="{9EAE5A7B-9D90-4536-BE41-1DCC1ED7B67E}" dt="2023-06-14T06:47:03.987" v="5"/>
        <pc:sldMkLst>
          <pc:docMk/>
          <pc:sldMk cId="3131799735" sldId="476"/>
        </pc:sldMkLst>
        <pc:spChg chg="mod">
          <ac:chgData name="Gogol-Prokurat, Melanie@Wildlife" userId="67a87b57-e474-44f7-9df3-bb4c700c3ac8" providerId="ADAL" clId="{9EAE5A7B-9D90-4536-BE41-1DCC1ED7B67E}" dt="2023-06-14T06:47:03.987" v="5"/>
          <ac:spMkLst>
            <pc:docMk/>
            <pc:sldMk cId="3131799735" sldId="476"/>
            <ac:spMk id="5" creationId="{08B51EDE-3AD6-C821-66A9-A20AEB480185}"/>
          </ac:spMkLst>
        </pc:spChg>
      </pc:sldChg>
      <pc:sldChg chg="new del">
        <pc:chgData name="Gogol-Prokurat, Melanie@Wildlife" userId="67a87b57-e474-44f7-9df3-bb4c700c3ac8" providerId="ADAL" clId="{9EAE5A7B-9D90-4536-BE41-1DCC1ED7B67E}" dt="2023-06-14T06:47:19.048" v="7" actId="47"/>
        <pc:sldMkLst>
          <pc:docMk/>
          <pc:sldMk cId="2539302658" sldId="737"/>
        </pc:sldMkLst>
      </pc:sldChg>
      <pc:sldChg chg="addSp delSp modSp add mod modClrScheme chgLayout">
        <pc:chgData name="Gogol-Prokurat, Melanie@Wildlife" userId="67a87b57-e474-44f7-9df3-bb4c700c3ac8" providerId="ADAL" clId="{9EAE5A7B-9D90-4536-BE41-1DCC1ED7B67E}" dt="2023-06-14T07:00:25.560" v="170" actId="20577"/>
        <pc:sldMkLst>
          <pc:docMk/>
          <pc:sldMk cId="3664521179" sldId="738"/>
        </pc:sldMkLst>
        <pc:spChg chg="del">
          <ac:chgData name="Gogol-Prokurat, Melanie@Wildlife" userId="67a87b57-e474-44f7-9df3-bb4c700c3ac8" providerId="ADAL" clId="{9EAE5A7B-9D90-4536-BE41-1DCC1ED7B67E}" dt="2023-06-14T06:48:41.120" v="9" actId="478"/>
          <ac:spMkLst>
            <pc:docMk/>
            <pc:sldMk cId="3664521179" sldId="738"/>
            <ac:spMk id="2" creationId="{080511CA-77F7-9402-0A7F-D06F9BB6773D}"/>
          </ac:spMkLst>
        </pc:spChg>
        <pc:spChg chg="add del mod ord">
          <ac:chgData name="Gogol-Prokurat, Melanie@Wildlife" userId="67a87b57-e474-44f7-9df3-bb4c700c3ac8" providerId="ADAL" clId="{9EAE5A7B-9D90-4536-BE41-1DCC1ED7B67E}" dt="2023-06-14T06:50:11.337" v="13" actId="478"/>
          <ac:spMkLst>
            <pc:docMk/>
            <pc:sldMk cId="3664521179" sldId="738"/>
            <ac:spMk id="3" creationId="{681CCF91-5F55-E86D-4318-7F04565A2F7E}"/>
          </ac:spMkLst>
        </pc:spChg>
        <pc:spChg chg="add del mod ord">
          <ac:chgData name="Gogol-Prokurat, Melanie@Wildlife" userId="67a87b57-e474-44f7-9df3-bb4c700c3ac8" providerId="ADAL" clId="{9EAE5A7B-9D90-4536-BE41-1DCC1ED7B67E}" dt="2023-06-14T06:49:53.066" v="12"/>
          <ac:spMkLst>
            <pc:docMk/>
            <pc:sldMk cId="3664521179" sldId="738"/>
            <ac:spMk id="4" creationId="{75EA93FD-298E-3616-B21D-03A6DFB30354}"/>
          </ac:spMkLst>
        </pc:spChg>
        <pc:spChg chg="add del mod ord">
          <ac:chgData name="Gogol-Prokurat, Melanie@Wildlife" userId="67a87b57-e474-44f7-9df3-bb4c700c3ac8" providerId="ADAL" clId="{9EAE5A7B-9D90-4536-BE41-1DCC1ED7B67E}" dt="2023-06-14T06:51:05.768" v="53"/>
          <ac:spMkLst>
            <pc:docMk/>
            <pc:sldMk cId="3664521179" sldId="738"/>
            <ac:spMk id="5" creationId="{CED52DD6-8295-A9F0-718C-E4A10F8CEEEB}"/>
          </ac:spMkLst>
        </pc:spChg>
        <pc:spChg chg="add mod">
          <ac:chgData name="Gogol-Prokurat, Melanie@Wildlife" userId="67a87b57-e474-44f7-9df3-bb4c700c3ac8" providerId="ADAL" clId="{9EAE5A7B-9D90-4536-BE41-1DCC1ED7B67E}" dt="2023-06-14T06:56:34.109" v="168" actId="1076"/>
          <ac:spMkLst>
            <pc:docMk/>
            <pc:sldMk cId="3664521179" sldId="738"/>
            <ac:spMk id="9" creationId="{63F68DC2-5C46-6493-B861-37452C55106D}"/>
          </ac:spMkLst>
        </pc:spChg>
        <pc:spChg chg="add mod">
          <ac:chgData name="Gogol-Prokurat, Melanie@Wildlife" userId="67a87b57-e474-44f7-9df3-bb4c700c3ac8" providerId="ADAL" clId="{9EAE5A7B-9D90-4536-BE41-1DCC1ED7B67E}" dt="2023-06-14T06:57:25.531" v="169" actId="207"/>
          <ac:spMkLst>
            <pc:docMk/>
            <pc:sldMk cId="3664521179" sldId="738"/>
            <ac:spMk id="10" creationId="{95E4DD9F-296C-5A6A-C884-311A292E0148}"/>
          </ac:spMkLst>
        </pc:spChg>
        <pc:spChg chg="add mod">
          <ac:chgData name="Gogol-Prokurat, Melanie@Wildlife" userId="67a87b57-e474-44f7-9df3-bb4c700c3ac8" providerId="ADAL" clId="{9EAE5A7B-9D90-4536-BE41-1DCC1ED7B67E}" dt="2023-06-14T06:56:28.334" v="167" actId="1076"/>
          <ac:spMkLst>
            <pc:docMk/>
            <pc:sldMk cId="3664521179" sldId="738"/>
            <ac:spMk id="11" creationId="{44BDB9F9-046A-73C4-8CE9-CB870F25F20F}"/>
          </ac:spMkLst>
        </pc:spChg>
        <pc:spChg chg="add mod">
          <ac:chgData name="Gogol-Prokurat, Melanie@Wildlife" userId="67a87b57-e474-44f7-9df3-bb4c700c3ac8" providerId="ADAL" clId="{9EAE5A7B-9D90-4536-BE41-1DCC1ED7B67E}" dt="2023-06-14T06:55:03.981" v="84" actId="27636"/>
          <ac:spMkLst>
            <pc:docMk/>
            <pc:sldMk cId="3664521179" sldId="738"/>
            <ac:spMk id="12" creationId="{4DF762C0-7ABF-56AD-3CB3-628E0E817665}"/>
          </ac:spMkLst>
        </pc:spChg>
        <pc:spChg chg="mod">
          <ac:chgData name="Gogol-Prokurat, Melanie@Wildlife" userId="67a87b57-e474-44f7-9df3-bb4c700c3ac8" providerId="ADAL" clId="{9EAE5A7B-9D90-4536-BE41-1DCC1ED7B67E}" dt="2023-06-14T07:00:25.560" v="170" actId="20577"/>
          <ac:spMkLst>
            <pc:docMk/>
            <pc:sldMk cId="3664521179" sldId="738"/>
            <ac:spMk id="46" creationId="{00000000-0000-0000-0000-000000000000}"/>
          </ac:spMkLst>
        </pc:spChg>
        <pc:cxnChg chg="add mod">
          <ac:chgData name="Gogol-Prokurat, Melanie@Wildlife" userId="67a87b57-e474-44f7-9df3-bb4c700c3ac8" providerId="ADAL" clId="{9EAE5A7B-9D90-4536-BE41-1DCC1ED7B67E}" dt="2023-06-14T06:54:46.348" v="80" actId="13822"/>
          <ac:cxnSpMkLst>
            <pc:docMk/>
            <pc:sldMk cId="3664521179" sldId="738"/>
            <ac:cxnSpMk id="14" creationId="{A9C49881-056B-8016-B924-5F462F535BE6}"/>
          </ac:cxnSpMkLst>
        </pc:cxnChg>
      </pc:sldChg>
      <pc:sldChg chg="add del">
        <pc:chgData name="Gogol-Prokurat, Melanie@Wildlife" userId="67a87b57-e474-44f7-9df3-bb4c700c3ac8" providerId="ADAL" clId="{9EAE5A7B-9D90-4536-BE41-1DCC1ED7B67E}" dt="2023-06-14T06:49:26.072" v="11"/>
        <pc:sldMkLst>
          <pc:docMk/>
          <pc:sldMk cId="2386436322" sldId="739"/>
        </pc:sldMkLst>
      </pc:sldChg>
    </pc:docChg>
  </pc:docChgLst>
  <pc:docChgLst>
    <pc:chgData name="Boul, Rachelle@Wildlife" userId="741f516b-2ff4-4659-8414-92d6d2fc23bc" providerId="ADAL" clId="{97097013-2903-4AC8-9EEA-0B3D59E353EE}"/>
    <pc:docChg chg="undo custSel modSld sldOrd">
      <pc:chgData name="Boul, Rachelle@Wildlife" userId="741f516b-2ff4-4659-8414-92d6d2fc23bc" providerId="ADAL" clId="{97097013-2903-4AC8-9EEA-0B3D59E353EE}" dt="2023-06-14T20:37:12.953" v="42" actId="20577"/>
      <pc:docMkLst>
        <pc:docMk/>
      </pc:docMkLst>
      <pc:sldChg chg="modSp mod">
        <pc:chgData name="Boul, Rachelle@Wildlife" userId="741f516b-2ff4-4659-8414-92d6d2fc23bc" providerId="ADAL" clId="{97097013-2903-4AC8-9EEA-0B3D59E353EE}" dt="2023-06-14T13:04:25.019" v="28" actId="1076"/>
        <pc:sldMkLst>
          <pc:docMk/>
          <pc:sldMk cId="3619184147" sldId="720"/>
        </pc:sldMkLst>
        <pc:spChg chg="mod">
          <ac:chgData name="Boul, Rachelle@Wildlife" userId="741f516b-2ff4-4659-8414-92d6d2fc23bc" providerId="ADAL" clId="{97097013-2903-4AC8-9EEA-0B3D59E353EE}" dt="2023-06-14T13:04:25.019" v="28" actId="1076"/>
          <ac:spMkLst>
            <pc:docMk/>
            <pc:sldMk cId="3619184147" sldId="720"/>
            <ac:spMk id="6" creationId="{C6C05D46-895D-4AD5-305A-F37470EB5FA9}"/>
          </ac:spMkLst>
        </pc:spChg>
        <pc:spChg chg="mod">
          <ac:chgData name="Boul, Rachelle@Wildlife" userId="741f516b-2ff4-4659-8414-92d6d2fc23bc" providerId="ADAL" clId="{97097013-2903-4AC8-9EEA-0B3D59E353EE}" dt="2023-06-14T12:20:36.244" v="25" actId="20577"/>
          <ac:spMkLst>
            <pc:docMk/>
            <pc:sldMk cId="3619184147" sldId="720"/>
            <ac:spMk id="9" creationId="{46961857-D327-407D-5BCC-9D41F6C77296}"/>
          </ac:spMkLst>
        </pc:spChg>
      </pc:sldChg>
      <pc:sldChg chg="modSp mod">
        <pc:chgData name="Boul, Rachelle@Wildlife" userId="741f516b-2ff4-4659-8414-92d6d2fc23bc" providerId="ADAL" clId="{97097013-2903-4AC8-9EEA-0B3D59E353EE}" dt="2023-06-14T20:36:49.832" v="35" actId="20577"/>
        <pc:sldMkLst>
          <pc:docMk/>
          <pc:sldMk cId="378162153" sldId="724"/>
        </pc:sldMkLst>
        <pc:spChg chg="mod">
          <ac:chgData name="Boul, Rachelle@Wildlife" userId="741f516b-2ff4-4659-8414-92d6d2fc23bc" providerId="ADAL" clId="{97097013-2903-4AC8-9EEA-0B3D59E353EE}" dt="2023-06-14T20:36:49.832" v="35" actId="20577"/>
          <ac:spMkLst>
            <pc:docMk/>
            <pc:sldMk cId="378162153" sldId="724"/>
            <ac:spMk id="13" creationId="{34CBB0B0-7C1C-ABD6-15F0-7A042F6D647C}"/>
          </ac:spMkLst>
        </pc:spChg>
      </pc:sldChg>
      <pc:sldChg chg="modSp mod">
        <pc:chgData name="Boul, Rachelle@Wildlife" userId="741f516b-2ff4-4659-8414-92d6d2fc23bc" providerId="ADAL" clId="{97097013-2903-4AC8-9EEA-0B3D59E353EE}" dt="2023-06-14T20:37:12.953" v="42" actId="20577"/>
        <pc:sldMkLst>
          <pc:docMk/>
          <pc:sldMk cId="2943649424" sldId="726"/>
        </pc:sldMkLst>
        <pc:spChg chg="mod">
          <ac:chgData name="Boul, Rachelle@Wildlife" userId="741f516b-2ff4-4659-8414-92d6d2fc23bc" providerId="ADAL" clId="{97097013-2903-4AC8-9EEA-0B3D59E353EE}" dt="2023-06-14T20:37:12.953" v="42" actId="20577"/>
          <ac:spMkLst>
            <pc:docMk/>
            <pc:sldMk cId="2943649424" sldId="726"/>
            <ac:spMk id="10" creationId="{2FC501DF-FFD5-9050-6511-4F8911EBF85C}"/>
          </ac:spMkLst>
        </pc:spChg>
      </pc:sldChg>
      <pc:sldChg chg="modSp mod ord">
        <pc:chgData name="Boul, Rachelle@Wildlife" userId="741f516b-2ff4-4659-8414-92d6d2fc23bc" providerId="ADAL" clId="{97097013-2903-4AC8-9EEA-0B3D59E353EE}" dt="2023-06-14T12:33:01.607" v="27"/>
        <pc:sldMkLst>
          <pc:docMk/>
          <pc:sldMk cId="3664521179" sldId="738"/>
        </pc:sldMkLst>
        <pc:spChg chg="mod">
          <ac:chgData name="Boul, Rachelle@Wildlife" userId="741f516b-2ff4-4659-8414-92d6d2fc23bc" providerId="ADAL" clId="{97097013-2903-4AC8-9EEA-0B3D59E353EE}" dt="2023-06-14T12:19:53.785" v="1"/>
          <ac:spMkLst>
            <pc:docMk/>
            <pc:sldMk cId="3664521179" sldId="738"/>
            <ac:spMk id="46" creationId="{00000000-0000-0000-0000-000000000000}"/>
          </ac:spMkLst>
        </pc:spChg>
      </pc:sldChg>
    </pc:docChg>
  </pc:docChgLst>
  <pc:docChgLst>
    <pc:chgData name="Gogol-Prokurat, Melanie@Wildlife" userId="S::melanie.gogol-prokurat@wildlife.ca.gov::67a87b57-e474-44f7-9df3-bb4c700c3ac8" providerId="AD" clId="Web-{2CB83160-FB67-4CD8-9330-E130857CB3BF}"/>
    <pc:docChg chg="modSld">
      <pc:chgData name="Gogol-Prokurat, Melanie@Wildlife" userId="S::melanie.gogol-prokurat@wildlife.ca.gov::67a87b57-e474-44f7-9df3-bb4c700c3ac8" providerId="AD" clId="Web-{2CB83160-FB67-4CD8-9330-E130857CB3BF}" dt="2023-06-14T12:44:40.149" v="11" actId="20577"/>
      <pc:docMkLst>
        <pc:docMk/>
      </pc:docMkLst>
      <pc:sldChg chg="modSp">
        <pc:chgData name="Gogol-Prokurat, Melanie@Wildlife" userId="S::melanie.gogol-prokurat@wildlife.ca.gov::67a87b57-e474-44f7-9df3-bb4c700c3ac8" providerId="AD" clId="Web-{2CB83160-FB67-4CD8-9330-E130857CB3BF}" dt="2023-06-14T12:44:40.149" v="11" actId="20577"/>
        <pc:sldMkLst>
          <pc:docMk/>
          <pc:sldMk cId="3664521179" sldId="738"/>
        </pc:sldMkLst>
        <pc:spChg chg="mod">
          <ac:chgData name="Gogol-Prokurat, Melanie@Wildlife" userId="S::melanie.gogol-prokurat@wildlife.ca.gov::67a87b57-e474-44f7-9df3-bb4c700c3ac8" providerId="AD" clId="Web-{2CB83160-FB67-4CD8-9330-E130857CB3BF}" dt="2023-06-14T12:44:40.149" v="11" actId="20577"/>
          <ac:spMkLst>
            <pc:docMk/>
            <pc:sldMk cId="3664521179" sldId="738"/>
            <ac:spMk id="10" creationId="{95E4DD9F-296C-5A6A-C884-311A292E0148}"/>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vegetation.cnps.org/" TargetMode="External"/><Relationship Id="rId1" Type="http://schemas.openxmlformats.org/officeDocument/2006/relationships/image" Target="../media/image8.png"/><Relationship Id="rId5" Type="http://schemas.openxmlformats.org/officeDocument/2006/relationships/hyperlink" Target="https://wildlife.ca.gov/Data/VegCAMP" TargetMode="External"/><Relationship Id="rId4"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4CEE70-504E-4304-84D3-93056D05D44F}" type="doc">
      <dgm:prSet loTypeId="urn:microsoft.com/office/officeart/2005/8/layout/hList7" loCatId="relationship" qsTypeId="urn:microsoft.com/office/officeart/2005/8/quickstyle/simple1" qsCatId="simple" csTypeId="urn:microsoft.com/office/officeart/2005/8/colors/colorful5" csCatId="colorful" phldr="1"/>
      <dgm:spPr/>
      <dgm:t>
        <a:bodyPr/>
        <a:lstStyle/>
        <a:p>
          <a:endParaRPr lang="en-US"/>
        </a:p>
      </dgm:t>
    </dgm:pt>
    <dgm:pt modelId="{0AB95C11-5FFB-4842-88A6-54098FF79DAA}">
      <dgm:prSet phldrT="[Text]" custT="1"/>
      <dgm:spPr>
        <a:xfrm>
          <a:off x="1418" y="0"/>
          <a:ext cx="2206798" cy="4472082"/>
        </a:xfrm>
        <a:prstGeom prst="roundRect">
          <a:avLst>
            <a:gd name="adj" fmla="val 10000"/>
          </a:avLst>
        </a:prstGeom>
        <a:solidFill>
          <a:srgbClr val="4A5356">
            <a:lumMod val="60000"/>
            <a:lumOff val="40000"/>
          </a:srgbClr>
        </a:solidFill>
        <a:ln w="12700" cap="flat" cmpd="sng" algn="ctr">
          <a:solidFill>
            <a:srgbClr val="FFFFFF">
              <a:hueOff val="0"/>
              <a:satOff val="0"/>
              <a:lumOff val="0"/>
              <a:alphaOff val="0"/>
            </a:srgbClr>
          </a:solidFill>
          <a:prstDash val="solid"/>
        </a:ln>
        <a:effectLst/>
      </dgm:spPr>
      <dgm:t>
        <a:bodyPr/>
        <a:lstStyle/>
        <a:p>
          <a:pPr>
            <a:buNone/>
          </a:pPr>
          <a:endParaRPr lang="en-US" sz="1800" dirty="0">
            <a:solidFill>
              <a:srgbClr val="FFFFFF"/>
            </a:solidFill>
            <a:latin typeface="Gill Sans MT" panose="020B0502020104020203"/>
            <a:ea typeface="+mn-ea"/>
            <a:cs typeface="+mn-cs"/>
          </a:endParaRPr>
        </a:p>
        <a:p>
          <a:pPr>
            <a:buNone/>
          </a:pPr>
          <a:r>
            <a:rPr lang="en-US" sz="1800" dirty="0">
              <a:solidFill>
                <a:srgbClr val="FFFFFF"/>
              </a:solidFill>
              <a:latin typeface="Gill Sans MT" panose="020B0502020104020203"/>
              <a:ea typeface="+mn-ea"/>
              <a:cs typeface="+mn-cs"/>
            </a:rPr>
            <a:t>CNPS: Manual of California Vegetation Online &amp; CNPS Website</a:t>
          </a:r>
        </a:p>
      </dgm:t>
    </dgm:pt>
    <dgm:pt modelId="{48EAEF92-E0F8-4B11-9956-4075A0EAC3F6}" type="parTrans" cxnId="{7CCAFB9A-AC89-4D48-8D02-6C34125029CF}">
      <dgm:prSet/>
      <dgm:spPr/>
      <dgm:t>
        <a:bodyPr/>
        <a:lstStyle/>
        <a:p>
          <a:endParaRPr lang="en-US"/>
        </a:p>
      </dgm:t>
    </dgm:pt>
    <dgm:pt modelId="{E1DB4928-B98E-4CA9-AFE1-AECF6D07A07B}" type="sibTrans" cxnId="{7CCAFB9A-AC89-4D48-8D02-6C34125029CF}">
      <dgm:prSet/>
      <dgm:spPr/>
      <dgm:t>
        <a:bodyPr/>
        <a:lstStyle/>
        <a:p>
          <a:endParaRPr lang="en-US"/>
        </a:p>
      </dgm:t>
    </dgm:pt>
    <dgm:pt modelId="{45DBCB12-E1E6-401F-926B-750019317306}">
      <dgm:prSet phldrT="[Text]" custT="1"/>
      <dgm:spPr>
        <a:xfrm>
          <a:off x="2274421" y="0"/>
          <a:ext cx="2206798" cy="4472082"/>
        </a:xfrm>
        <a:prstGeom prst="roundRect">
          <a:avLst>
            <a:gd name="adj" fmla="val 10000"/>
          </a:avLst>
        </a:prstGeom>
        <a:solidFill>
          <a:srgbClr val="87795D">
            <a:lumMod val="60000"/>
            <a:lumOff val="40000"/>
          </a:srgbClr>
        </a:solidFill>
        <a:ln w="12700" cap="flat" cmpd="sng" algn="ctr">
          <a:solidFill>
            <a:srgbClr val="FFFFFF">
              <a:hueOff val="0"/>
              <a:satOff val="0"/>
              <a:lumOff val="0"/>
              <a:alphaOff val="0"/>
            </a:srgbClr>
          </a:solidFill>
          <a:prstDash val="solid"/>
        </a:ln>
        <a:effectLst/>
      </dgm:spPr>
      <dgm:t>
        <a:bodyPr/>
        <a:lstStyle/>
        <a:p>
          <a:pPr rtl="0">
            <a:buNone/>
          </a:pPr>
          <a:r>
            <a:rPr lang="en-US" sz="1600" dirty="0">
              <a:solidFill>
                <a:srgbClr val="FFFFFF"/>
              </a:solidFill>
              <a:latin typeface="Gill Sans MT" panose="020B0502020104020203"/>
              <a:ea typeface="+mn-ea"/>
              <a:cs typeface="+mn-cs"/>
            </a:rPr>
            <a:t>CDFW: Biogeographic Information and Observation System</a:t>
          </a:r>
          <a:endParaRPr lang="en-US" sz="1400" dirty="0">
            <a:solidFill>
              <a:srgbClr val="FFFFFF"/>
            </a:solidFill>
            <a:latin typeface="Gill Sans MT" panose="020B0502020104020203"/>
            <a:ea typeface="+mn-ea"/>
            <a:cs typeface="+mn-cs"/>
          </a:endParaRPr>
        </a:p>
      </dgm:t>
    </dgm:pt>
    <dgm:pt modelId="{3285414D-D809-4D29-8D61-6C9C2509C2DF}" type="parTrans" cxnId="{262E8BE4-CF2F-4E3F-A527-B502DBB64D42}">
      <dgm:prSet/>
      <dgm:spPr/>
      <dgm:t>
        <a:bodyPr/>
        <a:lstStyle/>
        <a:p>
          <a:endParaRPr lang="en-US"/>
        </a:p>
      </dgm:t>
    </dgm:pt>
    <dgm:pt modelId="{63F22430-6F47-4608-80B6-07A905B75444}" type="sibTrans" cxnId="{262E8BE4-CF2F-4E3F-A527-B502DBB64D42}">
      <dgm:prSet/>
      <dgm:spPr/>
      <dgm:t>
        <a:bodyPr/>
        <a:lstStyle/>
        <a:p>
          <a:endParaRPr lang="en-US"/>
        </a:p>
      </dgm:t>
    </dgm:pt>
    <dgm:pt modelId="{2C81F394-5226-427E-B776-F4C3E3C70F6B}">
      <dgm:prSet phldrT="[Text]" custT="1"/>
      <dgm:spPr>
        <a:xfrm>
          <a:off x="4547423" y="0"/>
          <a:ext cx="2206798" cy="4472082"/>
        </a:xfrm>
        <a:prstGeom prst="roundRect">
          <a:avLst>
            <a:gd name="adj" fmla="val 10000"/>
          </a:avLst>
        </a:prstGeom>
        <a:solidFill>
          <a:srgbClr val="F6A21D">
            <a:lumMod val="60000"/>
            <a:lumOff val="40000"/>
          </a:srgbClr>
        </a:solidFill>
        <a:ln w="12700" cap="flat" cmpd="sng" algn="ctr">
          <a:solidFill>
            <a:srgbClr val="FFFFFF">
              <a:hueOff val="0"/>
              <a:satOff val="0"/>
              <a:lumOff val="0"/>
              <a:alphaOff val="0"/>
            </a:srgbClr>
          </a:solidFill>
          <a:prstDash val="solid"/>
        </a:ln>
        <a:effectLst/>
      </dgm:spPr>
      <dgm:t>
        <a:bodyPr/>
        <a:lstStyle/>
        <a:p>
          <a:pPr>
            <a:buNone/>
          </a:pPr>
          <a:r>
            <a:rPr lang="en-US" sz="1800" dirty="0">
              <a:solidFill>
                <a:srgbClr val="FFFFFF"/>
              </a:solidFill>
              <a:latin typeface="Gill Sans MT" panose="020B0502020104020203"/>
              <a:ea typeface="+mn-ea"/>
              <a:cs typeface="+mn-cs"/>
            </a:rPr>
            <a:t>CDFW: VegCAMP Website</a:t>
          </a:r>
        </a:p>
      </dgm:t>
    </dgm:pt>
    <dgm:pt modelId="{1443F435-14CF-447A-A2BF-739D6CA7AC2E}" type="sibTrans" cxnId="{24A09162-43D9-46C1-A4B4-C38A6B3C9DDC}">
      <dgm:prSet/>
      <dgm:spPr/>
      <dgm:t>
        <a:bodyPr/>
        <a:lstStyle/>
        <a:p>
          <a:endParaRPr lang="en-US"/>
        </a:p>
      </dgm:t>
    </dgm:pt>
    <dgm:pt modelId="{330AD1E2-6BCB-417F-8769-48ED9BD1AA59}" type="parTrans" cxnId="{24A09162-43D9-46C1-A4B4-C38A6B3C9DDC}">
      <dgm:prSet/>
      <dgm:spPr/>
      <dgm:t>
        <a:bodyPr/>
        <a:lstStyle/>
        <a:p>
          <a:endParaRPr lang="en-US"/>
        </a:p>
      </dgm:t>
    </dgm:pt>
    <dgm:pt modelId="{87BCF201-9C7E-4945-B91D-1BEDD53B5EF2}" type="pres">
      <dgm:prSet presAssocID="{0B4CEE70-504E-4304-84D3-93056D05D44F}" presName="Name0" presStyleCnt="0">
        <dgm:presLayoutVars>
          <dgm:dir/>
          <dgm:resizeHandles val="exact"/>
        </dgm:presLayoutVars>
      </dgm:prSet>
      <dgm:spPr/>
    </dgm:pt>
    <dgm:pt modelId="{C9A8E000-5652-4E15-BCEC-06D6727968CB}" type="pres">
      <dgm:prSet presAssocID="{0B4CEE70-504E-4304-84D3-93056D05D44F}" presName="fgShape" presStyleLbl="fgShp" presStyleIdx="0" presStyleCnt="1" custLinFactNeighborY="10175"/>
      <dgm:spPr>
        <a:xfrm>
          <a:off x="270225" y="3645920"/>
          <a:ext cx="6215189" cy="670812"/>
        </a:xfrm>
        <a:prstGeom prst="leftRightArrow">
          <a:avLst/>
        </a:prstGeom>
        <a:solidFill>
          <a:srgbClr val="87795D">
            <a:tint val="40000"/>
            <a:hueOff val="0"/>
            <a:satOff val="0"/>
            <a:lumOff val="0"/>
            <a:alphaOff val="0"/>
          </a:srgbClr>
        </a:solidFill>
        <a:ln w="12700" cap="flat" cmpd="sng" algn="ctr">
          <a:solidFill>
            <a:srgbClr val="FFFFFF">
              <a:hueOff val="0"/>
              <a:satOff val="0"/>
              <a:lumOff val="0"/>
              <a:alphaOff val="0"/>
            </a:srgbClr>
          </a:solidFill>
          <a:prstDash val="solid"/>
        </a:ln>
        <a:effectLst/>
      </dgm:spPr>
    </dgm:pt>
    <dgm:pt modelId="{68837DD9-BE5B-48AF-9ACC-1CC6774DE189}" type="pres">
      <dgm:prSet presAssocID="{0B4CEE70-504E-4304-84D3-93056D05D44F}" presName="linComp" presStyleCnt="0"/>
      <dgm:spPr/>
    </dgm:pt>
    <dgm:pt modelId="{23A40BFE-DB2F-4DEF-BA7D-48CF37E2EAFB}" type="pres">
      <dgm:prSet presAssocID="{0AB95C11-5FFB-4842-88A6-54098FF79DAA}" presName="compNode" presStyleCnt="0"/>
      <dgm:spPr/>
    </dgm:pt>
    <dgm:pt modelId="{ADD03972-4215-4D97-A3FF-F8E0B28C8773}" type="pres">
      <dgm:prSet presAssocID="{0AB95C11-5FFB-4842-88A6-54098FF79DAA}" presName="bkgdShape" presStyleLbl="node1" presStyleIdx="0" presStyleCnt="3"/>
      <dgm:spPr/>
    </dgm:pt>
    <dgm:pt modelId="{851E4000-DFF3-41F3-BC6A-F6673F1ECAB5}" type="pres">
      <dgm:prSet presAssocID="{0AB95C11-5FFB-4842-88A6-54098FF79DAA}" presName="nodeTx" presStyleLbl="node1" presStyleIdx="0" presStyleCnt="3">
        <dgm:presLayoutVars>
          <dgm:bulletEnabled val="1"/>
        </dgm:presLayoutVars>
      </dgm:prSet>
      <dgm:spPr/>
    </dgm:pt>
    <dgm:pt modelId="{DCE162DA-95D8-4E21-BE32-E6E9EB5106E6}" type="pres">
      <dgm:prSet presAssocID="{0AB95C11-5FFB-4842-88A6-54098FF79DAA}" presName="invisiNode" presStyleLbl="node1" presStyleIdx="0" presStyleCnt="3"/>
      <dgm:spPr/>
    </dgm:pt>
    <dgm:pt modelId="{D52B27C4-3FF5-4408-9A54-76F60B0DDA13}" type="pres">
      <dgm:prSet presAssocID="{0AB95C11-5FFB-4842-88A6-54098FF79DAA}" presName="imagNode" presStyleLbl="fgImgPlace1" presStyleIdx="0" presStyleCnt="3" custScaleX="128869" custScaleY="131482" custLinFactNeighborX="944" custLinFactNeighborY="12870"/>
      <dgm:spPr>
        <a:xfrm>
          <a:off x="159315" y="225569"/>
          <a:ext cx="1919121" cy="1958034"/>
        </a:xfrm>
        <a:prstGeom prst="ellipse">
          <a:avLst/>
        </a:prstGeom>
        <a:blipFill rotWithShape="1">
          <a:blip xmlns:r="http://schemas.openxmlformats.org/officeDocument/2006/relationships" r:embed="rId1"/>
          <a:srcRect/>
          <a:stretch>
            <a:fillRect l="-17000" r="-17000"/>
          </a:stretch>
        </a:blipFill>
        <a:ln w="12700" cap="flat" cmpd="sng" algn="ctr">
          <a:solidFill>
            <a:srgbClr val="FFFFFF">
              <a:hueOff val="0"/>
              <a:satOff val="0"/>
              <a:lumOff val="0"/>
              <a:alphaOff val="0"/>
            </a:srgbClr>
          </a:solidFill>
          <a:prstDash val="solid"/>
        </a:ln>
        <a:effectLst/>
      </dgm:spPr>
      <dgm:extLst>
        <a:ext uri="{E40237B7-FDA0-4F09-8148-C483321AD2D9}">
          <dgm14:cNvPr xmlns:dgm14="http://schemas.microsoft.com/office/drawing/2010/diagram" id="0" name="">
            <a:hlinkClick xmlns:r="http://schemas.openxmlformats.org/officeDocument/2006/relationships" r:id="rId2"/>
          </dgm14:cNvPr>
        </a:ext>
      </dgm:extLst>
    </dgm:pt>
    <dgm:pt modelId="{3E5D93DF-47B0-4ED0-ACBD-8648B183B6AD}" type="pres">
      <dgm:prSet presAssocID="{E1DB4928-B98E-4CA9-AFE1-AECF6D07A07B}" presName="sibTrans" presStyleLbl="sibTrans2D1" presStyleIdx="0" presStyleCnt="0"/>
      <dgm:spPr/>
    </dgm:pt>
    <dgm:pt modelId="{A4A5D88F-D8B2-4652-ACC5-3CF4A0D44782}" type="pres">
      <dgm:prSet presAssocID="{45DBCB12-E1E6-401F-926B-750019317306}" presName="compNode" presStyleCnt="0"/>
      <dgm:spPr/>
    </dgm:pt>
    <dgm:pt modelId="{6F27C62F-C1BA-49BD-8557-CC79498F28D2}" type="pres">
      <dgm:prSet presAssocID="{45DBCB12-E1E6-401F-926B-750019317306}" presName="bkgdShape" presStyleLbl="node1" presStyleIdx="1" presStyleCnt="3"/>
      <dgm:spPr/>
    </dgm:pt>
    <dgm:pt modelId="{17822426-8AEB-40A0-9F85-CAA65384E9B0}" type="pres">
      <dgm:prSet presAssocID="{45DBCB12-E1E6-401F-926B-750019317306}" presName="nodeTx" presStyleLbl="node1" presStyleIdx="1" presStyleCnt="3">
        <dgm:presLayoutVars>
          <dgm:bulletEnabled val="1"/>
        </dgm:presLayoutVars>
      </dgm:prSet>
      <dgm:spPr/>
    </dgm:pt>
    <dgm:pt modelId="{58C88410-8ED1-446B-9600-E567B174DEA9}" type="pres">
      <dgm:prSet presAssocID="{45DBCB12-E1E6-401F-926B-750019317306}" presName="invisiNode" presStyleLbl="node1" presStyleIdx="1" presStyleCnt="3"/>
      <dgm:spPr/>
    </dgm:pt>
    <dgm:pt modelId="{00717A82-8628-4687-89FB-F49AFC10E23B}" type="pres">
      <dgm:prSet presAssocID="{45DBCB12-E1E6-401F-926B-750019317306}" presName="imagNode" presStyleLbl="fgImgPlace1" presStyleIdx="1" presStyleCnt="3" custScaleX="128458" custScaleY="60721" custLinFactX="49298" custLinFactNeighborX="100000" custLinFactNeighborY="-31327"/>
      <dgm:spPr>
        <a:xfrm>
          <a:off x="4644670" y="94274"/>
          <a:ext cx="1913000" cy="90425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rgbClr val="FFFFFF">
              <a:hueOff val="0"/>
              <a:satOff val="0"/>
              <a:lumOff val="0"/>
              <a:alphaOff val="0"/>
            </a:srgbClr>
          </a:solidFill>
          <a:prstDash val="solid"/>
        </a:ln>
        <a:effectLst/>
      </dgm:spPr>
    </dgm:pt>
    <dgm:pt modelId="{9A82C22E-EAB2-47FC-9F08-2BCAF8F1045C}" type="pres">
      <dgm:prSet presAssocID="{63F22430-6F47-4608-80B6-07A905B75444}" presName="sibTrans" presStyleLbl="sibTrans2D1" presStyleIdx="0" presStyleCnt="0"/>
      <dgm:spPr/>
    </dgm:pt>
    <dgm:pt modelId="{E53C52A2-6C9C-424E-875B-376C1C2062F5}" type="pres">
      <dgm:prSet presAssocID="{2C81F394-5226-427E-B776-F4C3E3C70F6B}" presName="compNode" presStyleCnt="0"/>
      <dgm:spPr/>
    </dgm:pt>
    <dgm:pt modelId="{07BA3200-7D9D-4F3B-B2A5-12FCE256FAE6}" type="pres">
      <dgm:prSet presAssocID="{2C81F394-5226-427E-B776-F4C3E3C70F6B}" presName="bkgdShape" presStyleLbl="node1" presStyleIdx="2" presStyleCnt="3" custLinFactNeighborX="16574" custLinFactNeighborY="1919"/>
      <dgm:spPr/>
    </dgm:pt>
    <dgm:pt modelId="{D0CA6945-E6F3-4F5B-9C68-B4417F02E94E}" type="pres">
      <dgm:prSet presAssocID="{2C81F394-5226-427E-B776-F4C3E3C70F6B}" presName="nodeTx" presStyleLbl="node1" presStyleIdx="2" presStyleCnt="3">
        <dgm:presLayoutVars>
          <dgm:bulletEnabled val="1"/>
        </dgm:presLayoutVars>
      </dgm:prSet>
      <dgm:spPr/>
    </dgm:pt>
    <dgm:pt modelId="{525892A7-AD48-43C2-AE63-6A781BD5BDB1}" type="pres">
      <dgm:prSet presAssocID="{2C81F394-5226-427E-B776-F4C3E3C70F6B}" presName="invisiNode" presStyleLbl="node1" presStyleIdx="2" presStyleCnt="3"/>
      <dgm:spPr/>
    </dgm:pt>
    <dgm:pt modelId="{A9BF2E73-329D-4EC0-9AEB-C34D7C35C57E}" type="pres">
      <dgm:prSet presAssocID="{2C81F394-5226-427E-B776-F4C3E3C70F6B}" presName="imagNode" presStyleLbl="fgImgPlace1" presStyleIdx="2" presStyleCnt="3" custScaleX="122914" custScaleY="123925" custLinFactNeighborY="7560"/>
      <dgm:spPr>
        <a:xfrm>
          <a:off x="4735603" y="202762"/>
          <a:ext cx="1830439" cy="1845495"/>
        </a:xfrm>
        <a:prstGeom prst="rect">
          <a:avLst/>
        </a:prstGeom>
        <a:blipFill rotWithShape="1">
          <a:blip xmlns:r="http://schemas.openxmlformats.org/officeDocument/2006/relationships" r:embed="rId4"/>
          <a:srcRect/>
          <a:stretch>
            <a:fillRect l="-3000" r="-3000"/>
          </a:stretch>
        </a:blipFill>
        <a:ln w="12700" cap="flat" cmpd="sng" algn="ctr">
          <a:solidFill>
            <a:srgbClr val="FFFFFF">
              <a:hueOff val="0"/>
              <a:satOff val="0"/>
              <a:lumOff val="0"/>
              <a:alphaOff val="0"/>
            </a:srgbClr>
          </a:solidFill>
          <a:prstDash val="solid"/>
        </a:ln>
        <a:effectLst/>
      </dgm:spPr>
      <dgm:extLst>
        <a:ext uri="{E40237B7-FDA0-4F09-8148-C483321AD2D9}">
          <dgm14:cNvPr xmlns:dgm14="http://schemas.microsoft.com/office/drawing/2010/diagram" id="0" name="">
            <a:hlinkClick xmlns:r="http://schemas.openxmlformats.org/officeDocument/2006/relationships" r:id="rId5"/>
          </dgm14:cNvPr>
        </a:ext>
      </dgm:extLst>
    </dgm:pt>
  </dgm:ptLst>
  <dgm:cxnLst>
    <dgm:cxn modelId="{22AADC09-9CAE-49C9-97E1-A4EDFBA158E7}" type="presOf" srcId="{45DBCB12-E1E6-401F-926B-750019317306}" destId="{6F27C62F-C1BA-49BD-8557-CC79498F28D2}" srcOrd="0" destOrd="0" presId="urn:microsoft.com/office/officeart/2005/8/layout/hList7"/>
    <dgm:cxn modelId="{9BDB6B0D-8F08-48EF-BBBB-2C2894E4091B}" type="presOf" srcId="{2C81F394-5226-427E-B776-F4C3E3C70F6B}" destId="{D0CA6945-E6F3-4F5B-9C68-B4417F02E94E}" srcOrd="1" destOrd="0" presId="urn:microsoft.com/office/officeart/2005/8/layout/hList7"/>
    <dgm:cxn modelId="{85098217-7797-4D7F-8A15-E9A905BC2C25}" type="presOf" srcId="{E1DB4928-B98E-4CA9-AFE1-AECF6D07A07B}" destId="{3E5D93DF-47B0-4ED0-ACBD-8648B183B6AD}" srcOrd="0" destOrd="0" presId="urn:microsoft.com/office/officeart/2005/8/layout/hList7"/>
    <dgm:cxn modelId="{2F296F1A-50D1-422A-BFB4-CDEFBD607147}" type="presOf" srcId="{45DBCB12-E1E6-401F-926B-750019317306}" destId="{17822426-8AEB-40A0-9F85-CAA65384E9B0}" srcOrd="1" destOrd="0" presId="urn:microsoft.com/office/officeart/2005/8/layout/hList7"/>
    <dgm:cxn modelId="{5DA59A31-E07B-406C-812A-DCD5995AFD05}" type="presOf" srcId="{2C81F394-5226-427E-B776-F4C3E3C70F6B}" destId="{07BA3200-7D9D-4F3B-B2A5-12FCE256FAE6}" srcOrd="0" destOrd="0" presId="urn:microsoft.com/office/officeart/2005/8/layout/hList7"/>
    <dgm:cxn modelId="{B19B1B42-0782-44E4-81D2-D446CBD1C767}" type="presOf" srcId="{63F22430-6F47-4608-80B6-07A905B75444}" destId="{9A82C22E-EAB2-47FC-9F08-2BCAF8F1045C}" srcOrd="0" destOrd="0" presId="urn:microsoft.com/office/officeart/2005/8/layout/hList7"/>
    <dgm:cxn modelId="{24A09162-43D9-46C1-A4B4-C38A6B3C9DDC}" srcId="{0B4CEE70-504E-4304-84D3-93056D05D44F}" destId="{2C81F394-5226-427E-B776-F4C3E3C70F6B}" srcOrd="2" destOrd="0" parTransId="{330AD1E2-6BCB-417F-8769-48ED9BD1AA59}" sibTransId="{1443F435-14CF-447A-A2BF-739D6CA7AC2E}"/>
    <dgm:cxn modelId="{7AA8204A-1F20-4974-8E13-BDE4D34A4F04}" type="presOf" srcId="{0AB95C11-5FFB-4842-88A6-54098FF79DAA}" destId="{851E4000-DFF3-41F3-BC6A-F6673F1ECAB5}" srcOrd="1" destOrd="0" presId="urn:microsoft.com/office/officeart/2005/8/layout/hList7"/>
    <dgm:cxn modelId="{F405DF53-F469-4647-B53F-BF63F1D2C920}" type="presOf" srcId="{0AB95C11-5FFB-4842-88A6-54098FF79DAA}" destId="{ADD03972-4215-4D97-A3FF-F8E0B28C8773}" srcOrd="0" destOrd="0" presId="urn:microsoft.com/office/officeart/2005/8/layout/hList7"/>
    <dgm:cxn modelId="{440B727B-D9C0-47BD-B083-C512FEB44674}" type="presOf" srcId="{0B4CEE70-504E-4304-84D3-93056D05D44F}" destId="{87BCF201-9C7E-4945-B91D-1BEDD53B5EF2}" srcOrd="0" destOrd="0" presId="urn:microsoft.com/office/officeart/2005/8/layout/hList7"/>
    <dgm:cxn modelId="{7CCAFB9A-AC89-4D48-8D02-6C34125029CF}" srcId="{0B4CEE70-504E-4304-84D3-93056D05D44F}" destId="{0AB95C11-5FFB-4842-88A6-54098FF79DAA}" srcOrd="0" destOrd="0" parTransId="{48EAEF92-E0F8-4B11-9956-4075A0EAC3F6}" sibTransId="{E1DB4928-B98E-4CA9-AFE1-AECF6D07A07B}"/>
    <dgm:cxn modelId="{262E8BE4-CF2F-4E3F-A527-B502DBB64D42}" srcId="{0B4CEE70-504E-4304-84D3-93056D05D44F}" destId="{45DBCB12-E1E6-401F-926B-750019317306}" srcOrd="1" destOrd="0" parTransId="{3285414D-D809-4D29-8D61-6C9C2509C2DF}" sibTransId="{63F22430-6F47-4608-80B6-07A905B75444}"/>
    <dgm:cxn modelId="{0B29F393-18E1-4E54-972A-0107ADB2554F}" type="presParOf" srcId="{87BCF201-9C7E-4945-B91D-1BEDD53B5EF2}" destId="{C9A8E000-5652-4E15-BCEC-06D6727968CB}" srcOrd="0" destOrd="0" presId="urn:microsoft.com/office/officeart/2005/8/layout/hList7"/>
    <dgm:cxn modelId="{DBE4F4E8-0964-4EDD-B8E3-163787E6DF0C}" type="presParOf" srcId="{87BCF201-9C7E-4945-B91D-1BEDD53B5EF2}" destId="{68837DD9-BE5B-48AF-9ACC-1CC6774DE189}" srcOrd="1" destOrd="0" presId="urn:microsoft.com/office/officeart/2005/8/layout/hList7"/>
    <dgm:cxn modelId="{DBEFAB01-0593-446E-98E7-8447FC4B9384}" type="presParOf" srcId="{68837DD9-BE5B-48AF-9ACC-1CC6774DE189}" destId="{23A40BFE-DB2F-4DEF-BA7D-48CF37E2EAFB}" srcOrd="0" destOrd="0" presId="urn:microsoft.com/office/officeart/2005/8/layout/hList7"/>
    <dgm:cxn modelId="{0D866CAB-F141-4202-8448-6AFCB653AD36}" type="presParOf" srcId="{23A40BFE-DB2F-4DEF-BA7D-48CF37E2EAFB}" destId="{ADD03972-4215-4D97-A3FF-F8E0B28C8773}" srcOrd="0" destOrd="0" presId="urn:microsoft.com/office/officeart/2005/8/layout/hList7"/>
    <dgm:cxn modelId="{27B1D8B0-F686-4E93-9DC3-55EECF5CD7CE}" type="presParOf" srcId="{23A40BFE-DB2F-4DEF-BA7D-48CF37E2EAFB}" destId="{851E4000-DFF3-41F3-BC6A-F6673F1ECAB5}" srcOrd="1" destOrd="0" presId="urn:microsoft.com/office/officeart/2005/8/layout/hList7"/>
    <dgm:cxn modelId="{1D47312C-04F7-48BC-BA09-76A5412E2A25}" type="presParOf" srcId="{23A40BFE-DB2F-4DEF-BA7D-48CF37E2EAFB}" destId="{DCE162DA-95D8-4E21-BE32-E6E9EB5106E6}" srcOrd="2" destOrd="0" presId="urn:microsoft.com/office/officeart/2005/8/layout/hList7"/>
    <dgm:cxn modelId="{703DB867-1BE3-4AB1-B6FB-1AD9C3463204}" type="presParOf" srcId="{23A40BFE-DB2F-4DEF-BA7D-48CF37E2EAFB}" destId="{D52B27C4-3FF5-4408-9A54-76F60B0DDA13}" srcOrd="3" destOrd="0" presId="urn:microsoft.com/office/officeart/2005/8/layout/hList7"/>
    <dgm:cxn modelId="{FB2CF5F6-3DB2-442F-8396-2FDB707E7DCA}" type="presParOf" srcId="{68837DD9-BE5B-48AF-9ACC-1CC6774DE189}" destId="{3E5D93DF-47B0-4ED0-ACBD-8648B183B6AD}" srcOrd="1" destOrd="0" presId="urn:microsoft.com/office/officeart/2005/8/layout/hList7"/>
    <dgm:cxn modelId="{53FBB8DA-01C5-4913-AE6F-0E0E40D91DC3}" type="presParOf" srcId="{68837DD9-BE5B-48AF-9ACC-1CC6774DE189}" destId="{A4A5D88F-D8B2-4652-ACC5-3CF4A0D44782}" srcOrd="2" destOrd="0" presId="urn:microsoft.com/office/officeart/2005/8/layout/hList7"/>
    <dgm:cxn modelId="{29CB46E5-EA65-450C-AE85-DD22D59F8847}" type="presParOf" srcId="{A4A5D88F-D8B2-4652-ACC5-3CF4A0D44782}" destId="{6F27C62F-C1BA-49BD-8557-CC79498F28D2}" srcOrd="0" destOrd="0" presId="urn:microsoft.com/office/officeart/2005/8/layout/hList7"/>
    <dgm:cxn modelId="{16E8F0A7-0569-4EE2-A5BB-ED3FFB1677F4}" type="presParOf" srcId="{A4A5D88F-D8B2-4652-ACC5-3CF4A0D44782}" destId="{17822426-8AEB-40A0-9F85-CAA65384E9B0}" srcOrd="1" destOrd="0" presId="urn:microsoft.com/office/officeart/2005/8/layout/hList7"/>
    <dgm:cxn modelId="{777BFC8A-83E5-4B81-85C0-903EED24782F}" type="presParOf" srcId="{A4A5D88F-D8B2-4652-ACC5-3CF4A0D44782}" destId="{58C88410-8ED1-446B-9600-E567B174DEA9}" srcOrd="2" destOrd="0" presId="urn:microsoft.com/office/officeart/2005/8/layout/hList7"/>
    <dgm:cxn modelId="{A77C5FE2-0576-4EEE-9408-09FDCF52B19E}" type="presParOf" srcId="{A4A5D88F-D8B2-4652-ACC5-3CF4A0D44782}" destId="{00717A82-8628-4687-89FB-F49AFC10E23B}" srcOrd="3" destOrd="0" presId="urn:microsoft.com/office/officeart/2005/8/layout/hList7"/>
    <dgm:cxn modelId="{532BB3A7-EACF-4624-8192-2276A6B102AB}" type="presParOf" srcId="{68837DD9-BE5B-48AF-9ACC-1CC6774DE189}" destId="{9A82C22E-EAB2-47FC-9F08-2BCAF8F1045C}" srcOrd="3" destOrd="0" presId="urn:microsoft.com/office/officeart/2005/8/layout/hList7"/>
    <dgm:cxn modelId="{D8B362EE-8895-414F-AC75-384D3A6C252C}" type="presParOf" srcId="{68837DD9-BE5B-48AF-9ACC-1CC6774DE189}" destId="{E53C52A2-6C9C-424E-875B-376C1C2062F5}" srcOrd="4" destOrd="0" presId="urn:microsoft.com/office/officeart/2005/8/layout/hList7"/>
    <dgm:cxn modelId="{C4E46615-2CF1-4A09-80E7-E2D689470FA7}" type="presParOf" srcId="{E53C52A2-6C9C-424E-875B-376C1C2062F5}" destId="{07BA3200-7D9D-4F3B-B2A5-12FCE256FAE6}" srcOrd="0" destOrd="0" presId="urn:microsoft.com/office/officeart/2005/8/layout/hList7"/>
    <dgm:cxn modelId="{54A648ED-4E12-4CFE-BE9E-F3E3544B5569}" type="presParOf" srcId="{E53C52A2-6C9C-424E-875B-376C1C2062F5}" destId="{D0CA6945-E6F3-4F5B-9C68-B4417F02E94E}" srcOrd="1" destOrd="0" presId="urn:microsoft.com/office/officeart/2005/8/layout/hList7"/>
    <dgm:cxn modelId="{1E4B7535-FE85-4340-8A6C-2C3B83A50DBB}" type="presParOf" srcId="{E53C52A2-6C9C-424E-875B-376C1C2062F5}" destId="{525892A7-AD48-43C2-AE63-6A781BD5BDB1}" srcOrd="2" destOrd="0" presId="urn:microsoft.com/office/officeart/2005/8/layout/hList7"/>
    <dgm:cxn modelId="{DE7D8A19-98AA-4CDD-A94F-FCB93C5B0F3F}" type="presParOf" srcId="{E53C52A2-6C9C-424E-875B-376C1C2062F5}" destId="{A9BF2E73-329D-4EC0-9AEB-C34D7C35C57E}" srcOrd="3" destOrd="0" presId="urn:microsoft.com/office/officeart/2005/8/layout/hList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03972-4215-4D97-A3FF-F8E0B28C8773}">
      <dsp:nvSpPr>
        <dsp:cNvPr id="0" name=""/>
        <dsp:cNvSpPr/>
      </dsp:nvSpPr>
      <dsp:spPr>
        <a:xfrm>
          <a:off x="1418" y="0"/>
          <a:ext cx="2206798" cy="4472082"/>
        </a:xfrm>
        <a:prstGeom prst="roundRect">
          <a:avLst>
            <a:gd name="adj" fmla="val 10000"/>
          </a:avLst>
        </a:prstGeom>
        <a:solidFill>
          <a:srgbClr val="4A5356">
            <a:lumMod val="60000"/>
            <a:lumOff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rgbClr val="FFFFFF"/>
            </a:solidFill>
            <a:latin typeface="Gill Sans MT" panose="020B0502020104020203"/>
            <a:ea typeface="+mn-ea"/>
            <a:cs typeface="+mn-cs"/>
          </a:endParaRPr>
        </a:p>
        <a:p>
          <a:pPr marL="0" lvl="0" indent="0" algn="ctr" defTabSz="800100">
            <a:lnSpc>
              <a:spcPct val="90000"/>
            </a:lnSpc>
            <a:spcBef>
              <a:spcPct val="0"/>
            </a:spcBef>
            <a:spcAft>
              <a:spcPct val="35000"/>
            </a:spcAft>
            <a:buNone/>
          </a:pPr>
          <a:r>
            <a:rPr lang="en-US" sz="1800" kern="1200" dirty="0">
              <a:solidFill>
                <a:srgbClr val="FFFFFF"/>
              </a:solidFill>
              <a:latin typeface="Gill Sans MT" panose="020B0502020104020203"/>
              <a:ea typeface="+mn-ea"/>
              <a:cs typeface="+mn-cs"/>
            </a:rPr>
            <a:t>CNPS: Manual of California Vegetation Online &amp; CNPS Website</a:t>
          </a:r>
        </a:p>
      </dsp:txBody>
      <dsp:txXfrm>
        <a:off x="53811" y="1841225"/>
        <a:ext cx="2102012" cy="1684046"/>
      </dsp:txXfrm>
    </dsp:sp>
    <dsp:sp modelId="{D52B27C4-3FF5-4408-9A54-76F60B0DDA13}">
      <dsp:nvSpPr>
        <dsp:cNvPr id="0" name=""/>
        <dsp:cNvSpPr/>
      </dsp:nvSpPr>
      <dsp:spPr>
        <a:xfrm>
          <a:off x="159315" y="225569"/>
          <a:ext cx="1919121" cy="1958034"/>
        </a:xfrm>
        <a:prstGeom prst="ellipse">
          <a:avLst/>
        </a:prstGeom>
        <a:blipFill rotWithShape="1">
          <a:blip xmlns:r="http://schemas.openxmlformats.org/officeDocument/2006/relationships" r:embed="rId1"/>
          <a:srcRect/>
          <a:stretch>
            <a:fillRect l="-17000" r="-17000"/>
          </a:stretch>
        </a:blip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6F27C62F-C1BA-49BD-8557-CC79498F28D2}">
      <dsp:nvSpPr>
        <dsp:cNvPr id="0" name=""/>
        <dsp:cNvSpPr/>
      </dsp:nvSpPr>
      <dsp:spPr>
        <a:xfrm>
          <a:off x="2274421" y="0"/>
          <a:ext cx="2206798" cy="4472082"/>
        </a:xfrm>
        <a:prstGeom prst="roundRect">
          <a:avLst>
            <a:gd name="adj" fmla="val 10000"/>
          </a:avLst>
        </a:prstGeom>
        <a:solidFill>
          <a:srgbClr val="87795D">
            <a:lumMod val="60000"/>
            <a:lumOff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US" sz="1600" kern="1200" dirty="0">
              <a:solidFill>
                <a:srgbClr val="FFFFFF"/>
              </a:solidFill>
              <a:latin typeface="Gill Sans MT" panose="020B0502020104020203"/>
              <a:ea typeface="+mn-ea"/>
              <a:cs typeface="+mn-cs"/>
            </a:rPr>
            <a:t>CDFW: Biogeographic Information and Observation System</a:t>
          </a:r>
          <a:endParaRPr lang="en-US" sz="1400" kern="1200" dirty="0">
            <a:solidFill>
              <a:srgbClr val="FFFFFF"/>
            </a:solidFill>
            <a:latin typeface="Gill Sans MT" panose="020B0502020104020203"/>
            <a:ea typeface="+mn-ea"/>
            <a:cs typeface="+mn-cs"/>
          </a:endParaRPr>
        </a:p>
      </dsp:txBody>
      <dsp:txXfrm>
        <a:off x="2326814" y="1841225"/>
        <a:ext cx="2102012" cy="1684046"/>
      </dsp:txXfrm>
    </dsp:sp>
    <dsp:sp modelId="{00717A82-8628-4687-89FB-F49AFC10E23B}">
      <dsp:nvSpPr>
        <dsp:cNvPr id="0" name=""/>
        <dsp:cNvSpPr/>
      </dsp:nvSpPr>
      <dsp:spPr>
        <a:xfrm>
          <a:off x="4644670" y="94274"/>
          <a:ext cx="1913000" cy="90425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07BA3200-7D9D-4F3B-B2A5-12FCE256FAE6}">
      <dsp:nvSpPr>
        <dsp:cNvPr id="0" name=""/>
        <dsp:cNvSpPr/>
      </dsp:nvSpPr>
      <dsp:spPr>
        <a:xfrm>
          <a:off x="4548842" y="0"/>
          <a:ext cx="2206798" cy="4472082"/>
        </a:xfrm>
        <a:prstGeom prst="roundRect">
          <a:avLst>
            <a:gd name="adj" fmla="val 10000"/>
          </a:avLst>
        </a:prstGeom>
        <a:solidFill>
          <a:srgbClr val="F6A21D">
            <a:lumMod val="60000"/>
            <a:lumOff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FFFFFF"/>
              </a:solidFill>
              <a:latin typeface="Gill Sans MT" panose="020B0502020104020203"/>
              <a:ea typeface="+mn-ea"/>
              <a:cs typeface="+mn-cs"/>
            </a:rPr>
            <a:t>CDFW: VegCAMP Website</a:t>
          </a:r>
        </a:p>
      </dsp:txBody>
      <dsp:txXfrm>
        <a:off x="4601235" y="1841225"/>
        <a:ext cx="2102012" cy="1684046"/>
      </dsp:txXfrm>
    </dsp:sp>
    <dsp:sp modelId="{A9BF2E73-329D-4EC0-9AEB-C34D7C35C57E}">
      <dsp:nvSpPr>
        <dsp:cNvPr id="0" name=""/>
        <dsp:cNvSpPr/>
      </dsp:nvSpPr>
      <dsp:spPr>
        <a:xfrm>
          <a:off x="4735603" y="202762"/>
          <a:ext cx="1830439" cy="1845495"/>
        </a:xfrm>
        <a:prstGeom prst="rect">
          <a:avLst/>
        </a:prstGeom>
        <a:blipFill rotWithShape="1">
          <a:blip xmlns:r="http://schemas.openxmlformats.org/officeDocument/2006/relationships" r:embed="rId3"/>
          <a:srcRect/>
          <a:stretch>
            <a:fillRect l="-3000" r="-3000"/>
          </a:stretch>
        </a:blip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9A8E000-5652-4E15-BCEC-06D6727968CB}">
      <dsp:nvSpPr>
        <dsp:cNvPr id="0" name=""/>
        <dsp:cNvSpPr/>
      </dsp:nvSpPr>
      <dsp:spPr>
        <a:xfrm>
          <a:off x="270225" y="3645920"/>
          <a:ext cx="6215189" cy="670812"/>
        </a:xfrm>
        <a:prstGeom prst="leftRightArrow">
          <a:avLst/>
        </a:prstGeom>
        <a:solidFill>
          <a:srgbClr val="87795D">
            <a:tint val="40000"/>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DBE0F1-78FF-44FE-99BC-D7A10E05E2B7}" type="datetimeFigureOut">
              <a:rPr lang="en-US" smtClean="0"/>
              <a:t>6/14/2023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3537D0-EADA-42ED-B0BE-4ED543EE1479}" type="slidenum">
              <a:rPr lang="en-US" smtClean="0"/>
              <a:t>‹#›</a:t>
            </a:fld>
            <a:endParaRPr lang="en-US"/>
          </a:p>
        </p:txBody>
      </p:sp>
    </p:spTree>
    <p:extLst>
      <p:ext uri="{BB962C8B-B14F-4D97-AF65-F5344CB8AC3E}">
        <p14:creationId xmlns:p14="http://schemas.microsoft.com/office/powerpoint/2010/main" val="2964057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1051" indent="-288866" eaLnBrk="0" hangingPunct="0">
              <a:defRPr>
                <a:solidFill>
                  <a:schemeClr val="tx1"/>
                </a:solidFill>
                <a:latin typeface="Arial" charset="0"/>
              </a:defRPr>
            </a:lvl2pPr>
            <a:lvl3pPr marL="1155464" indent="-231093" eaLnBrk="0" hangingPunct="0">
              <a:defRPr>
                <a:solidFill>
                  <a:schemeClr val="tx1"/>
                </a:solidFill>
                <a:latin typeface="Arial" charset="0"/>
              </a:defRPr>
            </a:lvl3pPr>
            <a:lvl4pPr marL="1617649" indent="-231093" eaLnBrk="0" hangingPunct="0">
              <a:defRPr>
                <a:solidFill>
                  <a:schemeClr val="tx1"/>
                </a:solidFill>
                <a:latin typeface="Arial" charset="0"/>
              </a:defRPr>
            </a:lvl4pPr>
            <a:lvl5pPr marL="2079836" indent="-231093" eaLnBrk="0" hangingPunct="0">
              <a:defRPr>
                <a:solidFill>
                  <a:schemeClr val="tx1"/>
                </a:solidFill>
                <a:latin typeface="Arial" charset="0"/>
              </a:defRPr>
            </a:lvl5pPr>
            <a:lvl6pPr marL="2542021" indent="-231093" eaLnBrk="0" fontAlgn="base" hangingPunct="0">
              <a:spcBef>
                <a:spcPct val="0"/>
              </a:spcBef>
              <a:spcAft>
                <a:spcPct val="0"/>
              </a:spcAft>
              <a:defRPr>
                <a:solidFill>
                  <a:schemeClr val="tx1"/>
                </a:solidFill>
                <a:latin typeface="Arial" charset="0"/>
              </a:defRPr>
            </a:lvl6pPr>
            <a:lvl7pPr marL="3004207" indent="-231093" eaLnBrk="0" fontAlgn="base" hangingPunct="0">
              <a:spcBef>
                <a:spcPct val="0"/>
              </a:spcBef>
              <a:spcAft>
                <a:spcPct val="0"/>
              </a:spcAft>
              <a:defRPr>
                <a:solidFill>
                  <a:schemeClr val="tx1"/>
                </a:solidFill>
                <a:latin typeface="Arial" charset="0"/>
              </a:defRPr>
            </a:lvl7pPr>
            <a:lvl8pPr marL="3466392" indent="-231093" eaLnBrk="0" fontAlgn="base" hangingPunct="0">
              <a:spcBef>
                <a:spcPct val="0"/>
              </a:spcBef>
              <a:spcAft>
                <a:spcPct val="0"/>
              </a:spcAft>
              <a:defRPr>
                <a:solidFill>
                  <a:schemeClr val="tx1"/>
                </a:solidFill>
                <a:latin typeface="Arial" charset="0"/>
              </a:defRPr>
            </a:lvl8pPr>
            <a:lvl9pPr marL="3928578" indent="-231093"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8DE266-AD45-4E4A-9ECA-DE402B7DB71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marL="0" marR="0">
              <a:lnSpc>
                <a:spcPct val="107000"/>
              </a:lnSpc>
              <a:spcBef>
                <a:spcPts val="0"/>
              </a:spcBef>
              <a:spcAft>
                <a:spcPts val="800"/>
              </a:spcAft>
            </a:pPr>
            <a:endParaRPr lang="en-US" dirty="0"/>
          </a:p>
        </p:txBody>
      </p:sp>
    </p:spTree>
    <p:extLst>
      <p:ext uri="{BB962C8B-B14F-4D97-AF65-F5344CB8AC3E}">
        <p14:creationId xmlns:p14="http://schemas.microsoft.com/office/powerpoint/2010/main" val="1022979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1051" indent="-288866" eaLnBrk="0" hangingPunct="0">
              <a:defRPr>
                <a:solidFill>
                  <a:schemeClr val="tx1"/>
                </a:solidFill>
                <a:latin typeface="Arial" charset="0"/>
              </a:defRPr>
            </a:lvl2pPr>
            <a:lvl3pPr marL="1155464" indent="-231093" eaLnBrk="0" hangingPunct="0">
              <a:defRPr>
                <a:solidFill>
                  <a:schemeClr val="tx1"/>
                </a:solidFill>
                <a:latin typeface="Arial" charset="0"/>
              </a:defRPr>
            </a:lvl3pPr>
            <a:lvl4pPr marL="1617649" indent="-231093" eaLnBrk="0" hangingPunct="0">
              <a:defRPr>
                <a:solidFill>
                  <a:schemeClr val="tx1"/>
                </a:solidFill>
                <a:latin typeface="Arial" charset="0"/>
              </a:defRPr>
            </a:lvl4pPr>
            <a:lvl5pPr marL="2079836" indent="-231093" eaLnBrk="0" hangingPunct="0">
              <a:defRPr>
                <a:solidFill>
                  <a:schemeClr val="tx1"/>
                </a:solidFill>
                <a:latin typeface="Arial" charset="0"/>
              </a:defRPr>
            </a:lvl5pPr>
            <a:lvl6pPr marL="2542021" indent="-231093" eaLnBrk="0" fontAlgn="base" hangingPunct="0">
              <a:spcBef>
                <a:spcPct val="0"/>
              </a:spcBef>
              <a:spcAft>
                <a:spcPct val="0"/>
              </a:spcAft>
              <a:defRPr>
                <a:solidFill>
                  <a:schemeClr val="tx1"/>
                </a:solidFill>
                <a:latin typeface="Arial" charset="0"/>
              </a:defRPr>
            </a:lvl6pPr>
            <a:lvl7pPr marL="3004207" indent="-231093" eaLnBrk="0" fontAlgn="base" hangingPunct="0">
              <a:spcBef>
                <a:spcPct val="0"/>
              </a:spcBef>
              <a:spcAft>
                <a:spcPct val="0"/>
              </a:spcAft>
              <a:defRPr>
                <a:solidFill>
                  <a:schemeClr val="tx1"/>
                </a:solidFill>
                <a:latin typeface="Arial" charset="0"/>
              </a:defRPr>
            </a:lvl7pPr>
            <a:lvl8pPr marL="3466392" indent="-231093" eaLnBrk="0" fontAlgn="base" hangingPunct="0">
              <a:spcBef>
                <a:spcPct val="0"/>
              </a:spcBef>
              <a:spcAft>
                <a:spcPct val="0"/>
              </a:spcAft>
              <a:defRPr>
                <a:solidFill>
                  <a:schemeClr val="tx1"/>
                </a:solidFill>
                <a:latin typeface="Arial" charset="0"/>
              </a:defRPr>
            </a:lvl8pPr>
            <a:lvl9pPr marL="3928578" indent="-231093"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8DE266-AD45-4E4A-9ECA-DE402B7DB71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marL="0" marR="0">
              <a:lnSpc>
                <a:spcPct val="107000"/>
              </a:lnSpc>
              <a:spcBef>
                <a:spcPts val="0"/>
              </a:spcBef>
              <a:spcAft>
                <a:spcPts val="800"/>
              </a:spcAft>
            </a:pPr>
            <a:endParaRPr lang="en-US" dirty="0"/>
          </a:p>
        </p:txBody>
      </p:sp>
    </p:spTree>
    <p:extLst>
      <p:ext uri="{BB962C8B-B14F-4D97-AF65-F5344CB8AC3E}">
        <p14:creationId xmlns:p14="http://schemas.microsoft.com/office/powerpoint/2010/main" val="1567044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1051" indent="-288866" eaLnBrk="0" hangingPunct="0">
              <a:defRPr>
                <a:solidFill>
                  <a:schemeClr val="tx1"/>
                </a:solidFill>
                <a:latin typeface="Arial" charset="0"/>
              </a:defRPr>
            </a:lvl2pPr>
            <a:lvl3pPr marL="1155464" indent="-231093" eaLnBrk="0" hangingPunct="0">
              <a:defRPr>
                <a:solidFill>
                  <a:schemeClr val="tx1"/>
                </a:solidFill>
                <a:latin typeface="Arial" charset="0"/>
              </a:defRPr>
            </a:lvl3pPr>
            <a:lvl4pPr marL="1617649" indent="-231093" eaLnBrk="0" hangingPunct="0">
              <a:defRPr>
                <a:solidFill>
                  <a:schemeClr val="tx1"/>
                </a:solidFill>
                <a:latin typeface="Arial" charset="0"/>
              </a:defRPr>
            </a:lvl4pPr>
            <a:lvl5pPr marL="2079836" indent="-231093" eaLnBrk="0" hangingPunct="0">
              <a:defRPr>
                <a:solidFill>
                  <a:schemeClr val="tx1"/>
                </a:solidFill>
                <a:latin typeface="Arial" charset="0"/>
              </a:defRPr>
            </a:lvl5pPr>
            <a:lvl6pPr marL="2542021" indent="-231093" eaLnBrk="0" fontAlgn="base" hangingPunct="0">
              <a:spcBef>
                <a:spcPct val="0"/>
              </a:spcBef>
              <a:spcAft>
                <a:spcPct val="0"/>
              </a:spcAft>
              <a:defRPr>
                <a:solidFill>
                  <a:schemeClr val="tx1"/>
                </a:solidFill>
                <a:latin typeface="Arial" charset="0"/>
              </a:defRPr>
            </a:lvl6pPr>
            <a:lvl7pPr marL="3004207" indent="-231093" eaLnBrk="0" fontAlgn="base" hangingPunct="0">
              <a:spcBef>
                <a:spcPct val="0"/>
              </a:spcBef>
              <a:spcAft>
                <a:spcPct val="0"/>
              </a:spcAft>
              <a:defRPr>
                <a:solidFill>
                  <a:schemeClr val="tx1"/>
                </a:solidFill>
                <a:latin typeface="Arial" charset="0"/>
              </a:defRPr>
            </a:lvl7pPr>
            <a:lvl8pPr marL="3466392" indent="-231093" eaLnBrk="0" fontAlgn="base" hangingPunct="0">
              <a:spcBef>
                <a:spcPct val="0"/>
              </a:spcBef>
              <a:spcAft>
                <a:spcPct val="0"/>
              </a:spcAft>
              <a:defRPr>
                <a:solidFill>
                  <a:schemeClr val="tx1"/>
                </a:solidFill>
                <a:latin typeface="Arial" charset="0"/>
              </a:defRPr>
            </a:lvl8pPr>
            <a:lvl9pPr marL="3928578" indent="-231093"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8DE266-AD45-4E4A-9ECA-DE402B7DB71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marL="0" marR="0">
              <a:lnSpc>
                <a:spcPct val="107000"/>
              </a:lnSpc>
              <a:spcBef>
                <a:spcPts val="0"/>
              </a:spcBef>
              <a:spcAft>
                <a:spcPts val="800"/>
              </a:spcAft>
            </a:pPr>
            <a:endParaRPr lang="en-US" dirty="0"/>
          </a:p>
        </p:txBody>
      </p:sp>
    </p:spTree>
    <p:extLst>
      <p:ext uri="{BB962C8B-B14F-4D97-AF65-F5344CB8AC3E}">
        <p14:creationId xmlns:p14="http://schemas.microsoft.com/office/powerpoint/2010/main" val="1485811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1051" indent="-288866" eaLnBrk="0" hangingPunct="0">
              <a:defRPr>
                <a:solidFill>
                  <a:schemeClr val="tx1"/>
                </a:solidFill>
                <a:latin typeface="Arial" charset="0"/>
              </a:defRPr>
            </a:lvl2pPr>
            <a:lvl3pPr marL="1155464" indent="-231093" eaLnBrk="0" hangingPunct="0">
              <a:defRPr>
                <a:solidFill>
                  <a:schemeClr val="tx1"/>
                </a:solidFill>
                <a:latin typeface="Arial" charset="0"/>
              </a:defRPr>
            </a:lvl3pPr>
            <a:lvl4pPr marL="1617649" indent="-231093" eaLnBrk="0" hangingPunct="0">
              <a:defRPr>
                <a:solidFill>
                  <a:schemeClr val="tx1"/>
                </a:solidFill>
                <a:latin typeface="Arial" charset="0"/>
              </a:defRPr>
            </a:lvl4pPr>
            <a:lvl5pPr marL="2079836" indent="-231093" eaLnBrk="0" hangingPunct="0">
              <a:defRPr>
                <a:solidFill>
                  <a:schemeClr val="tx1"/>
                </a:solidFill>
                <a:latin typeface="Arial" charset="0"/>
              </a:defRPr>
            </a:lvl5pPr>
            <a:lvl6pPr marL="2542021" indent="-231093" eaLnBrk="0" fontAlgn="base" hangingPunct="0">
              <a:spcBef>
                <a:spcPct val="0"/>
              </a:spcBef>
              <a:spcAft>
                <a:spcPct val="0"/>
              </a:spcAft>
              <a:defRPr>
                <a:solidFill>
                  <a:schemeClr val="tx1"/>
                </a:solidFill>
                <a:latin typeface="Arial" charset="0"/>
              </a:defRPr>
            </a:lvl6pPr>
            <a:lvl7pPr marL="3004207" indent="-231093" eaLnBrk="0" fontAlgn="base" hangingPunct="0">
              <a:spcBef>
                <a:spcPct val="0"/>
              </a:spcBef>
              <a:spcAft>
                <a:spcPct val="0"/>
              </a:spcAft>
              <a:defRPr>
                <a:solidFill>
                  <a:schemeClr val="tx1"/>
                </a:solidFill>
                <a:latin typeface="Arial" charset="0"/>
              </a:defRPr>
            </a:lvl7pPr>
            <a:lvl8pPr marL="3466392" indent="-231093" eaLnBrk="0" fontAlgn="base" hangingPunct="0">
              <a:spcBef>
                <a:spcPct val="0"/>
              </a:spcBef>
              <a:spcAft>
                <a:spcPct val="0"/>
              </a:spcAft>
              <a:defRPr>
                <a:solidFill>
                  <a:schemeClr val="tx1"/>
                </a:solidFill>
                <a:latin typeface="Arial" charset="0"/>
              </a:defRPr>
            </a:lvl8pPr>
            <a:lvl9pPr marL="3928578" indent="-231093"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8DE266-AD45-4E4A-9ECA-DE402B7DB71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marL="0" marR="0">
              <a:lnSpc>
                <a:spcPct val="107000"/>
              </a:lnSpc>
              <a:spcBef>
                <a:spcPts val="0"/>
              </a:spcBef>
              <a:spcAft>
                <a:spcPts val="800"/>
              </a:spcAft>
            </a:pPr>
            <a:r>
              <a:rPr lang="en-US" dirty="0"/>
              <a:t>Betsy is also completing the classification analysis </a:t>
            </a:r>
          </a:p>
        </p:txBody>
      </p:sp>
    </p:spTree>
    <p:extLst>
      <p:ext uri="{BB962C8B-B14F-4D97-AF65-F5344CB8AC3E}">
        <p14:creationId xmlns:p14="http://schemas.microsoft.com/office/powerpoint/2010/main" val="2484774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1051" indent="-288866" eaLnBrk="0" hangingPunct="0">
              <a:defRPr>
                <a:solidFill>
                  <a:schemeClr val="tx1"/>
                </a:solidFill>
                <a:latin typeface="Arial" charset="0"/>
              </a:defRPr>
            </a:lvl2pPr>
            <a:lvl3pPr marL="1155464" indent="-231093" eaLnBrk="0" hangingPunct="0">
              <a:defRPr>
                <a:solidFill>
                  <a:schemeClr val="tx1"/>
                </a:solidFill>
                <a:latin typeface="Arial" charset="0"/>
              </a:defRPr>
            </a:lvl3pPr>
            <a:lvl4pPr marL="1617649" indent="-231093" eaLnBrk="0" hangingPunct="0">
              <a:defRPr>
                <a:solidFill>
                  <a:schemeClr val="tx1"/>
                </a:solidFill>
                <a:latin typeface="Arial" charset="0"/>
              </a:defRPr>
            </a:lvl4pPr>
            <a:lvl5pPr marL="2079836" indent="-231093" eaLnBrk="0" hangingPunct="0">
              <a:defRPr>
                <a:solidFill>
                  <a:schemeClr val="tx1"/>
                </a:solidFill>
                <a:latin typeface="Arial" charset="0"/>
              </a:defRPr>
            </a:lvl5pPr>
            <a:lvl6pPr marL="2542021" indent="-231093" eaLnBrk="0" fontAlgn="base" hangingPunct="0">
              <a:spcBef>
                <a:spcPct val="0"/>
              </a:spcBef>
              <a:spcAft>
                <a:spcPct val="0"/>
              </a:spcAft>
              <a:defRPr>
                <a:solidFill>
                  <a:schemeClr val="tx1"/>
                </a:solidFill>
                <a:latin typeface="Arial" charset="0"/>
              </a:defRPr>
            </a:lvl6pPr>
            <a:lvl7pPr marL="3004207" indent="-231093" eaLnBrk="0" fontAlgn="base" hangingPunct="0">
              <a:spcBef>
                <a:spcPct val="0"/>
              </a:spcBef>
              <a:spcAft>
                <a:spcPct val="0"/>
              </a:spcAft>
              <a:defRPr>
                <a:solidFill>
                  <a:schemeClr val="tx1"/>
                </a:solidFill>
                <a:latin typeface="Arial" charset="0"/>
              </a:defRPr>
            </a:lvl7pPr>
            <a:lvl8pPr marL="3466392" indent="-231093" eaLnBrk="0" fontAlgn="base" hangingPunct="0">
              <a:spcBef>
                <a:spcPct val="0"/>
              </a:spcBef>
              <a:spcAft>
                <a:spcPct val="0"/>
              </a:spcAft>
              <a:defRPr>
                <a:solidFill>
                  <a:schemeClr val="tx1"/>
                </a:solidFill>
                <a:latin typeface="Arial" charset="0"/>
              </a:defRPr>
            </a:lvl8pPr>
            <a:lvl9pPr marL="3928578" indent="-231093"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8DE266-AD45-4E4A-9ECA-DE402B7DB71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marL="0" marR="0">
              <a:lnSpc>
                <a:spcPct val="107000"/>
              </a:lnSpc>
              <a:spcBef>
                <a:spcPts val="0"/>
              </a:spcBef>
              <a:spcAft>
                <a:spcPts val="800"/>
              </a:spcAft>
            </a:pPr>
            <a:endParaRPr lang="en-US" dirty="0"/>
          </a:p>
        </p:txBody>
      </p:sp>
    </p:spTree>
    <p:extLst>
      <p:ext uri="{BB962C8B-B14F-4D97-AF65-F5344CB8AC3E}">
        <p14:creationId xmlns:p14="http://schemas.microsoft.com/office/powerpoint/2010/main" val="1308983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1051" indent="-288866" eaLnBrk="0" hangingPunct="0">
              <a:defRPr>
                <a:solidFill>
                  <a:schemeClr val="tx1"/>
                </a:solidFill>
                <a:latin typeface="Arial" charset="0"/>
              </a:defRPr>
            </a:lvl2pPr>
            <a:lvl3pPr marL="1155464" indent="-231093" eaLnBrk="0" hangingPunct="0">
              <a:defRPr>
                <a:solidFill>
                  <a:schemeClr val="tx1"/>
                </a:solidFill>
                <a:latin typeface="Arial" charset="0"/>
              </a:defRPr>
            </a:lvl3pPr>
            <a:lvl4pPr marL="1617649" indent="-231093" eaLnBrk="0" hangingPunct="0">
              <a:defRPr>
                <a:solidFill>
                  <a:schemeClr val="tx1"/>
                </a:solidFill>
                <a:latin typeface="Arial" charset="0"/>
              </a:defRPr>
            </a:lvl4pPr>
            <a:lvl5pPr marL="2079836" indent="-231093" eaLnBrk="0" hangingPunct="0">
              <a:defRPr>
                <a:solidFill>
                  <a:schemeClr val="tx1"/>
                </a:solidFill>
                <a:latin typeface="Arial" charset="0"/>
              </a:defRPr>
            </a:lvl5pPr>
            <a:lvl6pPr marL="2542021" indent="-231093" eaLnBrk="0" fontAlgn="base" hangingPunct="0">
              <a:spcBef>
                <a:spcPct val="0"/>
              </a:spcBef>
              <a:spcAft>
                <a:spcPct val="0"/>
              </a:spcAft>
              <a:defRPr>
                <a:solidFill>
                  <a:schemeClr val="tx1"/>
                </a:solidFill>
                <a:latin typeface="Arial" charset="0"/>
              </a:defRPr>
            </a:lvl6pPr>
            <a:lvl7pPr marL="3004207" indent="-231093" eaLnBrk="0" fontAlgn="base" hangingPunct="0">
              <a:spcBef>
                <a:spcPct val="0"/>
              </a:spcBef>
              <a:spcAft>
                <a:spcPct val="0"/>
              </a:spcAft>
              <a:defRPr>
                <a:solidFill>
                  <a:schemeClr val="tx1"/>
                </a:solidFill>
                <a:latin typeface="Arial" charset="0"/>
              </a:defRPr>
            </a:lvl7pPr>
            <a:lvl8pPr marL="3466392" indent="-231093" eaLnBrk="0" fontAlgn="base" hangingPunct="0">
              <a:spcBef>
                <a:spcPct val="0"/>
              </a:spcBef>
              <a:spcAft>
                <a:spcPct val="0"/>
              </a:spcAft>
              <a:defRPr>
                <a:solidFill>
                  <a:schemeClr val="tx1"/>
                </a:solidFill>
                <a:latin typeface="Arial" charset="0"/>
              </a:defRPr>
            </a:lvl8pPr>
            <a:lvl9pPr marL="3928578" indent="-231093"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8DE266-AD45-4E4A-9ECA-DE402B7DB71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marL="0" marR="0">
              <a:lnSpc>
                <a:spcPct val="107000"/>
              </a:lnSpc>
              <a:spcBef>
                <a:spcPts val="0"/>
              </a:spcBef>
              <a:spcAft>
                <a:spcPts val="800"/>
              </a:spcAft>
            </a:pPr>
            <a:endParaRPr lang="en-US" dirty="0"/>
          </a:p>
        </p:txBody>
      </p:sp>
    </p:spTree>
    <p:extLst>
      <p:ext uri="{BB962C8B-B14F-4D97-AF65-F5344CB8AC3E}">
        <p14:creationId xmlns:p14="http://schemas.microsoft.com/office/powerpoint/2010/main" val="3075942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1051" indent="-288866" eaLnBrk="0" hangingPunct="0">
              <a:defRPr>
                <a:solidFill>
                  <a:schemeClr val="tx1"/>
                </a:solidFill>
                <a:latin typeface="Arial" charset="0"/>
              </a:defRPr>
            </a:lvl2pPr>
            <a:lvl3pPr marL="1155464" indent="-231093" eaLnBrk="0" hangingPunct="0">
              <a:defRPr>
                <a:solidFill>
                  <a:schemeClr val="tx1"/>
                </a:solidFill>
                <a:latin typeface="Arial" charset="0"/>
              </a:defRPr>
            </a:lvl3pPr>
            <a:lvl4pPr marL="1617649" indent="-231093" eaLnBrk="0" hangingPunct="0">
              <a:defRPr>
                <a:solidFill>
                  <a:schemeClr val="tx1"/>
                </a:solidFill>
                <a:latin typeface="Arial" charset="0"/>
              </a:defRPr>
            </a:lvl4pPr>
            <a:lvl5pPr marL="2079836" indent="-231093" eaLnBrk="0" hangingPunct="0">
              <a:defRPr>
                <a:solidFill>
                  <a:schemeClr val="tx1"/>
                </a:solidFill>
                <a:latin typeface="Arial" charset="0"/>
              </a:defRPr>
            </a:lvl5pPr>
            <a:lvl6pPr marL="2542021" indent="-231093" eaLnBrk="0" fontAlgn="base" hangingPunct="0">
              <a:spcBef>
                <a:spcPct val="0"/>
              </a:spcBef>
              <a:spcAft>
                <a:spcPct val="0"/>
              </a:spcAft>
              <a:defRPr>
                <a:solidFill>
                  <a:schemeClr val="tx1"/>
                </a:solidFill>
                <a:latin typeface="Arial" charset="0"/>
              </a:defRPr>
            </a:lvl6pPr>
            <a:lvl7pPr marL="3004207" indent="-231093" eaLnBrk="0" fontAlgn="base" hangingPunct="0">
              <a:spcBef>
                <a:spcPct val="0"/>
              </a:spcBef>
              <a:spcAft>
                <a:spcPct val="0"/>
              </a:spcAft>
              <a:defRPr>
                <a:solidFill>
                  <a:schemeClr val="tx1"/>
                </a:solidFill>
                <a:latin typeface="Arial" charset="0"/>
              </a:defRPr>
            </a:lvl7pPr>
            <a:lvl8pPr marL="3466392" indent="-231093" eaLnBrk="0" fontAlgn="base" hangingPunct="0">
              <a:spcBef>
                <a:spcPct val="0"/>
              </a:spcBef>
              <a:spcAft>
                <a:spcPct val="0"/>
              </a:spcAft>
              <a:defRPr>
                <a:solidFill>
                  <a:schemeClr val="tx1"/>
                </a:solidFill>
                <a:latin typeface="Arial" charset="0"/>
              </a:defRPr>
            </a:lvl8pPr>
            <a:lvl9pPr marL="3928578" indent="-231093"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8DE266-AD45-4E4A-9ECA-DE402B7DB71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marL="0" marR="0">
              <a:lnSpc>
                <a:spcPct val="107000"/>
              </a:lnSpc>
              <a:spcBef>
                <a:spcPts val="0"/>
              </a:spcBef>
              <a:spcAft>
                <a:spcPts val="800"/>
              </a:spcAft>
            </a:pPr>
            <a:endParaRPr lang="en-US" dirty="0"/>
          </a:p>
        </p:txBody>
      </p:sp>
    </p:spTree>
    <p:extLst>
      <p:ext uri="{BB962C8B-B14F-4D97-AF65-F5344CB8AC3E}">
        <p14:creationId xmlns:p14="http://schemas.microsoft.com/office/powerpoint/2010/main" val="3022851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1051" indent="-288866" eaLnBrk="0" hangingPunct="0">
              <a:defRPr>
                <a:solidFill>
                  <a:schemeClr val="tx1"/>
                </a:solidFill>
                <a:latin typeface="Arial" charset="0"/>
              </a:defRPr>
            </a:lvl2pPr>
            <a:lvl3pPr marL="1155464" indent="-231093" eaLnBrk="0" hangingPunct="0">
              <a:defRPr>
                <a:solidFill>
                  <a:schemeClr val="tx1"/>
                </a:solidFill>
                <a:latin typeface="Arial" charset="0"/>
              </a:defRPr>
            </a:lvl3pPr>
            <a:lvl4pPr marL="1617649" indent="-231093" eaLnBrk="0" hangingPunct="0">
              <a:defRPr>
                <a:solidFill>
                  <a:schemeClr val="tx1"/>
                </a:solidFill>
                <a:latin typeface="Arial" charset="0"/>
              </a:defRPr>
            </a:lvl4pPr>
            <a:lvl5pPr marL="2079836" indent="-231093" eaLnBrk="0" hangingPunct="0">
              <a:defRPr>
                <a:solidFill>
                  <a:schemeClr val="tx1"/>
                </a:solidFill>
                <a:latin typeface="Arial" charset="0"/>
              </a:defRPr>
            </a:lvl5pPr>
            <a:lvl6pPr marL="2542021" indent="-231093" eaLnBrk="0" fontAlgn="base" hangingPunct="0">
              <a:spcBef>
                <a:spcPct val="0"/>
              </a:spcBef>
              <a:spcAft>
                <a:spcPct val="0"/>
              </a:spcAft>
              <a:defRPr>
                <a:solidFill>
                  <a:schemeClr val="tx1"/>
                </a:solidFill>
                <a:latin typeface="Arial" charset="0"/>
              </a:defRPr>
            </a:lvl6pPr>
            <a:lvl7pPr marL="3004207" indent="-231093" eaLnBrk="0" fontAlgn="base" hangingPunct="0">
              <a:spcBef>
                <a:spcPct val="0"/>
              </a:spcBef>
              <a:spcAft>
                <a:spcPct val="0"/>
              </a:spcAft>
              <a:defRPr>
                <a:solidFill>
                  <a:schemeClr val="tx1"/>
                </a:solidFill>
                <a:latin typeface="Arial" charset="0"/>
              </a:defRPr>
            </a:lvl7pPr>
            <a:lvl8pPr marL="3466392" indent="-231093" eaLnBrk="0" fontAlgn="base" hangingPunct="0">
              <a:spcBef>
                <a:spcPct val="0"/>
              </a:spcBef>
              <a:spcAft>
                <a:spcPct val="0"/>
              </a:spcAft>
              <a:defRPr>
                <a:solidFill>
                  <a:schemeClr val="tx1"/>
                </a:solidFill>
                <a:latin typeface="Arial" charset="0"/>
              </a:defRPr>
            </a:lvl8pPr>
            <a:lvl9pPr marL="3928578" indent="-231093"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8DE266-AD45-4E4A-9ECA-DE402B7DB71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marL="0" marR="0">
              <a:lnSpc>
                <a:spcPct val="107000"/>
              </a:lnSpc>
              <a:spcBef>
                <a:spcPts val="0"/>
              </a:spcBef>
              <a:spcAft>
                <a:spcPts val="800"/>
              </a:spcAft>
            </a:pPr>
            <a:endParaRPr lang="en-US" dirty="0"/>
          </a:p>
        </p:txBody>
      </p:sp>
    </p:spTree>
    <p:extLst>
      <p:ext uri="{BB962C8B-B14F-4D97-AF65-F5344CB8AC3E}">
        <p14:creationId xmlns:p14="http://schemas.microsoft.com/office/powerpoint/2010/main" val="3223782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1051" indent="-288866" eaLnBrk="0" hangingPunct="0">
              <a:defRPr>
                <a:solidFill>
                  <a:schemeClr val="tx1"/>
                </a:solidFill>
                <a:latin typeface="Arial" charset="0"/>
              </a:defRPr>
            </a:lvl2pPr>
            <a:lvl3pPr marL="1155464" indent="-231093" eaLnBrk="0" hangingPunct="0">
              <a:defRPr>
                <a:solidFill>
                  <a:schemeClr val="tx1"/>
                </a:solidFill>
                <a:latin typeface="Arial" charset="0"/>
              </a:defRPr>
            </a:lvl3pPr>
            <a:lvl4pPr marL="1617649" indent="-231093" eaLnBrk="0" hangingPunct="0">
              <a:defRPr>
                <a:solidFill>
                  <a:schemeClr val="tx1"/>
                </a:solidFill>
                <a:latin typeface="Arial" charset="0"/>
              </a:defRPr>
            </a:lvl4pPr>
            <a:lvl5pPr marL="2079836" indent="-231093" eaLnBrk="0" hangingPunct="0">
              <a:defRPr>
                <a:solidFill>
                  <a:schemeClr val="tx1"/>
                </a:solidFill>
                <a:latin typeface="Arial" charset="0"/>
              </a:defRPr>
            </a:lvl5pPr>
            <a:lvl6pPr marL="2542021" indent="-231093" eaLnBrk="0" fontAlgn="base" hangingPunct="0">
              <a:spcBef>
                <a:spcPct val="0"/>
              </a:spcBef>
              <a:spcAft>
                <a:spcPct val="0"/>
              </a:spcAft>
              <a:defRPr>
                <a:solidFill>
                  <a:schemeClr val="tx1"/>
                </a:solidFill>
                <a:latin typeface="Arial" charset="0"/>
              </a:defRPr>
            </a:lvl6pPr>
            <a:lvl7pPr marL="3004207" indent="-231093" eaLnBrk="0" fontAlgn="base" hangingPunct="0">
              <a:spcBef>
                <a:spcPct val="0"/>
              </a:spcBef>
              <a:spcAft>
                <a:spcPct val="0"/>
              </a:spcAft>
              <a:defRPr>
                <a:solidFill>
                  <a:schemeClr val="tx1"/>
                </a:solidFill>
                <a:latin typeface="Arial" charset="0"/>
              </a:defRPr>
            </a:lvl7pPr>
            <a:lvl8pPr marL="3466392" indent="-231093" eaLnBrk="0" fontAlgn="base" hangingPunct="0">
              <a:spcBef>
                <a:spcPct val="0"/>
              </a:spcBef>
              <a:spcAft>
                <a:spcPct val="0"/>
              </a:spcAft>
              <a:defRPr>
                <a:solidFill>
                  <a:schemeClr val="tx1"/>
                </a:solidFill>
                <a:latin typeface="Arial" charset="0"/>
              </a:defRPr>
            </a:lvl8pPr>
            <a:lvl9pPr marL="3928578" indent="-231093"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8DE266-AD45-4E4A-9ECA-DE402B7DB71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marL="0" marR="0">
              <a:lnSpc>
                <a:spcPct val="107000"/>
              </a:lnSpc>
              <a:spcBef>
                <a:spcPts val="0"/>
              </a:spcBef>
              <a:spcAft>
                <a:spcPts val="800"/>
              </a:spcAft>
            </a:pPr>
            <a:endParaRPr lang="en-US" dirty="0"/>
          </a:p>
        </p:txBody>
      </p:sp>
    </p:spTree>
    <p:extLst>
      <p:ext uri="{BB962C8B-B14F-4D97-AF65-F5344CB8AC3E}">
        <p14:creationId xmlns:p14="http://schemas.microsoft.com/office/powerpoint/2010/main" val="3198083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1051" indent="-288866" eaLnBrk="0" hangingPunct="0">
              <a:defRPr>
                <a:solidFill>
                  <a:schemeClr val="tx1"/>
                </a:solidFill>
                <a:latin typeface="Arial" charset="0"/>
              </a:defRPr>
            </a:lvl2pPr>
            <a:lvl3pPr marL="1155464" indent="-231093" eaLnBrk="0" hangingPunct="0">
              <a:defRPr>
                <a:solidFill>
                  <a:schemeClr val="tx1"/>
                </a:solidFill>
                <a:latin typeface="Arial" charset="0"/>
              </a:defRPr>
            </a:lvl3pPr>
            <a:lvl4pPr marL="1617649" indent="-231093" eaLnBrk="0" hangingPunct="0">
              <a:defRPr>
                <a:solidFill>
                  <a:schemeClr val="tx1"/>
                </a:solidFill>
                <a:latin typeface="Arial" charset="0"/>
              </a:defRPr>
            </a:lvl4pPr>
            <a:lvl5pPr marL="2079836" indent="-231093" eaLnBrk="0" hangingPunct="0">
              <a:defRPr>
                <a:solidFill>
                  <a:schemeClr val="tx1"/>
                </a:solidFill>
                <a:latin typeface="Arial" charset="0"/>
              </a:defRPr>
            </a:lvl5pPr>
            <a:lvl6pPr marL="2542021" indent="-231093" eaLnBrk="0" fontAlgn="base" hangingPunct="0">
              <a:spcBef>
                <a:spcPct val="0"/>
              </a:spcBef>
              <a:spcAft>
                <a:spcPct val="0"/>
              </a:spcAft>
              <a:defRPr>
                <a:solidFill>
                  <a:schemeClr val="tx1"/>
                </a:solidFill>
                <a:latin typeface="Arial" charset="0"/>
              </a:defRPr>
            </a:lvl6pPr>
            <a:lvl7pPr marL="3004207" indent="-231093" eaLnBrk="0" fontAlgn="base" hangingPunct="0">
              <a:spcBef>
                <a:spcPct val="0"/>
              </a:spcBef>
              <a:spcAft>
                <a:spcPct val="0"/>
              </a:spcAft>
              <a:defRPr>
                <a:solidFill>
                  <a:schemeClr val="tx1"/>
                </a:solidFill>
                <a:latin typeface="Arial" charset="0"/>
              </a:defRPr>
            </a:lvl7pPr>
            <a:lvl8pPr marL="3466392" indent="-231093" eaLnBrk="0" fontAlgn="base" hangingPunct="0">
              <a:spcBef>
                <a:spcPct val="0"/>
              </a:spcBef>
              <a:spcAft>
                <a:spcPct val="0"/>
              </a:spcAft>
              <a:defRPr>
                <a:solidFill>
                  <a:schemeClr val="tx1"/>
                </a:solidFill>
                <a:latin typeface="Arial" charset="0"/>
              </a:defRPr>
            </a:lvl8pPr>
            <a:lvl9pPr marL="3928578" indent="-231093"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8DE266-AD45-4E4A-9ECA-DE402B7DB71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marL="0" marR="0">
              <a:lnSpc>
                <a:spcPct val="107000"/>
              </a:lnSpc>
              <a:spcBef>
                <a:spcPts val="0"/>
              </a:spcBef>
              <a:spcAft>
                <a:spcPts val="800"/>
              </a:spcAft>
            </a:pPr>
            <a:endParaRPr lang="en-US" dirty="0"/>
          </a:p>
        </p:txBody>
      </p:sp>
    </p:spTree>
    <p:extLst>
      <p:ext uri="{BB962C8B-B14F-4D97-AF65-F5344CB8AC3E}">
        <p14:creationId xmlns:p14="http://schemas.microsoft.com/office/powerpoint/2010/main" val="3525368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1051" indent="-288866" eaLnBrk="0" hangingPunct="0">
              <a:defRPr>
                <a:solidFill>
                  <a:schemeClr val="tx1"/>
                </a:solidFill>
                <a:latin typeface="Arial" charset="0"/>
              </a:defRPr>
            </a:lvl2pPr>
            <a:lvl3pPr marL="1155464" indent="-231093" eaLnBrk="0" hangingPunct="0">
              <a:defRPr>
                <a:solidFill>
                  <a:schemeClr val="tx1"/>
                </a:solidFill>
                <a:latin typeface="Arial" charset="0"/>
              </a:defRPr>
            </a:lvl3pPr>
            <a:lvl4pPr marL="1617649" indent="-231093" eaLnBrk="0" hangingPunct="0">
              <a:defRPr>
                <a:solidFill>
                  <a:schemeClr val="tx1"/>
                </a:solidFill>
                <a:latin typeface="Arial" charset="0"/>
              </a:defRPr>
            </a:lvl4pPr>
            <a:lvl5pPr marL="2079836" indent="-231093" eaLnBrk="0" hangingPunct="0">
              <a:defRPr>
                <a:solidFill>
                  <a:schemeClr val="tx1"/>
                </a:solidFill>
                <a:latin typeface="Arial" charset="0"/>
              </a:defRPr>
            </a:lvl5pPr>
            <a:lvl6pPr marL="2542021" indent="-231093" eaLnBrk="0" fontAlgn="base" hangingPunct="0">
              <a:spcBef>
                <a:spcPct val="0"/>
              </a:spcBef>
              <a:spcAft>
                <a:spcPct val="0"/>
              </a:spcAft>
              <a:defRPr>
                <a:solidFill>
                  <a:schemeClr val="tx1"/>
                </a:solidFill>
                <a:latin typeface="Arial" charset="0"/>
              </a:defRPr>
            </a:lvl6pPr>
            <a:lvl7pPr marL="3004207" indent="-231093" eaLnBrk="0" fontAlgn="base" hangingPunct="0">
              <a:spcBef>
                <a:spcPct val="0"/>
              </a:spcBef>
              <a:spcAft>
                <a:spcPct val="0"/>
              </a:spcAft>
              <a:defRPr>
                <a:solidFill>
                  <a:schemeClr val="tx1"/>
                </a:solidFill>
                <a:latin typeface="Arial" charset="0"/>
              </a:defRPr>
            </a:lvl7pPr>
            <a:lvl8pPr marL="3466392" indent="-231093" eaLnBrk="0" fontAlgn="base" hangingPunct="0">
              <a:spcBef>
                <a:spcPct val="0"/>
              </a:spcBef>
              <a:spcAft>
                <a:spcPct val="0"/>
              </a:spcAft>
              <a:defRPr>
                <a:solidFill>
                  <a:schemeClr val="tx1"/>
                </a:solidFill>
                <a:latin typeface="Arial" charset="0"/>
              </a:defRPr>
            </a:lvl8pPr>
            <a:lvl9pPr marL="3928578" indent="-231093"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8DE266-AD45-4E4A-9ECA-DE402B7DB71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marL="0" marR="0">
              <a:lnSpc>
                <a:spcPct val="107000"/>
              </a:lnSpc>
              <a:spcBef>
                <a:spcPts val="0"/>
              </a:spcBef>
              <a:spcAft>
                <a:spcPts val="800"/>
              </a:spcAft>
            </a:pPr>
            <a:endParaRPr lang="en-US" dirty="0"/>
          </a:p>
        </p:txBody>
      </p:sp>
    </p:spTree>
    <p:extLst>
      <p:ext uri="{BB962C8B-B14F-4D97-AF65-F5344CB8AC3E}">
        <p14:creationId xmlns:p14="http://schemas.microsoft.com/office/powerpoint/2010/main" val="3733359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1051" indent="-288866" eaLnBrk="0" hangingPunct="0">
              <a:defRPr>
                <a:solidFill>
                  <a:schemeClr val="tx1"/>
                </a:solidFill>
                <a:latin typeface="Arial" charset="0"/>
              </a:defRPr>
            </a:lvl2pPr>
            <a:lvl3pPr marL="1155464" indent="-231093" eaLnBrk="0" hangingPunct="0">
              <a:defRPr>
                <a:solidFill>
                  <a:schemeClr val="tx1"/>
                </a:solidFill>
                <a:latin typeface="Arial" charset="0"/>
              </a:defRPr>
            </a:lvl3pPr>
            <a:lvl4pPr marL="1617649" indent="-231093" eaLnBrk="0" hangingPunct="0">
              <a:defRPr>
                <a:solidFill>
                  <a:schemeClr val="tx1"/>
                </a:solidFill>
                <a:latin typeface="Arial" charset="0"/>
              </a:defRPr>
            </a:lvl4pPr>
            <a:lvl5pPr marL="2079836" indent="-231093" eaLnBrk="0" hangingPunct="0">
              <a:defRPr>
                <a:solidFill>
                  <a:schemeClr val="tx1"/>
                </a:solidFill>
                <a:latin typeface="Arial" charset="0"/>
              </a:defRPr>
            </a:lvl5pPr>
            <a:lvl6pPr marL="2542021" indent="-231093" eaLnBrk="0" fontAlgn="base" hangingPunct="0">
              <a:spcBef>
                <a:spcPct val="0"/>
              </a:spcBef>
              <a:spcAft>
                <a:spcPct val="0"/>
              </a:spcAft>
              <a:defRPr>
                <a:solidFill>
                  <a:schemeClr val="tx1"/>
                </a:solidFill>
                <a:latin typeface="Arial" charset="0"/>
              </a:defRPr>
            </a:lvl6pPr>
            <a:lvl7pPr marL="3004207" indent="-231093" eaLnBrk="0" fontAlgn="base" hangingPunct="0">
              <a:spcBef>
                <a:spcPct val="0"/>
              </a:spcBef>
              <a:spcAft>
                <a:spcPct val="0"/>
              </a:spcAft>
              <a:defRPr>
                <a:solidFill>
                  <a:schemeClr val="tx1"/>
                </a:solidFill>
                <a:latin typeface="Arial" charset="0"/>
              </a:defRPr>
            </a:lvl7pPr>
            <a:lvl8pPr marL="3466392" indent="-231093" eaLnBrk="0" fontAlgn="base" hangingPunct="0">
              <a:spcBef>
                <a:spcPct val="0"/>
              </a:spcBef>
              <a:spcAft>
                <a:spcPct val="0"/>
              </a:spcAft>
              <a:defRPr>
                <a:solidFill>
                  <a:schemeClr val="tx1"/>
                </a:solidFill>
                <a:latin typeface="Arial" charset="0"/>
              </a:defRPr>
            </a:lvl8pPr>
            <a:lvl9pPr marL="3928578" indent="-231093"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8DE266-AD45-4E4A-9ECA-DE402B7DB71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marL="0" marR="0">
              <a:lnSpc>
                <a:spcPct val="107000"/>
              </a:lnSpc>
              <a:spcBef>
                <a:spcPts val="0"/>
              </a:spcBef>
              <a:spcAft>
                <a:spcPts val="800"/>
              </a:spcAft>
            </a:pPr>
            <a:endParaRPr lang="en-US" dirty="0"/>
          </a:p>
        </p:txBody>
      </p:sp>
    </p:spTree>
    <p:extLst>
      <p:ext uri="{BB962C8B-B14F-4D97-AF65-F5344CB8AC3E}">
        <p14:creationId xmlns:p14="http://schemas.microsoft.com/office/powerpoint/2010/main" val="2371112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1051" indent="-288866" eaLnBrk="0" hangingPunct="0">
              <a:defRPr>
                <a:solidFill>
                  <a:schemeClr val="tx1"/>
                </a:solidFill>
                <a:latin typeface="Arial" charset="0"/>
              </a:defRPr>
            </a:lvl2pPr>
            <a:lvl3pPr marL="1155464" indent="-231093" eaLnBrk="0" hangingPunct="0">
              <a:defRPr>
                <a:solidFill>
                  <a:schemeClr val="tx1"/>
                </a:solidFill>
                <a:latin typeface="Arial" charset="0"/>
              </a:defRPr>
            </a:lvl3pPr>
            <a:lvl4pPr marL="1617649" indent="-231093" eaLnBrk="0" hangingPunct="0">
              <a:defRPr>
                <a:solidFill>
                  <a:schemeClr val="tx1"/>
                </a:solidFill>
                <a:latin typeface="Arial" charset="0"/>
              </a:defRPr>
            </a:lvl4pPr>
            <a:lvl5pPr marL="2079836" indent="-231093" eaLnBrk="0" hangingPunct="0">
              <a:defRPr>
                <a:solidFill>
                  <a:schemeClr val="tx1"/>
                </a:solidFill>
                <a:latin typeface="Arial" charset="0"/>
              </a:defRPr>
            </a:lvl5pPr>
            <a:lvl6pPr marL="2542021" indent="-231093" eaLnBrk="0" fontAlgn="base" hangingPunct="0">
              <a:spcBef>
                <a:spcPct val="0"/>
              </a:spcBef>
              <a:spcAft>
                <a:spcPct val="0"/>
              </a:spcAft>
              <a:defRPr>
                <a:solidFill>
                  <a:schemeClr val="tx1"/>
                </a:solidFill>
                <a:latin typeface="Arial" charset="0"/>
              </a:defRPr>
            </a:lvl6pPr>
            <a:lvl7pPr marL="3004207" indent="-231093" eaLnBrk="0" fontAlgn="base" hangingPunct="0">
              <a:spcBef>
                <a:spcPct val="0"/>
              </a:spcBef>
              <a:spcAft>
                <a:spcPct val="0"/>
              </a:spcAft>
              <a:defRPr>
                <a:solidFill>
                  <a:schemeClr val="tx1"/>
                </a:solidFill>
                <a:latin typeface="Arial" charset="0"/>
              </a:defRPr>
            </a:lvl7pPr>
            <a:lvl8pPr marL="3466392" indent="-231093" eaLnBrk="0" fontAlgn="base" hangingPunct="0">
              <a:spcBef>
                <a:spcPct val="0"/>
              </a:spcBef>
              <a:spcAft>
                <a:spcPct val="0"/>
              </a:spcAft>
              <a:defRPr>
                <a:solidFill>
                  <a:schemeClr val="tx1"/>
                </a:solidFill>
                <a:latin typeface="Arial" charset="0"/>
              </a:defRPr>
            </a:lvl8pPr>
            <a:lvl9pPr marL="3928578" indent="-231093"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8DE266-AD45-4E4A-9ECA-DE402B7DB71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marL="0" marR="0">
              <a:lnSpc>
                <a:spcPct val="107000"/>
              </a:lnSpc>
              <a:spcBef>
                <a:spcPts val="0"/>
              </a:spcBef>
              <a:spcAft>
                <a:spcPts val="800"/>
              </a:spcAft>
            </a:pPr>
            <a:endParaRPr lang="en-US" dirty="0"/>
          </a:p>
        </p:txBody>
      </p:sp>
    </p:spTree>
    <p:extLst>
      <p:ext uri="{BB962C8B-B14F-4D97-AF65-F5344CB8AC3E}">
        <p14:creationId xmlns:p14="http://schemas.microsoft.com/office/powerpoint/2010/main" val="2174844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1051" indent="-288866" eaLnBrk="0" hangingPunct="0">
              <a:defRPr>
                <a:solidFill>
                  <a:schemeClr val="tx1"/>
                </a:solidFill>
                <a:latin typeface="Arial" charset="0"/>
              </a:defRPr>
            </a:lvl2pPr>
            <a:lvl3pPr marL="1155464" indent="-231093" eaLnBrk="0" hangingPunct="0">
              <a:defRPr>
                <a:solidFill>
                  <a:schemeClr val="tx1"/>
                </a:solidFill>
                <a:latin typeface="Arial" charset="0"/>
              </a:defRPr>
            </a:lvl3pPr>
            <a:lvl4pPr marL="1617649" indent="-231093" eaLnBrk="0" hangingPunct="0">
              <a:defRPr>
                <a:solidFill>
                  <a:schemeClr val="tx1"/>
                </a:solidFill>
                <a:latin typeface="Arial" charset="0"/>
              </a:defRPr>
            </a:lvl4pPr>
            <a:lvl5pPr marL="2079836" indent="-231093" eaLnBrk="0" hangingPunct="0">
              <a:defRPr>
                <a:solidFill>
                  <a:schemeClr val="tx1"/>
                </a:solidFill>
                <a:latin typeface="Arial" charset="0"/>
              </a:defRPr>
            </a:lvl5pPr>
            <a:lvl6pPr marL="2542021" indent="-231093" eaLnBrk="0" fontAlgn="base" hangingPunct="0">
              <a:spcBef>
                <a:spcPct val="0"/>
              </a:spcBef>
              <a:spcAft>
                <a:spcPct val="0"/>
              </a:spcAft>
              <a:defRPr>
                <a:solidFill>
                  <a:schemeClr val="tx1"/>
                </a:solidFill>
                <a:latin typeface="Arial" charset="0"/>
              </a:defRPr>
            </a:lvl6pPr>
            <a:lvl7pPr marL="3004207" indent="-231093" eaLnBrk="0" fontAlgn="base" hangingPunct="0">
              <a:spcBef>
                <a:spcPct val="0"/>
              </a:spcBef>
              <a:spcAft>
                <a:spcPct val="0"/>
              </a:spcAft>
              <a:defRPr>
                <a:solidFill>
                  <a:schemeClr val="tx1"/>
                </a:solidFill>
                <a:latin typeface="Arial" charset="0"/>
              </a:defRPr>
            </a:lvl7pPr>
            <a:lvl8pPr marL="3466392" indent="-231093" eaLnBrk="0" fontAlgn="base" hangingPunct="0">
              <a:spcBef>
                <a:spcPct val="0"/>
              </a:spcBef>
              <a:spcAft>
                <a:spcPct val="0"/>
              </a:spcAft>
              <a:defRPr>
                <a:solidFill>
                  <a:schemeClr val="tx1"/>
                </a:solidFill>
                <a:latin typeface="Arial" charset="0"/>
              </a:defRPr>
            </a:lvl8pPr>
            <a:lvl9pPr marL="3928578" indent="-231093"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8DE266-AD45-4E4A-9ECA-DE402B7DB71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marL="0" marR="0">
              <a:lnSpc>
                <a:spcPct val="107000"/>
              </a:lnSpc>
              <a:spcBef>
                <a:spcPts val="0"/>
              </a:spcBef>
              <a:spcAft>
                <a:spcPts val="800"/>
              </a:spcAft>
            </a:pPr>
            <a:endParaRPr lang="en-US" dirty="0"/>
          </a:p>
        </p:txBody>
      </p:sp>
    </p:spTree>
    <p:extLst>
      <p:ext uri="{BB962C8B-B14F-4D97-AF65-F5344CB8AC3E}">
        <p14:creationId xmlns:p14="http://schemas.microsoft.com/office/powerpoint/2010/main" val="3285914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1051" indent="-288866" eaLnBrk="0" hangingPunct="0">
              <a:defRPr>
                <a:solidFill>
                  <a:schemeClr val="tx1"/>
                </a:solidFill>
                <a:latin typeface="Arial" charset="0"/>
              </a:defRPr>
            </a:lvl2pPr>
            <a:lvl3pPr marL="1155464" indent="-231093" eaLnBrk="0" hangingPunct="0">
              <a:defRPr>
                <a:solidFill>
                  <a:schemeClr val="tx1"/>
                </a:solidFill>
                <a:latin typeface="Arial" charset="0"/>
              </a:defRPr>
            </a:lvl3pPr>
            <a:lvl4pPr marL="1617649" indent="-231093" eaLnBrk="0" hangingPunct="0">
              <a:defRPr>
                <a:solidFill>
                  <a:schemeClr val="tx1"/>
                </a:solidFill>
                <a:latin typeface="Arial" charset="0"/>
              </a:defRPr>
            </a:lvl4pPr>
            <a:lvl5pPr marL="2079836" indent="-231093" eaLnBrk="0" hangingPunct="0">
              <a:defRPr>
                <a:solidFill>
                  <a:schemeClr val="tx1"/>
                </a:solidFill>
                <a:latin typeface="Arial" charset="0"/>
              </a:defRPr>
            </a:lvl5pPr>
            <a:lvl6pPr marL="2542021" indent="-231093" eaLnBrk="0" fontAlgn="base" hangingPunct="0">
              <a:spcBef>
                <a:spcPct val="0"/>
              </a:spcBef>
              <a:spcAft>
                <a:spcPct val="0"/>
              </a:spcAft>
              <a:defRPr>
                <a:solidFill>
                  <a:schemeClr val="tx1"/>
                </a:solidFill>
                <a:latin typeface="Arial" charset="0"/>
              </a:defRPr>
            </a:lvl6pPr>
            <a:lvl7pPr marL="3004207" indent="-231093" eaLnBrk="0" fontAlgn="base" hangingPunct="0">
              <a:spcBef>
                <a:spcPct val="0"/>
              </a:spcBef>
              <a:spcAft>
                <a:spcPct val="0"/>
              </a:spcAft>
              <a:defRPr>
                <a:solidFill>
                  <a:schemeClr val="tx1"/>
                </a:solidFill>
                <a:latin typeface="Arial" charset="0"/>
              </a:defRPr>
            </a:lvl7pPr>
            <a:lvl8pPr marL="3466392" indent="-231093" eaLnBrk="0" fontAlgn="base" hangingPunct="0">
              <a:spcBef>
                <a:spcPct val="0"/>
              </a:spcBef>
              <a:spcAft>
                <a:spcPct val="0"/>
              </a:spcAft>
              <a:defRPr>
                <a:solidFill>
                  <a:schemeClr val="tx1"/>
                </a:solidFill>
                <a:latin typeface="Arial" charset="0"/>
              </a:defRPr>
            </a:lvl8pPr>
            <a:lvl9pPr marL="3928578" indent="-231093"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8DE266-AD45-4E4A-9ECA-DE402B7DB71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marL="0" marR="0">
              <a:lnSpc>
                <a:spcPct val="107000"/>
              </a:lnSpc>
              <a:spcBef>
                <a:spcPts val="0"/>
              </a:spcBef>
              <a:spcAft>
                <a:spcPts val="800"/>
              </a:spcAft>
            </a:pPr>
            <a:endParaRPr lang="en-US" dirty="0"/>
          </a:p>
        </p:txBody>
      </p:sp>
    </p:spTree>
    <p:extLst>
      <p:ext uri="{BB962C8B-B14F-4D97-AF65-F5344CB8AC3E}">
        <p14:creationId xmlns:p14="http://schemas.microsoft.com/office/powerpoint/2010/main" val="1087936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1051" indent="-288866" eaLnBrk="0" hangingPunct="0">
              <a:defRPr>
                <a:solidFill>
                  <a:schemeClr val="tx1"/>
                </a:solidFill>
                <a:latin typeface="Arial" charset="0"/>
              </a:defRPr>
            </a:lvl2pPr>
            <a:lvl3pPr marL="1155464" indent="-231093" eaLnBrk="0" hangingPunct="0">
              <a:defRPr>
                <a:solidFill>
                  <a:schemeClr val="tx1"/>
                </a:solidFill>
                <a:latin typeface="Arial" charset="0"/>
              </a:defRPr>
            </a:lvl3pPr>
            <a:lvl4pPr marL="1617649" indent="-231093" eaLnBrk="0" hangingPunct="0">
              <a:defRPr>
                <a:solidFill>
                  <a:schemeClr val="tx1"/>
                </a:solidFill>
                <a:latin typeface="Arial" charset="0"/>
              </a:defRPr>
            </a:lvl4pPr>
            <a:lvl5pPr marL="2079836" indent="-231093" eaLnBrk="0" hangingPunct="0">
              <a:defRPr>
                <a:solidFill>
                  <a:schemeClr val="tx1"/>
                </a:solidFill>
                <a:latin typeface="Arial" charset="0"/>
              </a:defRPr>
            </a:lvl5pPr>
            <a:lvl6pPr marL="2542021" indent="-231093" eaLnBrk="0" fontAlgn="base" hangingPunct="0">
              <a:spcBef>
                <a:spcPct val="0"/>
              </a:spcBef>
              <a:spcAft>
                <a:spcPct val="0"/>
              </a:spcAft>
              <a:defRPr>
                <a:solidFill>
                  <a:schemeClr val="tx1"/>
                </a:solidFill>
                <a:latin typeface="Arial" charset="0"/>
              </a:defRPr>
            </a:lvl6pPr>
            <a:lvl7pPr marL="3004207" indent="-231093" eaLnBrk="0" fontAlgn="base" hangingPunct="0">
              <a:spcBef>
                <a:spcPct val="0"/>
              </a:spcBef>
              <a:spcAft>
                <a:spcPct val="0"/>
              </a:spcAft>
              <a:defRPr>
                <a:solidFill>
                  <a:schemeClr val="tx1"/>
                </a:solidFill>
                <a:latin typeface="Arial" charset="0"/>
              </a:defRPr>
            </a:lvl7pPr>
            <a:lvl8pPr marL="3466392" indent="-231093" eaLnBrk="0" fontAlgn="base" hangingPunct="0">
              <a:spcBef>
                <a:spcPct val="0"/>
              </a:spcBef>
              <a:spcAft>
                <a:spcPct val="0"/>
              </a:spcAft>
              <a:defRPr>
                <a:solidFill>
                  <a:schemeClr val="tx1"/>
                </a:solidFill>
                <a:latin typeface="Arial" charset="0"/>
              </a:defRPr>
            </a:lvl8pPr>
            <a:lvl9pPr marL="3928578" indent="-231093"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8DE266-AD45-4E4A-9ECA-DE402B7DB71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marL="0" marR="0">
              <a:lnSpc>
                <a:spcPct val="107000"/>
              </a:lnSpc>
              <a:spcBef>
                <a:spcPts val="0"/>
              </a:spcBef>
              <a:spcAft>
                <a:spcPts val="800"/>
              </a:spcAft>
            </a:pPr>
            <a:endParaRPr lang="en-US" dirty="0"/>
          </a:p>
        </p:txBody>
      </p:sp>
    </p:spTree>
    <p:extLst>
      <p:ext uri="{BB962C8B-B14F-4D97-AF65-F5344CB8AC3E}">
        <p14:creationId xmlns:p14="http://schemas.microsoft.com/office/powerpoint/2010/main" val="2392332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1051" indent="-288866" eaLnBrk="0" hangingPunct="0">
              <a:defRPr>
                <a:solidFill>
                  <a:schemeClr val="tx1"/>
                </a:solidFill>
                <a:latin typeface="Arial" charset="0"/>
              </a:defRPr>
            </a:lvl2pPr>
            <a:lvl3pPr marL="1155464" indent="-231093" eaLnBrk="0" hangingPunct="0">
              <a:defRPr>
                <a:solidFill>
                  <a:schemeClr val="tx1"/>
                </a:solidFill>
                <a:latin typeface="Arial" charset="0"/>
              </a:defRPr>
            </a:lvl3pPr>
            <a:lvl4pPr marL="1617649" indent="-231093" eaLnBrk="0" hangingPunct="0">
              <a:defRPr>
                <a:solidFill>
                  <a:schemeClr val="tx1"/>
                </a:solidFill>
                <a:latin typeface="Arial" charset="0"/>
              </a:defRPr>
            </a:lvl4pPr>
            <a:lvl5pPr marL="2079836" indent="-231093" eaLnBrk="0" hangingPunct="0">
              <a:defRPr>
                <a:solidFill>
                  <a:schemeClr val="tx1"/>
                </a:solidFill>
                <a:latin typeface="Arial" charset="0"/>
              </a:defRPr>
            </a:lvl5pPr>
            <a:lvl6pPr marL="2542021" indent="-231093" eaLnBrk="0" fontAlgn="base" hangingPunct="0">
              <a:spcBef>
                <a:spcPct val="0"/>
              </a:spcBef>
              <a:spcAft>
                <a:spcPct val="0"/>
              </a:spcAft>
              <a:defRPr>
                <a:solidFill>
                  <a:schemeClr val="tx1"/>
                </a:solidFill>
                <a:latin typeface="Arial" charset="0"/>
              </a:defRPr>
            </a:lvl6pPr>
            <a:lvl7pPr marL="3004207" indent="-231093" eaLnBrk="0" fontAlgn="base" hangingPunct="0">
              <a:spcBef>
                <a:spcPct val="0"/>
              </a:spcBef>
              <a:spcAft>
                <a:spcPct val="0"/>
              </a:spcAft>
              <a:defRPr>
                <a:solidFill>
                  <a:schemeClr val="tx1"/>
                </a:solidFill>
                <a:latin typeface="Arial" charset="0"/>
              </a:defRPr>
            </a:lvl7pPr>
            <a:lvl8pPr marL="3466392" indent="-231093" eaLnBrk="0" fontAlgn="base" hangingPunct="0">
              <a:spcBef>
                <a:spcPct val="0"/>
              </a:spcBef>
              <a:spcAft>
                <a:spcPct val="0"/>
              </a:spcAft>
              <a:defRPr>
                <a:solidFill>
                  <a:schemeClr val="tx1"/>
                </a:solidFill>
                <a:latin typeface="Arial" charset="0"/>
              </a:defRPr>
            </a:lvl8pPr>
            <a:lvl9pPr marL="3928578" indent="-231093"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8DE266-AD45-4E4A-9ECA-DE402B7DB71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marL="0" marR="0">
              <a:lnSpc>
                <a:spcPct val="107000"/>
              </a:lnSpc>
              <a:spcBef>
                <a:spcPts val="0"/>
              </a:spcBef>
              <a:spcAft>
                <a:spcPts val="800"/>
              </a:spcAft>
            </a:pPr>
            <a:endParaRPr lang="en-US" dirty="0"/>
          </a:p>
        </p:txBody>
      </p:sp>
    </p:spTree>
    <p:extLst>
      <p:ext uri="{BB962C8B-B14F-4D97-AF65-F5344CB8AC3E}">
        <p14:creationId xmlns:p14="http://schemas.microsoft.com/office/powerpoint/2010/main" val="4076951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1051" indent="-288866" eaLnBrk="0" hangingPunct="0">
              <a:defRPr>
                <a:solidFill>
                  <a:schemeClr val="tx1"/>
                </a:solidFill>
                <a:latin typeface="Arial" charset="0"/>
              </a:defRPr>
            </a:lvl2pPr>
            <a:lvl3pPr marL="1155464" indent="-231093" eaLnBrk="0" hangingPunct="0">
              <a:defRPr>
                <a:solidFill>
                  <a:schemeClr val="tx1"/>
                </a:solidFill>
                <a:latin typeface="Arial" charset="0"/>
              </a:defRPr>
            </a:lvl3pPr>
            <a:lvl4pPr marL="1617649" indent="-231093" eaLnBrk="0" hangingPunct="0">
              <a:defRPr>
                <a:solidFill>
                  <a:schemeClr val="tx1"/>
                </a:solidFill>
                <a:latin typeface="Arial" charset="0"/>
              </a:defRPr>
            </a:lvl4pPr>
            <a:lvl5pPr marL="2079836" indent="-231093" eaLnBrk="0" hangingPunct="0">
              <a:defRPr>
                <a:solidFill>
                  <a:schemeClr val="tx1"/>
                </a:solidFill>
                <a:latin typeface="Arial" charset="0"/>
              </a:defRPr>
            </a:lvl5pPr>
            <a:lvl6pPr marL="2542021" indent="-231093" eaLnBrk="0" fontAlgn="base" hangingPunct="0">
              <a:spcBef>
                <a:spcPct val="0"/>
              </a:spcBef>
              <a:spcAft>
                <a:spcPct val="0"/>
              </a:spcAft>
              <a:defRPr>
                <a:solidFill>
                  <a:schemeClr val="tx1"/>
                </a:solidFill>
                <a:latin typeface="Arial" charset="0"/>
              </a:defRPr>
            </a:lvl6pPr>
            <a:lvl7pPr marL="3004207" indent="-231093" eaLnBrk="0" fontAlgn="base" hangingPunct="0">
              <a:spcBef>
                <a:spcPct val="0"/>
              </a:spcBef>
              <a:spcAft>
                <a:spcPct val="0"/>
              </a:spcAft>
              <a:defRPr>
                <a:solidFill>
                  <a:schemeClr val="tx1"/>
                </a:solidFill>
                <a:latin typeface="Arial" charset="0"/>
              </a:defRPr>
            </a:lvl7pPr>
            <a:lvl8pPr marL="3466392" indent="-231093" eaLnBrk="0" fontAlgn="base" hangingPunct="0">
              <a:spcBef>
                <a:spcPct val="0"/>
              </a:spcBef>
              <a:spcAft>
                <a:spcPct val="0"/>
              </a:spcAft>
              <a:defRPr>
                <a:solidFill>
                  <a:schemeClr val="tx1"/>
                </a:solidFill>
                <a:latin typeface="Arial" charset="0"/>
              </a:defRPr>
            </a:lvl8pPr>
            <a:lvl9pPr marL="3928578" indent="-231093"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8DE266-AD45-4E4A-9ECA-DE402B7DB71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VegCAMP sets standards for vegetation classification and fine-scale vegetation mapping in the state under FGC section 1940.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We work with the Vegetation Program staff of the California Native Plant Society to create and maintain California’s expression of the National Vegetation Classification System, in a partnership that began almost 30 years ago.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VegCAMP also provides training and support in creation and use of vegetation maps to ensure maps meet our standards and contribute to a consistent state-wide map.</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Why do we do this? Vegetation</a:t>
            </a:r>
            <a:r>
              <a:rPr lang="en-US" sz="1200" dirty="0">
                <a:effectLst/>
                <a:latin typeface="Calibri" panose="020F0502020204030204" pitchFamily="34" charset="0"/>
                <a:ea typeface="Calibri" panose="020F0502020204030204" pitchFamily="34" charset="0"/>
                <a:cs typeface="Times New Roman" panose="02020603050405020304" pitchFamily="18" charset="0"/>
              </a:rPr>
              <a:t> is often considered to be the best single surrogate for habitat and ecosystems.  Vegetation maps are now among the principal tools involved in wildlands management and planning.</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77147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343D79-7DEC-4A30-ABA5-135E8655699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406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1051" indent="-288866" eaLnBrk="0" hangingPunct="0">
              <a:defRPr>
                <a:solidFill>
                  <a:schemeClr val="tx1"/>
                </a:solidFill>
                <a:latin typeface="Arial" charset="0"/>
              </a:defRPr>
            </a:lvl2pPr>
            <a:lvl3pPr marL="1155464" indent="-231093" eaLnBrk="0" hangingPunct="0">
              <a:defRPr>
                <a:solidFill>
                  <a:schemeClr val="tx1"/>
                </a:solidFill>
                <a:latin typeface="Arial" charset="0"/>
              </a:defRPr>
            </a:lvl3pPr>
            <a:lvl4pPr marL="1617649" indent="-231093" eaLnBrk="0" hangingPunct="0">
              <a:defRPr>
                <a:solidFill>
                  <a:schemeClr val="tx1"/>
                </a:solidFill>
                <a:latin typeface="Arial" charset="0"/>
              </a:defRPr>
            </a:lvl4pPr>
            <a:lvl5pPr marL="2079836" indent="-231093" eaLnBrk="0" hangingPunct="0">
              <a:defRPr>
                <a:solidFill>
                  <a:schemeClr val="tx1"/>
                </a:solidFill>
                <a:latin typeface="Arial" charset="0"/>
              </a:defRPr>
            </a:lvl5pPr>
            <a:lvl6pPr marL="2542021" indent="-231093" eaLnBrk="0" fontAlgn="base" hangingPunct="0">
              <a:spcBef>
                <a:spcPct val="0"/>
              </a:spcBef>
              <a:spcAft>
                <a:spcPct val="0"/>
              </a:spcAft>
              <a:defRPr>
                <a:solidFill>
                  <a:schemeClr val="tx1"/>
                </a:solidFill>
                <a:latin typeface="Arial" charset="0"/>
              </a:defRPr>
            </a:lvl6pPr>
            <a:lvl7pPr marL="3004207" indent="-231093" eaLnBrk="0" fontAlgn="base" hangingPunct="0">
              <a:spcBef>
                <a:spcPct val="0"/>
              </a:spcBef>
              <a:spcAft>
                <a:spcPct val="0"/>
              </a:spcAft>
              <a:defRPr>
                <a:solidFill>
                  <a:schemeClr val="tx1"/>
                </a:solidFill>
                <a:latin typeface="Arial" charset="0"/>
              </a:defRPr>
            </a:lvl7pPr>
            <a:lvl8pPr marL="3466392" indent="-231093" eaLnBrk="0" fontAlgn="base" hangingPunct="0">
              <a:spcBef>
                <a:spcPct val="0"/>
              </a:spcBef>
              <a:spcAft>
                <a:spcPct val="0"/>
              </a:spcAft>
              <a:defRPr>
                <a:solidFill>
                  <a:schemeClr val="tx1"/>
                </a:solidFill>
                <a:latin typeface="Arial" charset="0"/>
              </a:defRPr>
            </a:lvl8pPr>
            <a:lvl9pPr marL="3928578" indent="-231093"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8DE266-AD45-4E4A-9ECA-DE402B7DB71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r>
              <a:rPr lang="en-US" sz="1200" dirty="0">
                <a:effectLst/>
                <a:latin typeface="Calibri" panose="020F0502020204030204" pitchFamily="34" charset="0"/>
                <a:ea typeface="Calibri" panose="020F0502020204030204" pitchFamily="34" charset="0"/>
                <a:cs typeface="Times New Roman" panose="02020603050405020304" pitchFamily="18" charset="0"/>
              </a:rPr>
              <a:t>Each vegetation map polygon has many attributes including vegetation type, conifer cover, hardwood cover, tree height, shrub cover, disturbances such as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roadedness</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development, and the upper levels of the hierarchy. This allows display of the map at any level of the hierarchy, say, all riparian types or all conifer vs. hardwood types.  The map can also be used to display polygons based on other attributes, such as Ponderosa pine stands with no roads or other disturbances, or Ponderosa pine stands of a certain tree height. </a:t>
            </a:r>
            <a:r>
              <a:rPr lang="en-US" sz="1200" dirty="0">
                <a:effectLst/>
                <a:latin typeface="Calibri" panose="020F0502020204030204" pitchFamily="34" charset="0"/>
                <a:ea typeface="Calibri" panose="020F0502020204030204" pitchFamily="34" charset="0"/>
              </a:rPr>
              <a:t>Recent uses of the maps include wildfire risk assessment, climate change and sea level rise planning and illegal cannabis grow locations and modeling.  </a:t>
            </a:r>
            <a:r>
              <a:rPr lang="en-US" sz="1200" i="1"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VegCAMP is looking forward to completing classification and mapping of the entire state. </a:t>
            </a:r>
            <a:endParaRPr lang="en-US" dirty="0"/>
          </a:p>
        </p:txBody>
      </p:sp>
    </p:spTree>
    <p:extLst>
      <p:ext uri="{BB962C8B-B14F-4D97-AF65-F5344CB8AC3E}">
        <p14:creationId xmlns:p14="http://schemas.microsoft.com/office/powerpoint/2010/main" val="661691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1051" indent="-288866" eaLnBrk="0" hangingPunct="0">
              <a:defRPr>
                <a:solidFill>
                  <a:schemeClr val="tx1"/>
                </a:solidFill>
                <a:latin typeface="Arial" charset="0"/>
              </a:defRPr>
            </a:lvl2pPr>
            <a:lvl3pPr marL="1155464" indent="-231093" eaLnBrk="0" hangingPunct="0">
              <a:defRPr>
                <a:solidFill>
                  <a:schemeClr val="tx1"/>
                </a:solidFill>
                <a:latin typeface="Arial" charset="0"/>
              </a:defRPr>
            </a:lvl3pPr>
            <a:lvl4pPr marL="1617649" indent="-231093" eaLnBrk="0" hangingPunct="0">
              <a:defRPr>
                <a:solidFill>
                  <a:schemeClr val="tx1"/>
                </a:solidFill>
                <a:latin typeface="Arial" charset="0"/>
              </a:defRPr>
            </a:lvl4pPr>
            <a:lvl5pPr marL="2079836" indent="-231093" eaLnBrk="0" hangingPunct="0">
              <a:defRPr>
                <a:solidFill>
                  <a:schemeClr val="tx1"/>
                </a:solidFill>
                <a:latin typeface="Arial" charset="0"/>
              </a:defRPr>
            </a:lvl5pPr>
            <a:lvl6pPr marL="2542021" indent="-231093" eaLnBrk="0" fontAlgn="base" hangingPunct="0">
              <a:spcBef>
                <a:spcPct val="0"/>
              </a:spcBef>
              <a:spcAft>
                <a:spcPct val="0"/>
              </a:spcAft>
              <a:defRPr>
                <a:solidFill>
                  <a:schemeClr val="tx1"/>
                </a:solidFill>
                <a:latin typeface="Arial" charset="0"/>
              </a:defRPr>
            </a:lvl6pPr>
            <a:lvl7pPr marL="3004207" indent="-231093" eaLnBrk="0" fontAlgn="base" hangingPunct="0">
              <a:spcBef>
                <a:spcPct val="0"/>
              </a:spcBef>
              <a:spcAft>
                <a:spcPct val="0"/>
              </a:spcAft>
              <a:defRPr>
                <a:solidFill>
                  <a:schemeClr val="tx1"/>
                </a:solidFill>
                <a:latin typeface="Arial" charset="0"/>
              </a:defRPr>
            </a:lvl7pPr>
            <a:lvl8pPr marL="3466392" indent="-231093" eaLnBrk="0" fontAlgn="base" hangingPunct="0">
              <a:spcBef>
                <a:spcPct val="0"/>
              </a:spcBef>
              <a:spcAft>
                <a:spcPct val="0"/>
              </a:spcAft>
              <a:defRPr>
                <a:solidFill>
                  <a:schemeClr val="tx1"/>
                </a:solidFill>
                <a:latin typeface="Arial" charset="0"/>
              </a:defRPr>
            </a:lvl8pPr>
            <a:lvl9pPr marL="3928578" indent="-231093"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8DE266-AD45-4E4A-9ECA-DE402B7DB71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marL="0" marR="0">
              <a:lnSpc>
                <a:spcPct val="107000"/>
              </a:lnSpc>
              <a:spcBef>
                <a:spcPts val="0"/>
              </a:spcBef>
              <a:spcAft>
                <a:spcPts val="800"/>
              </a:spcAft>
            </a:pPr>
            <a:endParaRPr lang="en-US" dirty="0"/>
          </a:p>
        </p:txBody>
      </p:sp>
    </p:spTree>
    <p:extLst>
      <p:ext uri="{BB962C8B-B14F-4D97-AF65-F5344CB8AC3E}">
        <p14:creationId xmlns:p14="http://schemas.microsoft.com/office/powerpoint/2010/main" val="2790428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1051" indent="-288866" eaLnBrk="0" hangingPunct="0">
              <a:defRPr>
                <a:solidFill>
                  <a:schemeClr val="tx1"/>
                </a:solidFill>
                <a:latin typeface="Arial" charset="0"/>
              </a:defRPr>
            </a:lvl2pPr>
            <a:lvl3pPr marL="1155464" indent="-231093" eaLnBrk="0" hangingPunct="0">
              <a:defRPr>
                <a:solidFill>
                  <a:schemeClr val="tx1"/>
                </a:solidFill>
                <a:latin typeface="Arial" charset="0"/>
              </a:defRPr>
            </a:lvl3pPr>
            <a:lvl4pPr marL="1617649" indent="-231093" eaLnBrk="0" hangingPunct="0">
              <a:defRPr>
                <a:solidFill>
                  <a:schemeClr val="tx1"/>
                </a:solidFill>
                <a:latin typeface="Arial" charset="0"/>
              </a:defRPr>
            </a:lvl4pPr>
            <a:lvl5pPr marL="2079836" indent="-231093" eaLnBrk="0" hangingPunct="0">
              <a:defRPr>
                <a:solidFill>
                  <a:schemeClr val="tx1"/>
                </a:solidFill>
                <a:latin typeface="Arial" charset="0"/>
              </a:defRPr>
            </a:lvl5pPr>
            <a:lvl6pPr marL="2542021" indent="-231093" eaLnBrk="0" fontAlgn="base" hangingPunct="0">
              <a:spcBef>
                <a:spcPct val="0"/>
              </a:spcBef>
              <a:spcAft>
                <a:spcPct val="0"/>
              </a:spcAft>
              <a:defRPr>
                <a:solidFill>
                  <a:schemeClr val="tx1"/>
                </a:solidFill>
                <a:latin typeface="Arial" charset="0"/>
              </a:defRPr>
            </a:lvl6pPr>
            <a:lvl7pPr marL="3004207" indent="-231093" eaLnBrk="0" fontAlgn="base" hangingPunct="0">
              <a:spcBef>
                <a:spcPct val="0"/>
              </a:spcBef>
              <a:spcAft>
                <a:spcPct val="0"/>
              </a:spcAft>
              <a:defRPr>
                <a:solidFill>
                  <a:schemeClr val="tx1"/>
                </a:solidFill>
                <a:latin typeface="Arial" charset="0"/>
              </a:defRPr>
            </a:lvl7pPr>
            <a:lvl8pPr marL="3466392" indent="-231093" eaLnBrk="0" fontAlgn="base" hangingPunct="0">
              <a:spcBef>
                <a:spcPct val="0"/>
              </a:spcBef>
              <a:spcAft>
                <a:spcPct val="0"/>
              </a:spcAft>
              <a:defRPr>
                <a:solidFill>
                  <a:schemeClr val="tx1"/>
                </a:solidFill>
                <a:latin typeface="Arial" charset="0"/>
              </a:defRPr>
            </a:lvl8pPr>
            <a:lvl9pPr marL="3928578" indent="-231093"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8DE266-AD45-4E4A-9ECA-DE402B7DB71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marL="0" marR="0">
              <a:lnSpc>
                <a:spcPct val="107000"/>
              </a:lnSpc>
              <a:spcBef>
                <a:spcPts val="0"/>
              </a:spcBef>
              <a:spcAft>
                <a:spcPts val="800"/>
              </a:spcAft>
            </a:pPr>
            <a:endParaRPr lang="en-US" dirty="0"/>
          </a:p>
        </p:txBody>
      </p:sp>
    </p:spTree>
    <p:extLst>
      <p:ext uri="{BB962C8B-B14F-4D97-AF65-F5344CB8AC3E}">
        <p14:creationId xmlns:p14="http://schemas.microsoft.com/office/powerpoint/2010/main" val="1771272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1051" indent="-288866" eaLnBrk="0" hangingPunct="0">
              <a:defRPr>
                <a:solidFill>
                  <a:schemeClr val="tx1"/>
                </a:solidFill>
                <a:latin typeface="Arial" charset="0"/>
              </a:defRPr>
            </a:lvl2pPr>
            <a:lvl3pPr marL="1155464" indent="-231093" eaLnBrk="0" hangingPunct="0">
              <a:defRPr>
                <a:solidFill>
                  <a:schemeClr val="tx1"/>
                </a:solidFill>
                <a:latin typeface="Arial" charset="0"/>
              </a:defRPr>
            </a:lvl3pPr>
            <a:lvl4pPr marL="1617649" indent="-231093" eaLnBrk="0" hangingPunct="0">
              <a:defRPr>
                <a:solidFill>
                  <a:schemeClr val="tx1"/>
                </a:solidFill>
                <a:latin typeface="Arial" charset="0"/>
              </a:defRPr>
            </a:lvl4pPr>
            <a:lvl5pPr marL="2079836" indent="-231093" eaLnBrk="0" hangingPunct="0">
              <a:defRPr>
                <a:solidFill>
                  <a:schemeClr val="tx1"/>
                </a:solidFill>
                <a:latin typeface="Arial" charset="0"/>
              </a:defRPr>
            </a:lvl5pPr>
            <a:lvl6pPr marL="2542021" indent="-231093" eaLnBrk="0" fontAlgn="base" hangingPunct="0">
              <a:spcBef>
                <a:spcPct val="0"/>
              </a:spcBef>
              <a:spcAft>
                <a:spcPct val="0"/>
              </a:spcAft>
              <a:defRPr>
                <a:solidFill>
                  <a:schemeClr val="tx1"/>
                </a:solidFill>
                <a:latin typeface="Arial" charset="0"/>
              </a:defRPr>
            </a:lvl6pPr>
            <a:lvl7pPr marL="3004207" indent="-231093" eaLnBrk="0" fontAlgn="base" hangingPunct="0">
              <a:spcBef>
                <a:spcPct val="0"/>
              </a:spcBef>
              <a:spcAft>
                <a:spcPct val="0"/>
              </a:spcAft>
              <a:defRPr>
                <a:solidFill>
                  <a:schemeClr val="tx1"/>
                </a:solidFill>
                <a:latin typeface="Arial" charset="0"/>
              </a:defRPr>
            </a:lvl7pPr>
            <a:lvl8pPr marL="3466392" indent="-231093" eaLnBrk="0" fontAlgn="base" hangingPunct="0">
              <a:spcBef>
                <a:spcPct val="0"/>
              </a:spcBef>
              <a:spcAft>
                <a:spcPct val="0"/>
              </a:spcAft>
              <a:defRPr>
                <a:solidFill>
                  <a:schemeClr val="tx1"/>
                </a:solidFill>
                <a:latin typeface="Arial" charset="0"/>
              </a:defRPr>
            </a:lvl8pPr>
            <a:lvl9pPr marL="3928578" indent="-231093"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8DE266-AD45-4E4A-9ECA-DE402B7DB71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marL="0" marR="0">
              <a:lnSpc>
                <a:spcPct val="107000"/>
              </a:lnSpc>
              <a:spcBef>
                <a:spcPts val="0"/>
              </a:spcBef>
              <a:spcAft>
                <a:spcPts val="800"/>
              </a:spcAft>
            </a:pPr>
            <a:endParaRPr lang="en-US" dirty="0"/>
          </a:p>
        </p:txBody>
      </p:sp>
    </p:spTree>
    <p:extLst>
      <p:ext uri="{BB962C8B-B14F-4D97-AF65-F5344CB8AC3E}">
        <p14:creationId xmlns:p14="http://schemas.microsoft.com/office/powerpoint/2010/main" val="1579159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202359-E87F-4DE1-A624-17E8B040DD73}"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84B1BA-6753-4C7F-895A-F3FC6AEA0993}" type="slidenum">
              <a:rPr lang="en-US" smtClean="0"/>
              <a:t>‹#›</a:t>
            </a:fld>
            <a:endParaRPr lang="en-US"/>
          </a:p>
        </p:txBody>
      </p:sp>
    </p:spTree>
    <p:extLst>
      <p:ext uri="{BB962C8B-B14F-4D97-AF65-F5344CB8AC3E}">
        <p14:creationId xmlns:p14="http://schemas.microsoft.com/office/powerpoint/2010/main" val="2021829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202359-E87F-4DE1-A624-17E8B040DD73}"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84B1BA-6753-4C7F-895A-F3FC6AEA0993}" type="slidenum">
              <a:rPr lang="en-US" smtClean="0"/>
              <a:t>‹#›</a:t>
            </a:fld>
            <a:endParaRPr lang="en-US"/>
          </a:p>
        </p:txBody>
      </p:sp>
    </p:spTree>
    <p:extLst>
      <p:ext uri="{BB962C8B-B14F-4D97-AF65-F5344CB8AC3E}">
        <p14:creationId xmlns:p14="http://schemas.microsoft.com/office/powerpoint/2010/main" val="1744480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202359-E87F-4DE1-A624-17E8B040DD73}"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84B1BA-6753-4C7F-895A-F3FC6AEA0993}" type="slidenum">
              <a:rPr lang="en-US" smtClean="0"/>
              <a:t>‹#›</a:t>
            </a:fld>
            <a:endParaRPr lang="en-US"/>
          </a:p>
        </p:txBody>
      </p:sp>
    </p:spTree>
    <p:extLst>
      <p:ext uri="{BB962C8B-B14F-4D97-AF65-F5344CB8AC3E}">
        <p14:creationId xmlns:p14="http://schemas.microsoft.com/office/powerpoint/2010/main" val="4120936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96ECA5A-06F1-4E2F-96C4-FEAA61A15D1E}" type="slidenum">
              <a:rPr lang="en-US"/>
              <a:pPr>
                <a:defRPr/>
              </a:pPr>
              <a:t>‹#›</a:t>
            </a:fld>
            <a:endParaRPr lang="en-US"/>
          </a:p>
        </p:txBody>
      </p:sp>
    </p:spTree>
    <p:extLst>
      <p:ext uri="{BB962C8B-B14F-4D97-AF65-F5344CB8AC3E}">
        <p14:creationId xmlns:p14="http://schemas.microsoft.com/office/powerpoint/2010/main" val="906649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202359-E87F-4DE1-A624-17E8B040DD73}"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84B1BA-6753-4C7F-895A-F3FC6AEA0993}" type="slidenum">
              <a:rPr lang="en-US" smtClean="0"/>
              <a:t>‹#›</a:t>
            </a:fld>
            <a:endParaRPr lang="en-US"/>
          </a:p>
        </p:txBody>
      </p:sp>
    </p:spTree>
    <p:extLst>
      <p:ext uri="{BB962C8B-B14F-4D97-AF65-F5344CB8AC3E}">
        <p14:creationId xmlns:p14="http://schemas.microsoft.com/office/powerpoint/2010/main" val="4109662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202359-E87F-4DE1-A624-17E8B040DD73}"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84B1BA-6753-4C7F-895A-F3FC6AEA0993}" type="slidenum">
              <a:rPr lang="en-US" smtClean="0"/>
              <a:t>‹#›</a:t>
            </a:fld>
            <a:endParaRPr lang="en-US"/>
          </a:p>
        </p:txBody>
      </p:sp>
    </p:spTree>
    <p:extLst>
      <p:ext uri="{BB962C8B-B14F-4D97-AF65-F5344CB8AC3E}">
        <p14:creationId xmlns:p14="http://schemas.microsoft.com/office/powerpoint/2010/main" val="2777305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202359-E87F-4DE1-A624-17E8B040DD73}"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84B1BA-6753-4C7F-895A-F3FC6AEA0993}" type="slidenum">
              <a:rPr lang="en-US" smtClean="0"/>
              <a:t>‹#›</a:t>
            </a:fld>
            <a:endParaRPr lang="en-US"/>
          </a:p>
        </p:txBody>
      </p:sp>
    </p:spTree>
    <p:extLst>
      <p:ext uri="{BB962C8B-B14F-4D97-AF65-F5344CB8AC3E}">
        <p14:creationId xmlns:p14="http://schemas.microsoft.com/office/powerpoint/2010/main" val="4089768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202359-E87F-4DE1-A624-17E8B040DD73}" type="datetimeFigureOut">
              <a:rPr lang="en-US" smtClean="0"/>
              <a:t>6/14/2023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84B1BA-6753-4C7F-895A-F3FC6AEA0993}" type="slidenum">
              <a:rPr lang="en-US" smtClean="0"/>
              <a:t>‹#›</a:t>
            </a:fld>
            <a:endParaRPr lang="en-US"/>
          </a:p>
        </p:txBody>
      </p:sp>
    </p:spTree>
    <p:extLst>
      <p:ext uri="{BB962C8B-B14F-4D97-AF65-F5344CB8AC3E}">
        <p14:creationId xmlns:p14="http://schemas.microsoft.com/office/powerpoint/2010/main" val="697722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202359-E87F-4DE1-A624-17E8B040DD73}" type="datetimeFigureOut">
              <a:rPr lang="en-US" smtClean="0"/>
              <a:t>6/14/2023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84B1BA-6753-4C7F-895A-F3FC6AEA0993}" type="slidenum">
              <a:rPr lang="en-US" smtClean="0"/>
              <a:t>‹#›</a:t>
            </a:fld>
            <a:endParaRPr lang="en-US"/>
          </a:p>
        </p:txBody>
      </p:sp>
    </p:spTree>
    <p:extLst>
      <p:ext uri="{BB962C8B-B14F-4D97-AF65-F5344CB8AC3E}">
        <p14:creationId xmlns:p14="http://schemas.microsoft.com/office/powerpoint/2010/main" val="2698128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202359-E87F-4DE1-A624-17E8B040DD73}" type="datetimeFigureOut">
              <a:rPr lang="en-US" smtClean="0"/>
              <a:t>6/14/2023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84B1BA-6753-4C7F-895A-F3FC6AEA0993}" type="slidenum">
              <a:rPr lang="en-US" smtClean="0"/>
              <a:t>‹#›</a:t>
            </a:fld>
            <a:endParaRPr lang="en-US"/>
          </a:p>
        </p:txBody>
      </p:sp>
    </p:spTree>
    <p:extLst>
      <p:ext uri="{BB962C8B-B14F-4D97-AF65-F5344CB8AC3E}">
        <p14:creationId xmlns:p14="http://schemas.microsoft.com/office/powerpoint/2010/main" val="2576347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202359-E87F-4DE1-A624-17E8B040DD73}"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84B1BA-6753-4C7F-895A-F3FC6AEA0993}" type="slidenum">
              <a:rPr lang="en-US" smtClean="0"/>
              <a:t>‹#›</a:t>
            </a:fld>
            <a:endParaRPr lang="en-US"/>
          </a:p>
        </p:txBody>
      </p:sp>
    </p:spTree>
    <p:extLst>
      <p:ext uri="{BB962C8B-B14F-4D97-AF65-F5344CB8AC3E}">
        <p14:creationId xmlns:p14="http://schemas.microsoft.com/office/powerpoint/2010/main" val="1078358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202359-E87F-4DE1-A624-17E8B040DD73}"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84B1BA-6753-4C7F-895A-F3FC6AEA0993}" type="slidenum">
              <a:rPr lang="en-US" smtClean="0"/>
              <a:t>‹#›</a:t>
            </a:fld>
            <a:endParaRPr lang="en-US"/>
          </a:p>
        </p:txBody>
      </p:sp>
    </p:spTree>
    <p:extLst>
      <p:ext uri="{BB962C8B-B14F-4D97-AF65-F5344CB8AC3E}">
        <p14:creationId xmlns:p14="http://schemas.microsoft.com/office/powerpoint/2010/main" val="883284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202359-E87F-4DE1-A624-17E8B040DD73}" type="datetimeFigureOut">
              <a:rPr lang="en-US" smtClean="0"/>
              <a:t>6/14/2023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84B1BA-6753-4C7F-895A-F3FC6AEA0993}" type="slidenum">
              <a:rPr lang="en-US" smtClean="0"/>
              <a:t>‹#›</a:t>
            </a:fld>
            <a:endParaRPr lang="en-US"/>
          </a:p>
        </p:txBody>
      </p:sp>
    </p:spTree>
    <p:extLst>
      <p:ext uri="{BB962C8B-B14F-4D97-AF65-F5344CB8AC3E}">
        <p14:creationId xmlns:p14="http://schemas.microsoft.com/office/powerpoint/2010/main" val="15914136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3.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hyperlink" Target="mailto:Nani.Teves@Wildlife.ca.gov" TargetMode="External"/><Relationship Id="rId3" Type="http://schemas.openxmlformats.org/officeDocument/2006/relationships/image" Target="../media/image1.png"/><Relationship Id="rId7" Type="http://schemas.openxmlformats.org/officeDocument/2006/relationships/hyperlink" Target="mailto:Jaime.Ratchford@wildlife.ca.gov"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hyperlink" Target="mailto:jschwenkler@csuchico.edu" TargetMode="External"/><Relationship Id="rId5" Type="http://schemas.openxmlformats.org/officeDocument/2006/relationships/image" Target="../media/image14.png"/><Relationship Id="rId10" Type="http://schemas.openxmlformats.org/officeDocument/2006/relationships/image" Target="../media/image3.png"/><Relationship Id="rId4" Type="http://schemas.microsoft.com/office/2007/relationships/hdphoto" Target="../media/hdphoto1.wdp"/><Relationship Id="rId9" Type="http://schemas.openxmlformats.org/officeDocument/2006/relationships/hyperlink" Target="mailto:Monica.Tydlaska@Wildlife.ca.gov"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mailto:Rosalie.Yacoub@wildlife.ca.gov" TargetMode="External"/><Relationship Id="rId3" Type="http://schemas.openxmlformats.org/officeDocument/2006/relationships/image" Target="../media/image1.png"/><Relationship Id="rId7" Type="http://schemas.openxmlformats.org/officeDocument/2006/relationships/hyperlink" Target="mailto:Nani.Teves@Wildlife.ca.gov"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hyperlink" Target="mailto:Betsy.Bultema@Wildlife.ca.gov" TargetMode="External"/><Relationship Id="rId11" Type="http://schemas.openxmlformats.org/officeDocument/2006/relationships/image" Target="../media/image3.png"/><Relationship Id="rId5" Type="http://schemas.openxmlformats.org/officeDocument/2006/relationships/image" Target="../media/image15.png"/><Relationship Id="rId10" Type="http://schemas.openxmlformats.org/officeDocument/2006/relationships/hyperlink" Target="mailto:jevens@cnps.org" TargetMode="External"/><Relationship Id="rId4" Type="http://schemas.microsoft.com/office/2007/relationships/hdphoto" Target="../media/hdphoto1.wdp"/><Relationship Id="rId9" Type="http://schemas.openxmlformats.org/officeDocument/2006/relationships/hyperlink" Target="mailto:mark@tukmangeospatial.net"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mailto:Jaime.Ratchford@wildlife.ca.gov" TargetMode="External"/><Relationship Id="rId3" Type="http://schemas.openxmlformats.org/officeDocument/2006/relationships/image" Target="../media/image1.png"/><Relationship Id="rId7" Type="http://schemas.openxmlformats.org/officeDocument/2006/relationships/hyperlink" Target="mailto:oregongretchen@yahoo.com"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hyperlink" Target="mailto:jake@vollmarconsulting.com" TargetMode="External"/><Relationship Id="rId11" Type="http://schemas.openxmlformats.org/officeDocument/2006/relationships/image" Target="../media/image3.png"/><Relationship Id="rId5" Type="http://schemas.openxmlformats.org/officeDocument/2006/relationships/image" Target="../media/image16.png"/><Relationship Id="rId10" Type="http://schemas.openxmlformats.org/officeDocument/2006/relationships/hyperlink" Target="mailto:Monica.Tydlaska@Wildlife.ca.gov" TargetMode="External"/><Relationship Id="rId4" Type="http://schemas.microsoft.com/office/2007/relationships/hdphoto" Target="../media/hdphoto1.wdp"/><Relationship Id="rId9" Type="http://schemas.openxmlformats.org/officeDocument/2006/relationships/hyperlink" Target="mailto:Nani.Teves@Wildlife.ca.gov"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mailto:Betsy.Bultema@Wildlife.ca.gov" TargetMode="External"/><Relationship Id="rId3" Type="http://schemas.openxmlformats.org/officeDocument/2006/relationships/image" Target="../media/image1.png"/><Relationship Id="rId7" Type="http://schemas.openxmlformats.org/officeDocument/2006/relationships/hyperlink" Target="mailto:esj4@humboldt.edu"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hyperlink" Target="mailto:jevens@cnps.org" TargetMode="External"/><Relationship Id="rId11" Type="http://schemas.openxmlformats.org/officeDocument/2006/relationships/image" Target="../media/image3.png"/><Relationship Id="rId5" Type="http://schemas.openxmlformats.org/officeDocument/2006/relationships/image" Target="../media/image17.png"/><Relationship Id="rId10" Type="http://schemas.openxmlformats.org/officeDocument/2006/relationships/hyperlink" Target="mailto:Rosalie.Yacoub@wildlife.ca.gov" TargetMode="External"/><Relationship Id="rId4" Type="http://schemas.microsoft.com/office/2007/relationships/hdphoto" Target="../media/hdphoto1.wdp"/><Relationship Id="rId9" Type="http://schemas.openxmlformats.org/officeDocument/2006/relationships/hyperlink" Target="mailto:Nani.Teves@Wildlife.ca.gov"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mailto:Todd.Keeler-Wolf@wildlife.ca.gov" TargetMode="External"/><Relationship Id="rId3" Type="http://schemas.openxmlformats.org/officeDocument/2006/relationships/image" Target="../media/image1.png"/><Relationship Id="rId7" Type="http://schemas.openxmlformats.org/officeDocument/2006/relationships/hyperlink" Target="mailto:Nani.Teves@Wildlife.ca.gov" TargetMode="External"/><Relationship Id="rId12"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hyperlink" Target="mailto:Rachelle.Boul@wildlife.ca.gov" TargetMode="External"/><Relationship Id="rId11" Type="http://schemas.openxmlformats.org/officeDocument/2006/relationships/hyperlink" Target="mailto:lferneyh@ucsc.edu" TargetMode="External"/><Relationship Id="rId5" Type="http://schemas.openxmlformats.org/officeDocument/2006/relationships/image" Target="../media/image18.png"/><Relationship Id="rId10" Type="http://schemas.openxmlformats.org/officeDocument/2006/relationships/hyperlink" Target="mailto:brett@ucsc.edu" TargetMode="External"/><Relationship Id="rId4" Type="http://schemas.microsoft.com/office/2007/relationships/hdphoto" Target="../media/hdphoto1.wdp"/><Relationship Id="rId9" Type="http://schemas.openxmlformats.org/officeDocument/2006/relationships/hyperlink" Target="mailto:Rosalie.Yacoub@wildlife.ca.gov"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mailto:Nani.Teves@Wildlife.ca.gov" TargetMode="External"/><Relationship Id="rId13" Type="http://schemas.openxmlformats.org/officeDocument/2006/relationships/hyperlink" Target="mailto:mbibbo@cnps.org" TargetMode="External"/><Relationship Id="rId3" Type="http://schemas.openxmlformats.org/officeDocument/2006/relationships/image" Target="../media/image1.png"/><Relationship Id="rId7" Type="http://schemas.openxmlformats.org/officeDocument/2006/relationships/hyperlink" Target="mailto:Rachelle.Boul@wildlife.ca.gov" TargetMode="External"/><Relationship Id="rId12" Type="http://schemas.openxmlformats.org/officeDocument/2006/relationships/hyperlink" Target="mailto:jevens@cnps.org"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png"/><Relationship Id="rId11" Type="http://schemas.openxmlformats.org/officeDocument/2006/relationships/hyperlink" Target="mailto:mark@tukmangeospatial.net" TargetMode="External"/><Relationship Id="rId5" Type="http://schemas.openxmlformats.org/officeDocument/2006/relationships/image" Target="../media/image19.png"/><Relationship Id="rId10" Type="http://schemas.openxmlformats.org/officeDocument/2006/relationships/hyperlink" Target="mailto:manderson@coastalrcd.org" TargetMode="External"/><Relationship Id="rId4" Type="http://schemas.microsoft.com/office/2007/relationships/hdphoto" Target="../media/hdphoto1.wdp"/><Relationship Id="rId9" Type="http://schemas.openxmlformats.org/officeDocument/2006/relationships/hyperlink" Target="mailto:Rosalie.Yacoub@wildlife.ca.gov"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hyperlink" Target="mailto:emcdermott@nomadecology.com" TargetMode="External"/><Relationship Id="rId3" Type="http://schemas.openxmlformats.org/officeDocument/2006/relationships/image" Target="../media/image1.png"/><Relationship Id="rId7" Type="http://schemas.openxmlformats.org/officeDocument/2006/relationships/hyperlink" Target="mailto:Nani.Teves@Wildlife.ca.gov" TargetMode="External"/><Relationship Id="rId12" Type="http://schemas.openxmlformats.org/officeDocument/2006/relationships/hyperlink" Target="mailto:mbibbo@cnps.org"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hyperlink" Target="mailto:Rachelle.Boul@wildlife.ca.gov" TargetMode="External"/><Relationship Id="rId11" Type="http://schemas.openxmlformats.org/officeDocument/2006/relationships/hyperlink" Target="mailto:jevens@cnps.org" TargetMode="External"/><Relationship Id="rId5" Type="http://schemas.openxmlformats.org/officeDocument/2006/relationships/image" Target="../media/image20.png"/><Relationship Id="rId10" Type="http://schemas.openxmlformats.org/officeDocument/2006/relationships/hyperlink" Target="mailto:mark@tukmangeospatial.net" TargetMode="External"/><Relationship Id="rId4" Type="http://schemas.microsoft.com/office/2007/relationships/hdphoto" Target="../media/hdphoto1.wdp"/><Relationship Id="rId9" Type="http://schemas.openxmlformats.org/officeDocument/2006/relationships/hyperlink" Target="mailto:DRobertson@ebparks.org" TargetMode="External"/><Relationship Id="rId14" Type="http://schemas.openxmlformats.org/officeDocument/2006/relationships/hyperlink" Target="mailto:shelly@bensonbioconsulting.com"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mailto:Rosalie.Yacoub@wildlife.ca.gov" TargetMode="External"/><Relationship Id="rId3" Type="http://schemas.openxmlformats.org/officeDocument/2006/relationships/image" Target="../media/image1.png"/><Relationship Id="rId7" Type="http://schemas.openxmlformats.org/officeDocument/2006/relationships/hyperlink" Target="mailto:Nani.Teves@Wildlife.ca.gov"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hyperlink" Target="mailto:Rachelle.Boul@wildlife.ca.gov" TargetMode="External"/><Relationship Id="rId5" Type="http://schemas.openxmlformats.org/officeDocument/2006/relationships/image" Target="../media/image21.png"/><Relationship Id="rId10" Type="http://schemas.openxmlformats.org/officeDocument/2006/relationships/image" Target="../media/image3.png"/><Relationship Id="rId4" Type="http://schemas.microsoft.com/office/2007/relationships/hdphoto" Target="../media/hdphoto1.wdp"/><Relationship Id="rId9" Type="http://schemas.openxmlformats.org/officeDocument/2006/relationships/hyperlink" Target="mailto:lynn.sweet@ucr.edu"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mailto:Rosalie.Yacoub@wildlife.ca.gov" TargetMode="External"/><Relationship Id="rId3" Type="http://schemas.openxmlformats.org/officeDocument/2006/relationships/image" Target="../media/image1.png"/><Relationship Id="rId7" Type="http://schemas.openxmlformats.org/officeDocument/2006/relationships/hyperlink" Target="mailto:Nani.Teves@Wildlife.ca.gov" TargetMode="External"/><Relationship Id="rId12"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hyperlink" Target="mailto:Rachelle.Boul@wildlife.ca.gov" TargetMode="External"/><Relationship Id="rId11" Type="http://schemas.openxmlformats.org/officeDocument/2006/relationships/hyperlink" Target="mailto:dave@ironwoodbio.com" TargetMode="External"/><Relationship Id="rId5" Type="http://schemas.openxmlformats.org/officeDocument/2006/relationships/image" Target="../media/image22.png"/><Relationship Id="rId10" Type="http://schemas.openxmlformats.org/officeDocument/2006/relationships/hyperlink" Target="mailto:jbuckdiaz@cnps.org" TargetMode="External"/><Relationship Id="rId4" Type="http://schemas.microsoft.com/office/2007/relationships/hdphoto" Target="../media/hdphoto1.wdp"/><Relationship Id="rId9" Type="http://schemas.openxmlformats.org/officeDocument/2006/relationships/hyperlink" Target="mailto:jevens@cnps.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12.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3.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3.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2.gif"/><Relationship Id="rId18" Type="http://schemas.openxmlformats.org/officeDocument/2006/relationships/image" Target="../media/image37.png"/><Relationship Id="rId3" Type="http://schemas.openxmlformats.org/officeDocument/2006/relationships/image" Target="../media/image23.jpg"/><Relationship Id="rId21" Type="http://schemas.openxmlformats.org/officeDocument/2006/relationships/image" Target="../media/image40.jpg"/><Relationship Id="rId7" Type="http://schemas.openxmlformats.org/officeDocument/2006/relationships/image" Target="../media/image3.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notesSlide" Target="../notesSlides/notesSlide23.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26.jpg"/><Relationship Id="rId11" Type="http://schemas.openxmlformats.org/officeDocument/2006/relationships/image" Target="../media/image30.png"/><Relationship Id="rId24" Type="http://schemas.openxmlformats.org/officeDocument/2006/relationships/image" Target="../media/image43.png"/><Relationship Id="rId5" Type="http://schemas.openxmlformats.org/officeDocument/2006/relationships/image" Target="../media/image25.png"/><Relationship Id="rId15" Type="http://schemas.openxmlformats.org/officeDocument/2006/relationships/image" Target="../media/image34.png"/><Relationship Id="rId23" Type="http://schemas.openxmlformats.org/officeDocument/2006/relationships/image" Target="../media/image42.png"/><Relationship Id="rId10" Type="http://schemas.openxmlformats.org/officeDocument/2006/relationships/image" Target="../media/image29.png"/><Relationship Id="rId19" Type="http://schemas.openxmlformats.org/officeDocument/2006/relationships/image" Target="../media/image38.jpg"/><Relationship Id="rId4" Type="http://schemas.openxmlformats.org/officeDocument/2006/relationships/image" Target="../media/image24.jpeg"/><Relationship Id="rId9" Type="http://schemas.openxmlformats.org/officeDocument/2006/relationships/image" Target="../media/image28.png"/><Relationship Id="rId14" Type="http://schemas.openxmlformats.org/officeDocument/2006/relationships/image" Target="../media/image33.jpg"/><Relationship Id="rId22" Type="http://schemas.openxmlformats.org/officeDocument/2006/relationships/image" Target="../media/image41.gi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7.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12"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Layout" Target="../diagrams/layout1.xml"/><Relationship Id="rId11" Type="http://schemas.openxmlformats.org/officeDocument/2006/relationships/image" Target="../media/image11.png"/><Relationship Id="rId5" Type="http://schemas.openxmlformats.org/officeDocument/2006/relationships/diagramData" Target="../diagrams/data1.xml"/><Relationship Id="rId10" Type="http://schemas.openxmlformats.org/officeDocument/2006/relationships/hyperlink" Target="https://apps.wildlife.ca.gov/bios6/" TargetMode="External"/><Relationship Id="rId4" Type="http://schemas.microsoft.com/office/2007/relationships/hdphoto" Target="../media/hdphoto1.wdp"/><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1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20120523 presentation background3_60percent_noCNDDB"/>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24529" b="392"/>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ectangle 8"/>
          <p:cNvSpPr>
            <a:spLocks noChangeArrowheads="1"/>
          </p:cNvSpPr>
          <p:nvPr/>
        </p:nvSpPr>
        <p:spPr bwMode="auto">
          <a:xfrm>
            <a:off x="0" y="793349"/>
            <a:ext cx="9144000" cy="2753155"/>
          </a:xfrm>
          <a:prstGeom prst="rect">
            <a:avLst/>
          </a:prstGeom>
          <a:gradFill rotWithShape="1">
            <a:gsLst>
              <a:gs pos="0">
                <a:srgbClr val="ABD18F"/>
              </a:gs>
              <a:gs pos="100000">
                <a:srgbClr val="D0FEAE">
                  <a:alpha val="75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t>	</a:t>
            </a:r>
            <a:r>
              <a:rPr lang="en-US" sz="4000" b="1" dirty="0"/>
              <a:t>CDFW, VegCAMP Vegetation Projects</a:t>
            </a:r>
            <a:endParaRPr lang="en-US" sz="3600"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t>	</a:t>
            </a:r>
            <a:r>
              <a:rPr lang="en-US" sz="3200" dirty="0"/>
              <a:t>Collaborators Meeting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50" dirty="0"/>
          </a:p>
          <a:p>
            <a:pPr>
              <a:defRPr/>
            </a:pPr>
            <a:r>
              <a:rPr lang="en-US" i="1" dirty="0"/>
              <a:t>	Rachelle Boul, </a:t>
            </a:r>
            <a:r>
              <a:rPr lang="en-US" b="0" i="1" dirty="0">
                <a:solidFill>
                  <a:srgbClr val="333333"/>
                </a:solidFill>
                <a:effectLst/>
              </a:rPr>
              <a:t>Senior Vegetation Ecologist and Program Lead</a:t>
            </a:r>
            <a:r>
              <a:rPr lang="en-US" i="1" dirty="0"/>
              <a:t> </a:t>
            </a:r>
          </a:p>
          <a:p>
            <a:pPr>
              <a:defRPr/>
            </a:pPr>
            <a:r>
              <a:rPr lang="en-US" i="1" dirty="0"/>
              <a:t>	</a:t>
            </a:r>
            <a:r>
              <a:rPr lang="en-US" dirty="0"/>
              <a:t>June 14, 2023 </a:t>
            </a:r>
            <a:endParaRPr lang="en-US" i="1" dirty="0"/>
          </a:p>
        </p:txBody>
      </p:sp>
      <p:pic>
        <p:nvPicPr>
          <p:cNvPr id="6" name="Picture 5" descr="Logo&#10;&#10;Description automatically generated">
            <a:extLst>
              <a:ext uri="{FF2B5EF4-FFF2-40B4-BE49-F238E27FC236}">
                <a16:creationId xmlns:a16="http://schemas.microsoft.com/office/drawing/2014/main" id="{396791C8-549C-77F2-2FDE-3A819AA00E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3040" y="67984"/>
            <a:ext cx="898327" cy="11860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4A280D1-2738-8376-EA08-01823B3861E3}"/>
              </a:ext>
            </a:extLst>
          </p:cNvPr>
          <p:cNvSpPr txBox="1"/>
          <p:nvPr/>
        </p:nvSpPr>
        <p:spPr>
          <a:xfrm>
            <a:off x="470721" y="3040894"/>
            <a:ext cx="184731" cy="369332"/>
          </a:xfrm>
          <a:prstGeom prst="rect">
            <a:avLst/>
          </a:prstGeom>
          <a:noFill/>
        </p:spPr>
        <p:txBody>
          <a:bodyPr wrap="none" rtlCol="0">
            <a:spAutoFit/>
          </a:bodyPr>
          <a:lstStyle/>
          <a:p>
            <a:endParaRPr lang="en-US" i="1" dirty="0"/>
          </a:p>
        </p:txBody>
      </p:sp>
      <p:pic>
        <p:nvPicPr>
          <p:cNvPr id="8" name="Picture 1">
            <a:extLst>
              <a:ext uri="{FF2B5EF4-FFF2-40B4-BE49-F238E27FC236}">
                <a16:creationId xmlns:a16="http://schemas.microsoft.com/office/drawing/2014/main" id="{95165802-9E60-5286-1283-04A9F2E37D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7208" y="135969"/>
            <a:ext cx="1244240" cy="105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172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20120523 presentation background3_60percent_noCNDDB"/>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24529" b="392"/>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ectangle 8"/>
          <p:cNvSpPr>
            <a:spLocks noChangeArrowheads="1"/>
          </p:cNvSpPr>
          <p:nvPr/>
        </p:nvSpPr>
        <p:spPr bwMode="auto">
          <a:xfrm>
            <a:off x="-1" y="478000"/>
            <a:ext cx="9144000" cy="609600"/>
          </a:xfrm>
          <a:prstGeom prst="rect">
            <a:avLst/>
          </a:prstGeom>
          <a:gradFill rotWithShape="1">
            <a:gsLst>
              <a:gs pos="0">
                <a:srgbClr val="ABD18F"/>
              </a:gs>
              <a:gs pos="100000">
                <a:srgbClr val="D0FEAE">
                  <a:alpha val="75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t>  </a:t>
            </a:r>
            <a:r>
              <a:rPr kumimoji="0" lang="en-US" sz="2800" b="1" i="0" u="none" strike="noStrike" kern="1200" cap="none" spc="0" normalizeH="0" baseline="0" noProof="0">
                <a:ln>
                  <a:noFill/>
                </a:ln>
                <a:effectLst/>
                <a:uLnTx/>
                <a:uFillTx/>
                <a:ea typeface="+mn-ea"/>
                <a:cs typeface="+mn-cs"/>
              </a:rPr>
              <a:t> Cross-agency </a:t>
            </a:r>
            <a:r>
              <a:rPr kumimoji="0" lang="en-US" sz="2800" b="1" i="0" u="none" strike="noStrike" kern="1200" cap="none" spc="0" normalizeH="0" baseline="0" noProof="0" dirty="0">
                <a:ln>
                  <a:noFill/>
                </a:ln>
                <a:effectLst/>
                <a:uLnTx/>
                <a:uFillTx/>
                <a:ea typeface="+mn-ea"/>
                <a:cs typeface="+mn-cs"/>
              </a:rPr>
              <a:t>Collaboration </a:t>
            </a:r>
          </a:p>
        </p:txBody>
      </p:sp>
      <p:pic>
        <p:nvPicPr>
          <p:cNvPr id="2" name="Picture 1">
            <a:extLst>
              <a:ext uri="{FF2B5EF4-FFF2-40B4-BE49-F238E27FC236}">
                <a16:creationId xmlns:a16="http://schemas.microsoft.com/office/drawing/2014/main" id="{61D60F8E-9D57-6D88-F2DA-29C8176C00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7208" y="135969"/>
            <a:ext cx="1244240" cy="105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10CBD2B-0233-2780-A860-00AF3E7F3026}"/>
              </a:ext>
            </a:extLst>
          </p:cNvPr>
          <p:cNvSpPr txBox="1"/>
          <p:nvPr/>
        </p:nvSpPr>
        <p:spPr>
          <a:xfrm>
            <a:off x="745062" y="1664072"/>
            <a:ext cx="7653875" cy="4062651"/>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Arial Narrow" panose="020B0606020202030204" pitchFamily="34" charset="0"/>
              </a:rPr>
              <a:t>How might you use vegetation data in your work?</a:t>
            </a:r>
          </a:p>
          <a:p>
            <a:pPr marL="285750" indent="-285750">
              <a:buFont typeface="Wingdings" panose="05000000000000000000" pitchFamily="2" charset="2"/>
              <a:buChar char="Ø"/>
            </a:pPr>
            <a:endParaRPr lang="en-US" sz="1050" dirty="0">
              <a:latin typeface="Arial Narrow" panose="020B0606020202030204" pitchFamily="34" charset="0"/>
            </a:endParaRPr>
          </a:p>
          <a:p>
            <a:pPr marL="285750" indent="-285750">
              <a:buFont typeface="Wingdings" panose="05000000000000000000" pitchFamily="2" charset="2"/>
              <a:buChar char="Ø"/>
            </a:pPr>
            <a:r>
              <a:rPr lang="en-US" sz="2400" dirty="0">
                <a:latin typeface="Arial Narrow" panose="020B0606020202030204" pitchFamily="34" charset="0"/>
              </a:rPr>
              <a:t>Is there a particular project or region that you are most interested in? </a:t>
            </a:r>
          </a:p>
          <a:p>
            <a:pPr marL="285750" indent="-285750">
              <a:buFont typeface="Wingdings" panose="05000000000000000000" pitchFamily="2" charset="2"/>
              <a:buChar char="Ø"/>
            </a:pPr>
            <a:endParaRPr lang="en-US" sz="1050" dirty="0">
              <a:latin typeface="Arial Narrow" panose="020B0606020202030204" pitchFamily="34" charset="0"/>
            </a:endParaRPr>
          </a:p>
          <a:p>
            <a:pPr marL="285750" indent="-285750">
              <a:buFont typeface="Wingdings" panose="05000000000000000000" pitchFamily="2" charset="2"/>
              <a:buChar char="Ø"/>
            </a:pPr>
            <a:r>
              <a:rPr lang="en-US" sz="2400" dirty="0">
                <a:latin typeface="Arial Narrow" panose="020B0606020202030204" pitchFamily="34" charset="0"/>
              </a:rPr>
              <a:t>Are you able to provide land access information and be a point of contact to discuss this further? </a:t>
            </a:r>
          </a:p>
          <a:p>
            <a:pPr marL="285750" indent="-285750">
              <a:buFont typeface="Wingdings" panose="05000000000000000000" pitchFamily="2" charset="2"/>
              <a:buChar char="Ø"/>
            </a:pPr>
            <a:endParaRPr lang="en-US" sz="1050" dirty="0">
              <a:latin typeface="Arial Narrow" panose="020B0606020202030204" pitchFamily="34" charset="0"/>
            </a:endParaRPr>
          </a:p>
          <a:p>
            <a:pPr marL="285750" indent="-285750">
              <a:buFont typeface="Wingdings" panose="05000000000000000000" pitchFamily="2" charset="2"/>
              <a:buChar char="Ø"/>
            </a:pPr>
            <a:r>
              <a:rPr lang="en-US" sz="2400" dirty="0">
                <a:latin typeface="Arial Narrow" panose="020B0606020202030204" pitchFamily="34" charset="0"/>
              </a:rPr>
              <a:t>Do you know of any existing vegetation data that we might not know about?</a:t>
            </a:r>
          </a:p>
          <a:p>
            <a:pPr marL="285750" indent="-285750">
              <a:buFont typeface="Wingdings" panose="05000000000000000000" pitchFamily="2" charset="2"/>
              <a:buChar char="Ø"/>
            </a:pPr>
            <a:endParaRPr lang="en-US" sz="1050" dirty="0">
              <a:latin typeface="Arial Narrow" panose="020B0606020202030204" pitchFamily="34" charset="0"/>
            </a:endParaRPr>
          </a:p>
          <a:p>
            <a:pPr marL="285750" indent="-285750">
              <a:buFont typeface="Wingdings" panose="05000000000000000000" pitchFamily="2" charset="2"/>
              <a:buChar char="Ø"/>
            </a:pPr>
            <a:r>
              <a:rPr lang="en-US" sz="2400" dirty="0">
                <a:latin typeface="Arial Narrow" panose="020B0606020202030204" pitchFamily="34" charset="0"/>
              </a:rPr>
              <a:t>Is there anything else you’d like to ask or share with us?</a:t>
            </a:r>
          </a:p>
          <a:p>
            <a:pPr marL="285750" indent="-285750">
              <a:buFont typeface="Wingdings" panose="05000000000000000000" pitchFamily="2" charset="2"/>
              <a:buChar char="Ø"/>
            </a:pPr>
            <a:endParaRPr lang="en-US" sz="2400" dirty="0">
              <a:latin typeface="Arial Narrow" panose="020B0606020202030204" pitchFamily="34" charset="0"/>
            </a:endParaRPr>
          </a:p>
        </p:txBody>
      </p:sp>
      <p:sp>
        <p:nvSpPr>
          <p:cNvPr id="5" name="TextBox 4">
            <a:extLst>
              <a:ext uri="{FF2B5EF4-FFF2-40B4-BE49-F238E27FC236}">
                <a16:creationId xmlns:a16="http://schemas.microsoft.com/office/drawing/2014/main" id="{4A908AE1-0EB2-B28D-E9E2-35281A7573FB}"/>
              </a:ext>
            </a:extLst>
          </p:cNvPr>
          <p:cNvSpPr txBox="1"/>
          <p:nvPr/>
        </p:nvSpPr>
        <p:spPr>
          <a:xfrm>
            <a:off x="2456278" y="5856780"/>
            <a:ext cx="4823756" cy="523220"/>
          </a:xfrm>
          <a:prstGeom prst="rect">
            <a:avLst/>
          </a:prstGeom>
          <a:noFill/>
        </p:spPr>
        <p:txBody>
          <a:bodyPr wrap="none" rtlCol="0">
            <a:spAutoFit/>
          </a:bodyPr>
          <a:lstStyle/>
          <a:p>
            <a:r>
              <a:rPr lang="en-US" sz="2800" b="1" dirty="0">
                <a:latin typeface="Arial Narrow" panose="020B0606020202030204" pitchFamily="34" charset="0"/>
              </a:rPr>
              <a:t>Complete the online survey here:</a:t>
            </a:r>
          </a:p>
        </p:txBody>
      </p:sp>
      <p:pic>
        <p:nvPicPr>
          <p:cNvPr id="7" name="Picture 6" descr="A qr code on a white background&#10;&#10;Description automatically generated">
            <a:extLst>
              <a:ext uri="{FF2B5EF4-FFF2-40B4-BE49-F238E27FC236}">
                <a16:creationId xmlns:a16="http://schemas.microsoft.com/office/drawing/2014/main" id="{7C131A08-060F-4D2C-0CD8-173DE29AC1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148" y="5365775"/>
            <a:ext cx="1356256" cy="1356256"/>
          </a:xfrm>
          <a:prstGeom prst="rect">
            <a:avLst/>
          </a:prstGeom>
        </p:spPr>
      </p:pic>
      <p:sp>
        <p:nvSpPr>
          <p:cNvPr id="9" name="TextBox 8">
            <a:extLst>
              <a:ext uri="{FF2B5EF4-FFF2-40B4-BE49-F238E27FC236}">
                <a16:creationId xmlns:a16="http://schemas.microsoft.com/office/drawing/2014/main" id="{7E97353B-693A-0105-2637-6C21DEB01F7B}"/>
              </a:ext>
            </a:extLst>
          </p:cNvPr>
          <p:cNvSpPr txBox="1"/>
          <p:nvPr/>
        </p:nvSpPr>
        <p:spPr>
          <a:xfrm>
            <a:off x="4719638" y="6303195"/>
            <a:ext cx="4638674" cy="369332"/>
          </a:xfrm>
          <a:prstGeom prst="rect">
            <a:avLst/>
          </a:prstGeom>
          <a:noFill/>
        </p:spPr>
        <p:txBody>
          <a:bodyPr wrap="square">
            <a:spAutoFit/>
          </a:bodyPr>
          <a:lstStyle/>
          <a:p>
            <a:r>
              <a:rPr lang="en-US" dirty="0"/>
              <a:t>https://arcg.is/11bbP90</a:t>
            </a:r>
          </a:p>
        </p:txBody>
      </p:sp>
    </p:spTree>
    <p:extLst>
      <p:ext uri="{BB962C8B-B14F-4D97-AF65-F5344CB8AC3E}">
        <p14:creationId xmlns:p14="http://schemas.microsoft.com/office/powerpoint/2010/main" val="1103120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2" descr="20120523 presentation background3_60percent_noCNDDB">
            <a:extLst>
              <a:ext uri="{FF2B5EF4-FFF2-40B4-BE49-F238E27FC236}">
                <a16:creationId xmlns:a16="http://schemas.microsoft.com/office/drawing/2014/main" id="{0D51B91A-781B-AEF0-DD3E-1F6901EBE86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24529" b="392"/>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map of the state of california&#10;&#10;Description automatically generated with medium confidence">
            <a:extLst>
              <a:ext uri="{FF2B5EF4-FFF2-40B4-BE49-F238E27FC236}">
                <a16:creationId xmlns:a16="http://schemas.microsoft.com/office/drawing/2014/main" id="{743B30DA-EECE-2799-9834-DAA460B321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299363" cy="6858000"/>
          </a:xfrm>
          <a:prstGeom prst="rect">
            <a:avLst/>
          </a:prstGeom>
        </p:spPr>
      </p:pic>
      <p:sp>
        <p:nvSpPr>
          <p:cNvPr id="6" name="TextBox 5">
            <a:extLst>
              <a:ext uri="{FF2B5EF4-FFF2-40B4-BE49-F238E27FC236}">
                <a16:creationId xmlns:a16="http://schemas.microsoft.com/office/drawing/2014/main" id="{C6C05D46-895D-4AD5-305A-F37470EB5FA9}"/>
              </a:ext>
            </a:extLst>
          </p:cNvPr>
          <p:cNvSpPr txBox="1"/>
          <p:nvPr/>
        </p:nvSpPr>
        <p:spPr>
          <a:xfrm>
            <a:off x="5390638" y="4424282"/>
            <a:ext cx="3662087" cy="1938992"/>
          </a:xfrm>
          <a:prstGeom prst="rect">
            <a:avLst/>
          </a:prstGeom>
          <a:noFill/>
        </p:spPr>
        <p:txBody>
          <a:bodyPr wrap="square" rtlCol="0">
            <a:spAutoFit/>
          </a:bodyPr>
          <a:lstStyle/>
          <a:p>
            <a:pPr marL="285750" indent="-285750">
              <a:buFont typeface="Wingdings" panose="05000000000000000000" pitchFamily="2" charset="2"/>
              <a:buChar char="Ø"/>
            </a:pPr>
            <a:r>
              <a:rPr lang="en-US" sz="1600" dirty="0">
                <a:latin typeface="Arial Narrow" panose="020B0606020202030204" pitchFamily="34" charset="0"/>
              </a:rPr>
              <a:t>Doyle Loyalton sampling and mapping</a:t>
            </a:r>
          </a:p>
          <a:p>
            <a:pPr marL="285750" indent="-285750">
              <a:buFont typeface="Wingdings" panose="05000000000000000000" pitchFamily="2" charset="2"/>
              <a:buChar char="Ø"/>
            </a:pPr>
            <a:endParaRPr lang="en-US" sz="600" dirty="0">
              <a:latin typeface="Arial Narrow" panose="020B0606020202030204" pitchFamily="34" charset="0"/>
            </a:endParaRPr>
          </a:p>
          <a:p>
            <a:pPr marL="285750" indent="-285750">
              <a:buFont typeface="Wingdings" panose="05000000000000000000" pitchFamily="2" charset="2"/>
              <a:buChar char="Ø"/>
            </a:pPr>
            <a:r>
              <a:rPr lang="en-US" sz="1600" dirty="0">
                <a:latin typeface="Arial Narrow" panose="020B0606020202030204" pitchFamily="34" charset="0"/>
              </a:rPr>
              <a:t>Modoc Plateau and Warner mountains sampling and mapping</a:t>
            </a:r>
          </a:p>
          <a:p>
            <a:pPr marL="285750" indent="-285750">
              <a:buFont typeface="Wingdings" panose="05000000000000000000" pitchFamily="2" charset="2"/>
              <a:buChar char="Ø"/>
            </a:pPr>
            <a:endParaRPr lang="en-US" sz="600" dirty="0">
              <a:latin typeface="Arial Narrow" panose="020B0606020202030204" pitchFamily="34" charset="0"/>
            </a:endParaRPr>
          </a:p>
          <a:p>
            <a:pPr marL="285750" indent="-285750">
              <a:buFont typeface="Wingdings" panose="05000000000000000000" pitchFamily="2" charset="2"/>
              <a:buChar char="Ø"/>
            </a:pPr>
            <a:r>
              <a:rPr lang="en-US" sz="1600" dirty="0">
                <a:latin typeface="Arial Narrow" panose="020B0606020202030204" pitchFamily="34" charset="0"/>
              </a:rPr>
              <a:t>Southern Sierra Nevada sampling</a:t>
            </a:r>
          </a:p>
          <a:p>
            <a:pPr marL="285750" indent="-285750">
              <a:buFont typeface="Wingdings" panose="05000000000000000000" pitchFamily="2" charset="2"/>
              <a:buChar char="Ø"/>
            </a:pPr>
            <a:endParaRPr lang="en-US" sz="600" dirty="0">
              <a:latin typeface="Arial Narrow" panose="020B0606020202030204" pitchFamily="34" charset="0"/>
            </a:endParaRPr>
          </a:p>
          <a:p>
            <a:pPr marL="285750" indent="-285750">
              <a:buFont typeface="Wingdings" panose="05000000000000000000" pitchFamily="2" charset="2"/>
              <a:buChar char="Ø"/>
            </a:pPr>
            <a:r>
              <a:rPr lang="en-US" sz="1600" dirty="0">
                <a:latin typeface="Arial Narrow" panose="020B0606020202030204" pitchFamily="34" charset="0"/>
              </a:rPr>
              <a:t>Mono and Great Basin sampling</a:t>
            </a:r>
          </a:p>
          <a:p>
            <a:pPr marL="285750" indent="-285750">
              <a:buFont typeface="Wingdings" panose="05000000000000000000" pitchFamily="2" charset="2"/>
              <a:buChar char="Ø"/>
            </a:pPr>
            <a:endParaRPr lang="en-US" sz="600" dirty="0">
              <a:latin typeface="Arial Narrow" panose="020B0606020202030204" pitchFamily="34" charset="0"/>
            </a:endParaRPr>
          </a:p>
          <a:p>
            <a:pPr marL="285750" indent="-285750">
              <a:buFont typeface="Wingdings" panose="05000000000000000000" pitchFamily="2" charset="2"/>
              <a:buChar char="Ø"/>
            </a:pPr>
            <a:r>
              <a:rPr lang="en-US" sz="1600" dirty="0">
                <a:latin typeface="Arial Narrow" panose="020B0606020202030204" pitchFamily="34" charset="0"/>
              </a:rPr>
              <a:t>State Parks sampling and mapping</a:t>
            </a:r>
          </a:p>
        </p:txBody>
      </p:sp>
      <p:sp>
        <p:nvSpPr>
          <p:cNvPr id="9" name="TextBox 8">
            <a:extLst>
              <a:ext uri="{FF2B5EF4-FFF2-40B4-BE49-F238E27FC236}">
                <a16:creationId xmlns:a16="http://schemas.microsoft.com/office/drawing/2014/main" id="{46961857-D327-407D-5BCC-9D41F6C77296}"/>
              </a:ext>
            </a:extLst>
          </p:cNvPr>
          <p:cNvSpPr txBox="1"/>
          <p:nvPr/>
        </p:nvSpPr>
        <p:spPr>
          <a:xfrm>
            <a:off x="5253528" y="3062371"/>
            <a:ext cx="3902123" cy="1361911"/>
          </a:xfrm>
          <a:prstGeom prst="rect">
            <a:avLst/>
          </a:prstGeom>
          <a:noFill/>
        </p:spPr>
        <p:txBody>
          <a:bodyPr wrap="square" rtlCol="0">
            <a:spAutoFit/>
          </a:bodyPr>
          <a:lstStyle/>
          <a:p>
            <a:r>
              <a:rPr lang="en-US" sz="2400" dirty="0">
                <a:latin typeface="Arial Narrow" panose="020B0606020202030204" pitchFamily="34" charset="0"/>
                <a:cs typeface="Calibri" panose="020F0502020204030204" pitchFamily="34" charset="0"/>
              </a:rPr>
              <a:t>Geographical Information Center</a:t>
            </a:r>
          </a:p>
          <a:p>
            <a:endParaRPr lang="en-US" sz="1050" dirty="0">
              <a:latin typeface="Arial Narrow" panose="020B0606020202030204" pitchFamily="34" charset="0"/>
              <a:cs typeface="Calibri" panose="020F0502020204030204" pitchFamily="34" charset="0"/>
            </a:endParaRPr>
          </a:p>
          <a:p>
            <a:r>
              <a:rPr lang="en-US" sz="1600" b="1" dirty="0">
                <a:latin typeface="Arial Narrow" panose="020B0606020202030204" pitchFamily="34" charset="0"/>
                <a:cs typeface="Calibri" panose="020F0502020204030204" pitchFamily="34" charset="0"/>
              </a:rPr>
              <a:t>Project</a:t>
            </a:r>
            <a:r>
              <a:rPr kumimoji="0" lang="en-US" sz="1600" b="1"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 Manager </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 Jason Schwenkler, </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hlinkClick r:id="rId6"/>
              </a:rPr>
              <a:t>jschwenkler@csuchico.edu</a:t>
            </a:r>
            <a:endPar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endParaRPr>
          </a:p>
          <a:p>
            <a:endParaRPr lang="en-US" sz="1600" dirty="0">
              <a:latin typeface="Arial Narrow" panose="020B0606020202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B08463EA-D986-8592-AE95-E8A859D90CA7}"/>
              </a:ext>
            </a:extLst>
          </p:cNvPr>
          <p:cNvSpPr txBox="1"/>
          <p:nvPr/>
        </p:nvSpPr>
        <p:spPr>
          <a:xfrm>
            <a:off x="5235824" y="1082204"/>
            <a:ext cx="4079530" cy="2346796"/>
          </a:xfrm>
          <a:prstGeom prst="rect">
            <a:avLst/>
          </a:prstGeom>
          <a:noFill/>
        </p:spPr>
        <p:txBody>
          <a:bodyPr wrap="square" rtlCol="0">
            <a:spAutoFit/>
          </a:bodyPr>
          <a:lstStyle/>
          <a:p>
            <a:r>
              <a:rPr lang="en-US" sz="2400" dirty="0">
                <a:latin typeface="Arial Narrow" panose="020B0606020202030204" pitchFamily="34" charset="0"/>
                <a:cs typeface="Calibri" panose="020F0502020204030204" pitchFamily="34" charset="0"/>
              </a:rPr>
              <a:t>VegCAMP</a:t>
            </a:r>
          </a:p>
          <a:p>
            <a:endParaRPr lang="en-US" sz="1050" dirty="0">
              <a:latin typeface="Arial Narrow" panose="020B0606020202030204" pitchFamily="34" charset="0"/>
              <a:cs typeface="Calibri" panose="020F0502020204030204" pitchFamily="34" charset="0"/>
            </a:endParaRPr>
          </a:p>
          <a:p>
            <a:r>
              <a:rPr kumimoji="0" lang="en-US" sz="1600" b="1"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Project Managers – </a:t>
            </a:r>
          </a:p>
          <a:p>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Jaime </a:t>
            </a:r>
            <a:r>
              <a:rPr kumimoji="0" lang="en-US" sz="1600" b="0" i="0" u="none" strike="noStrike" kern="1200" cap="none" spc="0" normalizeH="0" baseline="0" noProof="0" dirty="0" err="1">
                <a:ln>
                  <a:noFill/>
                </a:ln>
                <a:effectLst/>
                <a:uLnTx/>
                <a:uFillTx/>
                <a:latin typeface="Arial Narrow" panose="020B0606020202030204" pitchFamily="34" charset="0"/>
                <a:cs typeface="Calibri" panose="020F0502020204030204" pitchFamily="34" charset="0"/>
              </a:rPr>
              <a:t>Ratchford</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 </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hlinkClick r:id="rId7"/>
              </a:rPr>
              <a:t>Jaime.Ratchford@wildlife.ca.gov</a:t>
            </a:r>
            <a:endParaRPr kumimoji="0" lang="en-US" sz="1600" b="1" i="0" u="none" strike="noStrike" kern="1200" cap="none" spc="0" normalizeH="0" baseline="0" noProof="0" dirty="0">
              <a:ln>
                <a:noFill/>
              </a:ln>
              <a:effectLst/>
              <a:uLnTx/>
              <a:uFillTx/>
              <a:latin typeface="Arial Narrow" panose="020B0606020202030204" pitchFamily="34" charset="0"/>
              <a:cs typeface="Calibri" panose="020F0502020204030204" pitchFamily="34" charset="0"/>
            </a:endParaRPr>
          </a:p>
          <a:p>
            <a:r>
              <a:rPr lang="en-US" sz="1600" dirty="0">
                <a:latin typeface="Arial Narrow" panose="020B0606020202030204" pitchFamily="34" charset="0"/>
                <a:cs typeface="Calibri" panose="020F0502020204030204" pitchFamily="34" charset="0"/>
              </a:rPr>
              <a:t>Nani Teves, </a:t>
            </a:r>
            <a:r>
              <a:rPr lang="en-US" sz="1600" dirty="0">
                <a:latin typeface="Arial Narrow" panose="020B0606020202030204" pitchFamily="34" charset="0"/>
                <a:cs typeface="Calibri" panose="020F0502020204030204" pitchFamily="34" charset="0"/>
                <a:hlinkClick r:id="rId8"/>
              </a:rPr>
              <a:t>Nani.Teves@Wildlife.ca.gov</a:t>
            </a:r>
            <a:endParaRPr lang="en-US" sz="1600" dirty="0">
              <a:latin typeface="Arial Narrow" panose="020B0606020202030204" pitchFamily="34" charset="0"/>
              <a:cs typeface="Calibri" panose="020F0502020204030204" pitchFamily="34" charset="0"/>
            </a:endParaRPr>
          </a:p>
          <a:p>
            <a:r>
              <a:rPr lang="en-US" sz="1600" b="1" dirty="0">
                <a:latin typeface="Arial Narrow" panose="020B0606020202030204" pitchFamily="34" charset="0"/>
                <a:cs typeface="Calibri" panose="020F0502020204030204" pitchFamily="34" charset="0"/>
              </a:rPr>
              <a:t>Data Coordinator – </a:t>
            </a:r>
          </a:p>
          <a:p>
            <a:r>
              <a:rPr lang="en-US" sz="1600" dirty="0">
                <a:latin typeface="Arial Narrow" panose="020B0606020202030204" pitchFamily="34" charset="0"/>
                <a:cs typeface="Calibri" panose="020F0502020204030204" pitchFamily="34" charset="0"/>
              </a:rPr>
              <a:t>Monica </a:t>
            </a:r>
            <a:r>
              <a:rPr lang="en-US" sz="1600" dirty="0" err="1">
                <a:latin typeface="Arial Narrow" panose="020B0606020202030204" pitchFamily="34" charset="0"/>
                <a:cs typeface="Calibri" panose="020F0502020204030204" pitchFamily="34" charset="0"/>
              </a:rPr>
              <a:t>Tydlaska</a:t>
            </a:r>
            <a:r>
              <a:rPr lang="en-US" sz="1600" dirty="0">
                <a:latin typeface="Arial Narrow" panose="020B0606020202030204" pitchFamily="34" charset="0"/>
                <a:cs typeface="Calibri" panose="020F0502020204030204" pitchFamily="34" charset="0"/>
              </a:rPr>
              <a:t>, </a:t>
            </a:r>
            <a:r>
              <a:rPr lang="en-US" sz="1500" dirty="0">
                <a:latin typeface="Arial Narrow" panose="020B0606020202030204" pitchFamily="34" charset="0"/>
                <a:cs typeface="Calibri" panose="020F0502020204030204" pitchFamily="34" charset="0"/>
                <a:hlinkClick r:id="rId9"/>
              </a:rPr>
              <a:t>Monica.Tydlaska@Wildlife.ca.gov</a:t>
            </a:r>
            <a:endParaRPr lang="en-US" sz="1500" dirty="0">
              <a:latin typeface="Arial Narrow" panose="020B0606020202030204" pitchFamily="34" charset="0"/>
              <a:cs typeface="Calibri" panose="020F0502020204030204" pitchFamily="34" charset="0"/>
            </a:endParaRPr>
          </a:p>
          <a:p>
            <a:endParaRPr lang="en-US" sz="1600" dirty="0">
              <a:latin typeface="Arial Narrow" panose="020B0606020202030204" pitchFamily="34" charset="0"/>
              <a:cs typeface="Calibri" panose="020F0502020204030204" pitchFamily="34" charset="0"/>
            </a:endParaRPr>
          </a:p>
          <a:p>
            <a:endParaRPr lang="en-US" sz="1600" dirty="0">
              <a:latin typeface="Arial Narrow" panose="020B0606020202030204" pitchFamily="34" charset="0"/>
              <a:cs typeface="Calibri" panose="020F0502020204030204" pitchFamily="34" charset="0"/>
            </a:endParaRPr>
          </a:p>
        </p:txBody>
      </p:sp>
      <p:sp>
        <p:nvSpPr>
          <p:cNvPr id="17" name="Rectangle 8">
            <a:extLst>
              <a:ext uri="{FF2B5EF4-FFF2-40B4-BE49-F238E27FC236}">
                <a16:creationId xmlns:a16="http://schemas.microsoft.com/office/drawing/2014/main" id="{B2DBDE79-B243-B360-775E-079C49E257C7}"/>
              </a:ext>
            </a:extLst>
          </p:cNvPr>
          <p:cNvSpPr>
            <a:spLocks noChangeArrowheads="1"/>
          </p:cNvSpPr>
          <p:nvPr/>
        </p:nvSpPr>
        <p:spPr bwMode="auto">
          <a:xfrm>
            <a:off x="11651" y="0"/>
            <a:ext cx="9144000" cy="609600"/>
          </a:xfrm>
          <a:prstGeom prst="rect">
            <a:avLst/>
          </a:prstGeom>
          <a:gradFill rotWithShape="1">
            <a:gsLst>
              <a:gs pos="0">
                <a:srgbClr val="ABD18F"/>
              </a:gs>
              <a:gs pos="100000">
                <a:srgbClr val="D0FEAE">
                  <a:alpha val="75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sz="2800" b="1" dirty="0"/>
              <a:t>  </a:t>
            </a:r>
            <a:r>
              <a:rPr kumimoji="0" lang="en-US" sz="2800" b="1" i="0" u="none" strike="noStrike" kern="1200" cap="none" spc="0" normalizeH="0" baseline="0" noProof="0" dirty="0">
                <a:ln>
                  <a:noFill/>
                </a:ln>
                <a:effectLst/>
                <a:uLnTx/>
                <a:uFillTx/>
              </a:rPr>
              <a:t> </a:t>
            </a:r>
            <a:r>
              <a:rPr lang="en-US" sz="2800" b="1" dirty="0"/>
              <a:t>GIC Vegetation Sampling and Mapping Projects </a:t>
            </a:r>
          </a:p>
        </p:txBody>
      </p:sp>
      <p:pic>
        <p:nvPicPr>
          <p:cNvPr id="4" name="Picture 1">
            <a:extLst>
              <a:ext uri="{FF2B5EF4-FFF2-40B4-BE49-F238E27FC236}">
                <a16:creationId xmlns:a16="http://schemas.microsoft.com/office/drawing/2014/main" id="{1C64E53B-C7EF-C54F-08B3-0449BC46D74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7208" y="135969"/>
            <a:ext cx="1244240" cy="105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9184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20120523 presentation background3_60percent_noCNDDB"/>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24529" b="392"/>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map of the state of california&#10;&#10;Description automatically generated with medium confidence">
            <a:extLst>
              <a:ext uri="{FF2B5EF4-FFF2-40B4-BE49-F238E27FC236}">
                <a16:creationId xmlns:a16="http://schemas.microsoft.com/office/drawing/2014/main" id="{7C7C6913-114E-6BAC-FA4A-A007C12D16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299363" cy="6858000"/>
          </a:xfrm>
          <a:prstGeom prst="rect">
            <a:avLst/>
          </a:prstGeom>
        </p:spPr>
      </p:pic>
      <p:sp>
        <p:nvSpPr>
          <p:cNvPr id="12" name="TextBox 11">
            <a:extLst>
              <a:ext uri="{FF2B5EF4-FFF2-40B4-BE49-F238E27FC236}">
                <a16:creationId xmlns:a16="http://schemas.microsoft.com/office/drawing/2014/main" id="{CD595CCA-AF60-36CF-8327-BAC1387E6BF0}"/>
              </a:ext>
            </a:extLst>
          </p:cNvPr>
          <p:cNvSpPr txBox="1"/>
          <p:nvPr/>
        </p:nvSpPr>
        <p:spPr>
          <a:xfrm>
            <a:off x="5305425" y="1162650"/>
            <a:ext cx="3902123" cy="2346796"/>
          </a:xfrm>
          <a:prstGeom prst="rect">
            <a:avLst/>
          </a:prstGeom>
          <a:noFill/>
        </p:spPr>
        <p:txBody>
          <a:bodyPr wrap="square" rtlCol="0">
            <a:spAutoFit/>
          </a:bodyPr>
          <a:lstStyle/>
          <a:p>
            <a:r>
              <a:rPr lang="en-US" sz="2400" dirty="0">
                <a:latin typeface="Arial Narrow" panose="020B0606020202030204" pitchFamily="34" charset="0"/>
                <a:cs typeface="Calibri" panose="020F0502020204030204" pitchFamily="34" charset="0"/>
              </a:rPr>
              <a:t>VegCAMP</a:t>
            </a:r>
          </a:p>
          <a:p>
            <a:endParaRPr lang="en-US" sz="1050" dirty="0">
              <a:latin typeface="Arial Narrow" panose="020B0606020202030204" pitchFamily="34" charset="0"/>
              <a:cs typeface="Calibri" panose="020F0502020204030204" pitchFamily="34" charset="0"/>
            </a:endParaRPr>
          </a:p>
          <a:p>
            <a:r>
              <a:rPr kumimoji="0" lang="en-US" sz="1600" b="1"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Project Managers </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 </a:t>
            </a:r>
          </a:p>
          <a:p>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Betsy Harbert, </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hlinkClick r:id="rId6"/>
              </a:rPr>
              <a:t>Betsy.Bultema@Wildlife.ca.gov</a:t>
            </a:r>
            <a:endPar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endParaRPr>
          </a:p>
          <a:p>
            <a:r>
              <a:rPr lang="en-US" sz="1600" dirty="0">
                <a:latin typeface="Arial Narrow" panose="020B0606020202030204" pitchFamily="34" charset="0"/>
                <a:cs typeface="Calibri" panose="020F0502020204030204" pitchFamily="34" charset="0"/>
              </a:rPr>
              <a:t>Nani Teves, </a:t>
            </a:r>
            <a:r>
              <a:rPr lang="en-US" sz="1600" dirty="0">
                <a:latin typeface="Arial Narrow" panose="020B0606020202030204" pitchFamily="34" charset="0"/>
                <a:cs typeface="Calibri" panose="020F0502020204030204" pitchFamily="34" charset="0"/>
                <a:hlinkClick r:id="rId7"/>
              </a:rPr>
              <a:t>Nani.Teves@Wildlife.ca.gov</a:t>
            </a:r>
            <a:endParaRPr lang="en-US" sz="1600" dirty="0">
              <a:latin typeface="Arial Narrow" panose="020B0606020202030204" pitchFamily="34" charset="0"/>
              <a:cs typeface="Calibri" panose="020F0502020204030204" pitchFamily="34" charset="0"/>
            </a:endParaRPr>
          </a:p>
          <a:p>
            <a:r>
              <a:rPr lang="en-US" sz="1600" b="1" dirty="0">
                <a:latin typeface="Arial Narrow" panose="020B0606020202030204" pitchFamily="34" charset="0"/>
                <a:cs typeface="Calibri" panose="020F0502020204030204" pitchFamily="34" charset="0"/>
              </a:rPr>
              <a:t>Data Coordinator – </a:t>
            </a:r>
          </a:p>
          <a:p>
            <a:r>
              <a:rPr lang="en-US" sz="1600" dirty="0">
                <a:latin typeface="Arial Narrow" panose="020B0606020202030204" pitchFamily="34" charset="0"/>
                <a:cs typeface="Calibri" panose="020F0502020204030204" pitchFamily="34" charset="0"/>
              </a:rPr>
              <a:t>Rosie Yacoub, </a:t>
            </a:r>
            <a:r>
              <a:rPr lang="en-US" sz="1600" dirty="0">
                <a:latin typeface="Arial Narrow" panose="020B0606020202030204" pitchFamily="34" charset="0"/>
                <a:cs typeface="Calibri" panose="020F0502020204030204" pitchFamily="34" charset="0"/>
                <a:hlinkClick r:id="rId8"/>
              </a:rPr>
              <a:t>Rosalie.Yacoub@wildlife.ca.gov</a:t>
            </a:r>
            <a:endParaRPr lang="en-US" sz="1600" dirty="0">
              <a:latin typeface="Arial Narrow" panose="020B0606020202030204" pitchFamily="34" charset="0"/>
              <a:cs typeface="Calibri" panose="020F0502020204030204" pitchFamily="34" charset="0"/>
            </a:endParaRPr>
          </a:p>
          <a:p>
            <a:endParaRPr lang="en-US" sz="1600" dirty="0">
              <a:latin typeface="Arial Narrow" panose="020B0606020202030204" pitchFamily="34" charset="0"/>
              <a:cs typeface="Calibri" panose="020F0502020204030204" pitchFamily="34" charset="0"/>
            </a:endParaRPr>
          </a:p>
          <a:p>
            <a:endParaRPr lang="en-US" sz="1600" dirty="0">
              <a:latin typeface="Arial Narrow" panose="020B0606020202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34CBB0B0-7C1C-ABD6-15F0-7A042F6D647C}"/>
              </a:ext>
            </a:extLst>
          </p:cNvPr>
          <p:cNvSpPr txBox="1"/>
          <p:nvPr/>
        </p:nvSpPr>
        <p:spPr>
          <a:xfrm>
            <a:off x="5305425" y="3178227"/>
            <a:ext cx="3902123" cy="3208571"/>
          </a:xfrm>
          <a:prstGeom prst="rect">
            <a:avLst/>
          </a:prstGeom>
          <a:noFill/>
        </p:spPr>
        <p:txBody>
          <a:bodyPr wrap="square" rtlCol="0">
            <a:spAutoFit/>
          </a:bodyPr>
          <a:lstStyle/>
          <a:p>
            <a:r>
              <a:rPr lang="en-US" sz="2400" dirty="0" err="1">
                <a:latin typeface="Arial Narrow" panose="020B0606020202030204" pitchFamily="34" charset="0"/>
                <a:cs typeface="Calibri" panose="020F0502020204030204" pitchFamily="34" charset="0"/>
              </a:rPr>
              <a:t>Tukman</a:t>
            </a:r>
            <a:r>
              <a:rPr lang="en-US" sz="2400" dirty="0">
                <a:latin typeface="Arial Narrow" panose="020B0606020202030204" pitchFamily="34" charset="0"/>
                <a:cs typeface="Calibri" panose="020F0502020204030204" pitchFamily="34" charset="0"/>
              </a:rPr>
              <a:t> Geospatial</a:t>
            </a:r>
          </a:p>
          <a:p>
            <a:endParaRPr lang="en-US" sz="1050" dirty="0">
              <a:latin typeface="Arial Narrow" panose="020B0606020202030204" pitchFamily="34" charset="0"/>
              <a:cs typeface="Calibri" panose="020F0502020204030204" pitchFamily="34" charset="0"/>
            </a:endParaRPr>
          </a:p>
          <a:p>
            <a:r>
              <a:rPr kumimoji="0" lang="en-US" sz="1600" b="1"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Project Manager </a:t>
            </a:r>
            <a:r>
              <a:rPr lang="en-US" sz="1600" dirty="0">
                <a:latin typeface="Arial Narrow" panose="020B0606020202030204" pitchFamily="34" charset="0"/>
                <a:cs typeface="Calibri" panose="020F0502020204030204" pitchFamily="34" charset="0"/>
              </a:rPr>
              <a:t>–</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 Mark </a:t>
            </a:r>
            <a:r>
              <a:rPr kumimoji="0" lang="en-US" sz="1600" b="0" i="0" u="none" strike="noStrike" kern="1200" cap="none" spc="0" normalizeH="0" baseline="0" noProof="0" dirty="0" err="1">
                <a:ln>
                  <a:noFill/>
                </a:ln>
                <a:effectLst/>
                <a:uLnTx/>
                <a:uFillTx/>
                <a:latin typeface="Arial Narrow" panose="020B0606020202030204" pitchFamily="34" charset="0"/>
                <a:cs typeface="Calibri" panose="020F0502020204030204" pitchFamily="34" charset="0"/>
              </a:rPr>
              <a:t>Tukman</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 </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hlinkClick r:id="rId9"/>
              </a:rPr>
              <a:t>mark@tukmangeospatial.net</a:t>
            </a:r>
            <a:endPar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endParaRPr>
          </a:p>
          <a:p>
            <a:endParaRPr lang="en-US" dirty="0">
              <a:latin typeface="Arial Narrow" panose="020B0606020202030204" pitchFamily="34" charset="0"/>
              <a:cs typeface="Calibri" panose="020F0502020204030204" pitchFamily="34" charset="0"/>
            </a:endParaRPr>
          </a:p>
          <a:p>
            <a:r>
              <a:rPr lang="en-US" dirty="0">
                <a:latin typeface="Arial Narrow" panose="020B0606020202030204" pitchFamily="34" charset="0"/>
                <a:cs typeface="Calibri" panose="020F0502020204030204" pitchFamily="34" charset="0"/>
              </a:rPr>
              <a:t>Aerial Information Systems</a:t>
            </a:r>
          </a:p>
          <a:p>
            <a:r>
              <a:rPr lang="en-US" sz="1600" b="1" dirty="0">
                <a:latin typeface="Arial Narrow" panose="020B0606020202030204" pitchFamily="34" charset="0"/>
                <a:cs typeface="Calibri" panose="020F0502020204030204" pitchFamily="34" charset="0"/>
              </a:rPr>
              <a:t>Project Manager</a:t>
            </a:r>
            <a:r>
              <a:rPr lang="en-US" sz="1600" dirty="0">
                <a:latin typeface="Arial Narrow" panose="020B0606020202030204" pitchFamily="34" charset="0"/>
                <a:cs typeface="Calibri" panose="020F0502020204030204" pitchFamily="34" charset="0"/>
              </a:rPr>
              <a:t> – Debbie Johnson</a:t>
            </a:r>
            <a:endParaRPr lang="en-US" sz="1600" b="1" dirty="0">
              <a:latin typeface="Arial Narrow" panose="020B0606020202030204" pitchFamily="34" charset="0"/>
              <a:cs typeface="Calibri" panose="020F0502020204030204" pitchFamily="34" charset="0"/>
            </a:endParaRPr>
          </a:p>
          <a:p>
            <a:endParaRPr lang="en-US" dirty="0">
              <a:latin typeface="Arial Narrow" panose="020B0606020202030204" pitchFamily="34" charset="0"/>
              <a:cs typeface="Calibri" panose="020F0502020204030204" pitchFamily="34" charset="0"/>
            </a:endParaRPr>
          </a:p>
          <a:p>
            <a:r>
              <a:rPr lang="en-US" dirty="0">
                <a:latin typeface="Arial Narrow" panose="020B0606020202030204" pitchFamily="34" charset="0"/>
                <a:cs typeface="Calibri" panose="020F0502020204030204" pitchFamily="34" charset="0"/>
              </a:rPr>
              <a:t>California Native Plant Society</a:t>
            </a:r>
            <a:endParaRPr lang="en-US" sz="1050" dirty="0">
              <a:latin typeface="Arial Narrow" panose="020B0606020202030204" pitchFamily="34" charset="0"/>
              <a:cs typeface="Calibri" panose="020F0502020204030204" pitchFamily="34" charset="0"/>
            </a:endParaRPr>
          </a:p>
          <a:p>
            <a:r>
              <a:rPr kumimoji="0" lang="en-US" sz="1600" b="1"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Project Manager </a:t>
            </a:r>
            <a:r>
              <a:rPr lang="en-US" sz="1600" dirty="0">
                <a:latin typeface="Arial Narrow" panose="020B0606020202030204" pitchFamily="34" charset="0"/>
                <a:cs typeface="Calibri" panose="020F0502020204030204" pitchFamily="34" charset="0"/>
              </a:rPr>
              <a:t>-</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 Julie Evens, </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hlinkClick r:id="rId10"/>
              </a:rPr>
              <a:t>jevens@cnps.org</a:t>
            </a:r>
            <a:endPar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endParaRPr>
          </a:p>
          <a:p>
            <a:r>
              <a:rPr kumimoji="0" lang="en-US" sz="1600" b="1"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Field and Data Coordinator - </a:t>
            </a:r>
            <a:r>
              <a:rPr kumimoji="0" lang="en-US" sz="160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Jennifer Buck-Diaz</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 jbuckdiaz@cnps.org</a:t>
            </a:r>
            <a:endParaRPr lang="en-US" sz="1600" dirty="0">
              <a:latin typeface="Arial Narrow" panose="020B0606020202030204" pitchFamily="34" charset="0"/>
              <a:cs typeface="Calibri" panose="020F0502020204030204" pitchFamily="34" charset="0"/>
            </a:endParaRPr>
          </a:p>
        </p:txBody>
      </p:sp>
      <p:sp>
        <p:nvSpPr>
          <p:cNvPr id="14" name="Rectangle 8">
            <a:extLst>
              <a:ext uri="{FF2B5EF4-FFF2-40B4-BE49-F238E27FC236}">
                <a16:creationId xmlns:a16="http://schemas.microsoft.com/office/drawing/2014/main" id="{2A3FDB71-579F-ECCB-462F-BD0BEE704B37}"/>
              </a:ext>
            </a:extLst>
          </p:cNvPr>
          <p:cNvSpPr>
            <a:spLocks noChangeArrowheads="1"/>
          </p:cNvSpPr>
          <p:nvPr/>
        </p:nvSpPr>
        <p:spPr bwMode="auto">
          <a:xfrm>
            <a:off x="11651" y="0"/>
            <a:ext cx="9144000" cy="609600"/>
          </a:xfrm>
          <a:prstGeom prst="rect">
            <a:avLst/>
          </a:prstGeom>
          <a:gradFill rotWithShape="1">
            <a:gsLst>
              <a:gs pos="0">
                <a:srgbClr val="ABD18F"/>
              </a:gs>
              <a:gs pos="100000">
                <a:srgbClr val="D0FEAE">
                  <a:alpha val="75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sz="2800" b="1" dirty="0"/>
              <a:t>Northern CA Coast Vegetation Sampling and Mapping</a:t>
            </a:r>
          </a:p>
        </p:txBody>
      </p:sp>
      <p:pic>
        <p:nvPicPr>
          <p:cNvPr id="2" name="Picture 1">
            <a:extLst>
              <a:ext uri="{FF2B5EF4-FFF2-40B4-BE49-F238E27FC236}">
                <a16:creationId xmlns:a16="http://schemas.microsoft.com/office/drawing/2014/main" id="{BCA7A245-940A-E08E-E2C5-F057BCE6CB4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17208" y="135969"/>
            <a:ext cx="1244240" cy="105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162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2" descr="20120523 presentation background3_60percent_noCNDDB">
            <a:extLst>
              <a:ext uri="{FF2B5EF4-FFF2-40B4-BE49-F238E27FC236}">
                <a16:creationId xmlns:a16="http://schemas.microsoft.com/office/drawing/2014/main" id="{CF9DE26D-91C9-90D4-6EAC-E270EBC8380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24529" b="392"/>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map of the state of california&#10;&#10;Description automatically generated with medium confidence">
            <a:extLst>
              <a:ext uri="{FF2B5EF4-FFF2-40B4-BE49-F238E27FC236}">
                <a16:creationId xmlns:a16="http://schemas.microsoft.com/office/drawing/2014/main" id="{6A633553-CC15-E91C-BCBE-21D523A680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5" y="9525"/>
            <a:ext cx="5314950" cy="6878171"/>
          </a:xfrm>
          <a:prstGeom prst="rect">
            <a:avLst/>
          </a:prstGeom>
        </p:spPr>
      </p:pic>
      <p:sp>
        <p:nvSpPr>
          <p:cNvPr id="8" name="TextBox 7">
            <a:extLst>
              <a:ext uri="{FF2B5EF4-FFF2-40B4-BE49-F238E27FC236}">
                <a16:creationId xmlns:a16="http://schemas.microsoft.com/office/drawing/2014/main" id="{1E0F5B0A-D4C2-9D05-0834-221F000A30A5}"/>
              </a:ext>
            </a:extLst>
          </p:cNvPr>
          <p:cNvSpPr txBox="1"/>
          <p:nvPr/>
        </p:nvSpPr>
        <p:spPr>
          <a:xfrm>
            <a:off x="5265793" y="3378036"/>
            <a:ext cx="3975308" cy="2377574"/>
          </a:xfrm>
          <a:prstGeom prst="rect">
            <a:avLst/>
          </a:prstGeom>
          <a:noFill/>
        </p:spPr>
        <p:txBody>
          <a:bodyPr wrap="square" rtlCol="0">
            <a:spAutoFit/>
          </a:bodyPr>
          <a:lstStyle/>
          <a:p>
            <a:r>
              <a:rPr lang="en-US" sz="2400" dirty="0">
                <a:latin typeface="Arial Narrow" panose="020B0606020202030204" pitchFamily="34" charset="0"/>
                <a:cs typeface="Calibri" panose="020F0502020204030204" pitchFamily="34" charset="0"/>
              </a:rPr>
              <a:t>Vollmar Natural Lands Consulting</a:t>
            </a:r>
          </a:p>
          <a:p>
            <a:endParaRPr lang="en-US" sz="1050" dirty="0">
              <a:latin typeface="Arial Narrow" panose="020B0606020202030204" pitchFamily="34" charset="0"/>
              <a:cs typeface="Calibri" panose="020F0502020204030204" pitchFamily="34" charset="0"/>
            </a:endParaRPr>
          </a:p>
          <a:p>
            <a:r>
              <a:rPr kumimoji="0" lang="en-US" sz="1600" b="1"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Project Manager </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 Jake Schweitzer, </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hlinkClick r:id="rId6"/>
              </a:rPr>
              <a:t>jake@vollmarconsulting.com</a:t>
            </a:r>
            <a:endPar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endParaRPr>
          </a:p>
          <a:p>
            <a:endParaRPr lang="en-US" sz="1600" dirty="0">
              <a:latin typeface="Arial Narrow" panose="020B0606020202030204" pitchFamily="34" charset="0"/>
              <a:cs typeface="Calibri" panose="020F0502020204030204" pitchFamily="34" charset="0"/>
            </a:endParaRPr>
          </a:p>
          <a:p>
            <a:r>
              <a:rPr kumimoji="0" lang="en-US" b="0" i="0" u="none" strike="noStrike" kern="1200" cap="none" spc="0" normalizeH="0" baseline="0" noProof="0" dirty="0">
                <a:ln>
                  <a:noFill/>
                </a:ln>
                <a:solidFill>
                  <a:prstClr val="black"/>
                </a:solidFill>
                <a:effectLst/>
                <a:uLnTx/>
                <a:uFillTx/>
                <a:latin typeface="Arial Narrow" panose="020B0606020202030204" pitchFamily="34" charset="0"/>
                <a:ea typeface="+mn-ea"/>
                <a:cs typeface="Calibri" panose="020F0502020204030204" pitchFamily="34" charset="0"/>
              </a:rPr>
              <a:t>Siskiyou </a:t>
            </a:r>
            <a:r>
              <a:rPr kumimoji="0" lang="en-US"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Calibri" panose="020F0502020204030204" pitchFamily="34" charset="0"/>
              </a:rPr>
              <a:t>BioSurvey</a:t>
            </a:r>
            <a:endParaRPr kumimoji="0" lang="en-US" b="0" i="0" u="none" strike="noStrike" kern="1200" cap="none" spc="0" normalizeH="0" baseline="0" noProof="0" dirty="0">
              <a:ln>
                <a:noFill/>
              </a:ln>
              <a:solidFill>
                <a:prstClr val="black"/>
              </a:solidFill>
              <a:effectLst/>
              <a:uLnTx/>
              <a:uFillTx/>
              <a:latin typeface="Arial Narrow" panose="020B0606020202030204" pitchFamily="34" charset="0"/>
              <a:ea typeface="+mn-ea"/>
              <a:cs typeface="Calibri" panose="020F0502020204030204" pitchFamily="34" charset="0"/>
            </a:endParaRPr>
          </a:p>
          <a:p>
            <a:r>
              <a:rPr kumimoji="0" lang="en-US" sz="1600" b="1"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Assistant Project Manager - </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Gretchen Vos, </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hlinkClick r:id="rId7"/>
              </a:rPr>
              <a:t>oregongretchen@yahoo.com</a:t>
            </a:r>
            <a:endPar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endParaRPr>
          </a:p>
          <a:p>
            <a:endPar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690B2CC9-967D-B380-DBC6-8BEB12A57853}"/>
              </a:ext>
            </a:extLst>
          </p:cNvPr>
          <p:cNvSpPr txBox="1"/>
          <p:nvPr/>
        </p:nvSpPr>
        <p:spPr>
          <a:xfrm>
            <a:off x="5247956" y="1322041"/>
            <a:ext cx="4090245" cy="2100575"/>
          </a:xfrm>
          <a:prstGeom prst="rect">
            <a:avLst/>
          </a:prstGeom>
          <a:noFill/>
        </p:spPr>
        <p:txBody>
          <a:bodyPr wrap="square" rtlCol="0">
            <a:spAutoFit/>
          </a:bodyPr>
          <a:lstStyle/>
          <a:p>
            <a:r>
              <a:rPr lang="en-US" sz="2400" dirty="0">
                <a:latin typeface="Arial Narrow" panose="020B0606020202030204" pitchFamily="34" charset="0"/>
                <a:cs typeface="Calibri" panose="020F0502020204030204" pitchFamily="34" charset="0"/>
              </a:rPr>
              <a:t>VegCAMP</a:t>
            </a:r>
          </a:p>
          <a:p>
            <a:endParaRPr lang="en-US" sz="1050" dirty="0">
              <a:latin typeface="Arial Narrow" panose="020B0606020202030204" pitchFamily="34" charset="0"/>
              <a:cs typeface="Calibri" panose="020F0502020204030204" pitchFamily="34" charset="0"/>
            </a:endParaRPr>
          </a:p>
          <a:p>
            <a:r>
              <a:rPr kumimoji="0" lang="en-US" sz="1600" b="1"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Project Managers </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 </a:t>
            </a:r>
          </a:p>
          <a:p>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Jaime </a:t>
            </a:r>
            <a:r>
              <a:rPr kumimoji="0" lang="en-US" sz="1600" b="0" i="0" u="none" strike="noStrike" kern="1200" cap="none" spc="0" normalizeH="0" baseline="0" noProof="0" dirty="0" err="1">
                <a:ln>
                  <a:noFill/>
                </a:ln>
                <a:effectLst/>
                <a:uLnTx/>
                <a:uFillTx/>
                <a:latin typeface="Arial Narrow" panose="020B0606020202030204" pitchFamily="34" charset="0"/>
                <a:cs typeface="Calibri" panose="020F0502020204030204" pitchFamily="34" charset="0"/>
              </a:rPr>
              <a:t>Ratchford</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 </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hlinkClick r:id="rId8"/>
              </a:rPr>
              <a:t>Jaime.Ratchford@wildlife.ca.gov</a:t>
            </a:r>
            <a:endParaRPr kumimoji="0" lang="en-US" sz="1600" b="1" i="0" u="none" strike="noStrike" kern="1200" cap="none" spc="0" normalizeH="0" baseline="0" noProof="0" dirty="0">
              <a:ln>
                <a:noFill/>
              </a:ln>
              <a:effectLst/>
              <a:uLnTx/>
              <a:uFillTx/>
              <a:latin typeface="Arial Narrow" panose="020B0606020202030204" pitchFamily="34" charset="0"/>
              <a:cs typeface="Calibri" panose="020F0502020204030204" pitchFamily="34" charset="0"/>
            </a:endParaRPr>
          </a:p>
          <a:p>
            <a:r>
              <a:rPr lang="en-US" sz="1600" dirty="0">
                <a:latin typeface="Arial Narrow" panose="020B0606020202030204" pitchFamily="34" charset="0"/>
                <a:cs typeface="Calibri" panose="020F0502020204030204" pitchFamily="34" charset="0"/>
              </a:rPr>
              <a:t>Nani Teves, </a:t>
            </a:r>
            <a:r>
              <a:rPr lang="en-US" sz="1600" dirty="0">
                <a:latin typeface="Arial Narrow" panose="020B0606020202030204" pitchFamily="34" charset="0"/>
                <a:cs typeface="Calibri" panose="020F0502020204030204" pitchFamily="34" charset="0"/>
                <a:hlinkClick r:id="rId9"/>
              </a:rPr>
              <a:t>Nani.Teves@Wildlife.ca.gov</a:t>
            </a:r>
            <a:endParaRPr lang="en-US" sz="1600" dirty="0">
              <a:latin typeface="Arial Narrow" panose="020B0606020202030204" pitchFamily="34" charset="0"/>
              <a:cs typeface="Calibri" panose="020F0502020204030204" pitchFamily="34" charset="0"/>
            </a:endParaRPr>
          </a:p>
          <a:p>
            <a:r>
              <a:rPr lang="en-US" sz="1600" b="1" dirty="0">
                <a:latin typeface="Arial Narrow" panose="020B0606020202030204" pitchFamily="34" charset="0"/>
                <a:cs typeface="Calibri" panose="020F0502020204030204" pitchFamily="34" charset="0"/>
              </a:rPr>
              <a:t>Data Coordinator – </a:t>
            </a:r>
          </a:p>
          <a:p>
            <a:r>
              <a:rPr lang="en-US" sz="1600" dirty="0">
                <a:latin typeface="Arial Narrow" panose="020B0606020202030204" pitchFamily="34" charset="0"/>
                <a:cs typeface="Calibri" panose="020F0502020204030204" pitchFamily="34" charset="0"/>
              </a:rPr>
              <a:t>Monica </a:t>
            </a:r>
            <a:r>
              <a:rPr lang="en-US" sz="1600" dirty="0" err="1">
                <a:latin typeface="Arial Narrow" panose="020B0606020202030204" pitchFamily="34" charset="0"/>
                <a:cs typeface="Calibri" panose="020F0502020204030204" pitchFamily="34" charset="0"/>
              </a:rPr>
              <a:t>Tydlaska</a:t>
            </a:r>
            <a:r>
              <a:rPr lang="en-US" sz="1600" dirty="0">
                <a:latin typeface="Arial Narrow" panose="020B0606020202030204" pitchFamily="34" charset="0"/>
                <a:cs typeface="Calibri" panose="020F0502020204030204" pitchFamily="34" charset="0"/>
              </a:rPr>
              <a:t>, </a:t>
            </a:r>
            <a:r>
              <a:rPr lang="en-US" sz="1600" dirty="0">
                <a:latin typeface="Arial Narrow" panose="020B0606020202030204" pitchFamily="34" charset="0"/>
                <a:cs typeface="Calibri" panose="020F0502020204030204" pitchFamily="34" charset="0"/>
                <a:hlinkClick r:id="rId10"/>
              </a:rPr>
              <a:t>Monica.Tydlaska@Wildlife.ca.gov</a:t>
            </a:r>
            <a:endParaRPr lang="en-US" sz="1600" dirty="0">
              <a:latin typeface="Arial Narrow" panose="020B0606020202030204" pitchFamily="34" charset="0"/>
              <a:cs typeface="Calibri" panose="020F0502020204030204" pitchFamily="34" charset="0"/>
            </a:endParaRPr>
          </a:p>
          <a:p>
            <a:endParaRPr lang="en-US" sz="1600" dirty="0">
              <a:latin typeface="Arial Narrow" panose="020B0606020202030204" pitchFamily="34" charset="0"/>
              <a:cs typeface="Calibri" panose="020F0502020204030204" pitchFamily="34" charset="0"/>
            </a:endParaRPr>
          </a:p>
        </p:txBody>
      </p:sp>
      <p:sp>
        <p:nvSpPr>
          <p:cNvPr id="13" name="Rectangle 8">
            <a:extLst>
              <a:ext uri="{FF2B5EF4-FFF2-40B4-BE49-F238E27FC236}">
                <a16:creationId xmlns:a16="http://schemas.microsoft.com/office/drawing/2014/main" id="{DE000832-1FEC-56B2-6D65-B80FE70A2A08}"/>
              </a:ext>
            </a:extLst>
          </p:cNvPr>
          <p:cNvSpPr>
            <a:spLocks noChangeArrowheads="1"/>
          </p:cNvSpPr>
          <p:nvPr/>
        </p:nvSpPr>
        <p:spPr bwMode="auto">
          <a:xfrm>
            <a:off x="11651" y="0"/>
            <a:ext cx="9144000" cy="609600"/>
          </a:xfrm>
          <a:prstGeom prst="rect">
            <a:avLst/>
          </a:prstGeom>
          <a:gradFill rotWithShape="1">
            <a:gsLst>
              <a:gs pos="0">
                <a:srgbClr val="ABD18F"/>
              </a:gs>
              <a:gs pos="100000">
                <a:srgbClr val="D0FEAE">
                  <a:alpha val="75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sz="2800" b="1" dirty="0"/>
              <a:t>  </a:t>
            </a:r>
            <a:r>
              <a:rPr kumimoji="0" lang="en-US" sz="2800" b="1" i="0" u="none" strike="noStrike" kern="1200" cap="none" spc="0" normalizeH="0" baseline="0" noProof="0" dirty="0">
                <a:ln>
                  <a:noFill/>
                </a:ln>
                <a:effectLst/>
                <a:uLnTx/>
                <a:uFillTx/>
              </a:rPr>
              <a:t> </a:t>
            </a:r>
            <a:r>
              <a:rPr lang="en-US" sz="2800" b="1" dirty="0"/>
              <a:t>Southern Cascades Vegetation Sampling </a:t>
            </a:r>
          </a:p>
        </p:txBody>
      </p:sp>
      <p:pic>
        <p:nvPicPr>
          <p:cNvPr id="2" name="Picture 1">
            <a:extLst>
              <a:ext uri="{FF2B5EF4-FFF2-40B4-BE49-F238E27FC236}">
                <a16:creationId xmlns:a16="http://schemas.microsoft.com/office/drawing/2014/main" id="{97292410-C1BE-5A66-416E-FCF4820B047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17208" y="135969"/>
            <a:ext cx="1244240" cy="105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6315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2" descr="20120523 presentation background3_60percent_noCNDDB">
            <a:extLst>
              <a:ext uri="{FF2B5EF4-FFF2-40B4-BE49-F238E27FC236}">
                <a16:creationId xmlns:a16="http://schemas.microsoft.com/office/drawing/2014/main" id="{51BF798E-5346-C3BA-A70D-5197C06B4A7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24529" b="392"/>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AD24D0E-196F-ABEE-8CFE-25F811BB90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299363" cy="6858000"/>
          </a:xfrm>
          <a:prstGeom prst="rect">
            <a:avLst/>
          </a:prstGeom>
        </p:spPr>
      </p:pic>
      <p:sp>
        <p:nvSpPr>
          <p:cNvPr id="8" name="TextBox 7">
            <a:extLst>
              <a:ext uri="{FF2B5EF4-FFF2-40B4-BE49-F238E27FC236}">
                <a16:creationId xmlns:a16="http://schemas.microsoft.com/office/drawing/2014/main" id="{93BF993F-89DC-89AA-E8F8-FB79C8E47C64}"/>
              </a:ext>
            </a:extLst>
          </p:cNvPr>
          <p:cNvSpPr txBox="1"/>
          <p:nvPr/>
        </p:nvSpPr>
        <p:spPr>
          <a:xfrm>
            <a:off x="5305425" y="3061137"/>
            <a:ext cx="3902123" cy="3439403"/>
          </a:xfrm>
          <a:prstGeom prst="rect">
            <a:avLst/>
          </a:prstGeom>
          <a:noFill/>
        </p:spPr>
        <p:txBody>
          <a:bodyPr wrap="square" rtlCol="0">
            <a:spAutoFit/>
          </a:bodyPr>
          <a:lstStyle/>
          <a:p>
            <a:r>
              <a:rPr lang="en-US" sz="2400" dirty="0">
                <a:latin typeface="Arial Narrow" panose="020B0606020202030204" pitchFamily="34" charset="0"/>
                <a:cs typeface="Calibri" panose="020F0502020204030204" pitchFamily="34" charset="0"/>
              </a:rPr>
              <a:t>California Native Plant Society</a:t>
            </a:r>
          </a:p>
          <a:p>
            <a:endParaRPr lang="en-US" sz="1050" dirty="0">
              <a:latin typeface="Arial Narrow" panose="020B0606020202030204" pitchFamily="34" charset="0"/>
              <a:cs typeface="Calibri" panose="020F0502020204030204" pitchFamily="34" charset="0"/>
            </a:endParaRPr>
          </a:p>
          <a:p>
            <a:r>
              <a:rPr kumimoji="0" lang="en-US" sz="1600" b="1"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Project Manager </a:t>
            </a:r>
            <a:r>
              <a:rPr lang="en-US" sz="1600" dirty="0">
                <a:latin typeface="Arial Narrow" panose="020B0606020202030204" pitchFamily="34" charset="0"/>
                <a:cs typeface="Calibri" panose="020F0502020204030204" pitchFamily="34" charset="0"/>
              </a:rPr>
              <a:t>-</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 Julie Evens, </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hlinkClick r:id="rId6"/>
              </a:rPr>
              <a:t>jevens@cnps.org</a:t>
            </a:r>
            <a:endPar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endParaRPr>
          </a:p>
          <a:p>
            <a:r>
              <a:rPr kumimoji="0" lang="en-US" sz="1600" b="1"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Field and Data Coordinator - </a:t>
            </a:r>
            <a:r>
              <a:rPr kumimoji="0" lang="en-US" sz="160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Jennifer Buck-Diaz</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 jbuckdiaz@cnps.org</a:t>
            </a:r>
            <a:endParaRPr lang="en-US" sz="1600" dirty="0">
              <a:latin typeface="Arial Narrow" panose="020B0606020202030204" pitchFamily="34" charset="0"/>
              <a:cs typeface="Calibri" panose="020F0502020204030204" pitchFamily="34" charset="0"/>
            </a:endParaRPr>
          </a:p>
          <a:p>
            <a:endParaRPr lang="en-US" sz="1050" dirty="0">
              <a:latin typeface="Arial Narrow" panose="020B0606020202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Narrow" panose="020B0606020202030204" pitchFamily="34" charset="0"/>
                <a:ea typeface="+mn-ea"/>
                <a:cs typeface="Calibri" panose="020F0502020204030204" pitchFamily="34" charset="0"/>
              </a:rPr>
              <a:t>Cal Poly Humboldt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Project Manager/ Field and Data Coordinator </a:t>
            </a:r>
            <a:r>
              <a:rPr lang="en-US" sz="1600" dirty="0">
                <a:latin typeface="Arial Narrow" panose="020B0606020202030204" pitchFamily="34" charset="0"/>
                <a:cs typeface="Calibri" panose="020F0502020204030204" pitchFamily="34" charset="0"/>
              </a:rPr>
              <a:t>- Erik Jules, </a:t>
            </a:r>
            <a:r>
              <a:rPr lang="en-US" sz="1600" dirty="0">
                <a:latin typeface="Arial Narrow" panose="020B0606020202030204" pitchFamily="34" charset="0"/>
                <a:cs typeface="Calibri" panose="020F0502020204030204" pitchFamily="34" charset="0"/>
                <a:hlinkClick r:id="rId7"/>
              </a:rPr>
              <a:t>esj4@humboldt.edu</a:t>
            </a:r>
            <a:endParaRPr lang="en-US" sz="1600" dirty="0">
              <a:latin typeface="Arial Narrow" panose="020B0606020202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50" dirty="0">
              <a:latin typeface="Arial Narrow" panose="020B0606020202030204" pitchFamily="34" charset="0"/>
              <a:cs typeface="Calibri" panose="020F0502020204030204" pitchFamily="34" charset="0"/>
            </a:endParaRPr>
          </a:p>
          <a:p>
            <a:pPr>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Calibri" panose="020F0502020204030204" pitchFamily="34" charset="0"/>
              </a:rPr>
              <a:t>Bigfoot Trail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Field and Data Coordinator </a:t>
            </a:r>
            <a:r>
              <a:rPr kumimoji="0" lang="en-US" sz="160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 Michael Kauffmann, michaelekauffmann@gmail.com</a:t>
            </a:r>
            <a:endParaRPr lang="en-US" sz="1600" dirty="0">
              <a:latin typeface="Arial Narrow" panose="020B0606020202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latin typeface="Arial Narrow" panose="020B0606020202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B4ED6DBA-8527-AF23-19B7-2053CE506C56}"/>
              </a:ext>
            </a:extLst>
          </p:cNvPr>
          <p:cNvSpPr txBox="1"/>
          <p:nvPr/>
        </p:nvSpPr>
        <p:spPr>
          <a:xfrm>
            <a:off x="5305425" y="1136859"/>
            <a:ext cx="3902123" cy="2100575"/>
          </a:xfrm>
          <a:prstGeom prst="rect">
            <a:avLst/>
          </a:prstGeom>
          <a:noFill/>
        </p:spPr>
        <p:txBody>
          <a:bodyPr wrap="square" rtlCol="0">
            <a:spAutoFit/>
          </a:bodyPr>
          <a:lstStyle/>
          <a:p>
            <a:r>
              <a:rPr lang="en-US" sz="2400" dirty="0">
                <a:latin typeface="Arial Narrow" panose="020B0606020202030204" pitchFamily="34" charset="0"/>
                <a:cs typeface="Calibri" panose="020F0502020204030204" pitchFamily="34" charset="0"/>
              </a:rPr>
              <a:t>VegCAMP</a:t>
            </a:r>
          </a:p>
          <a:p>
            <a:endParaRPr lang="en-US" sz="1050" dirty="0">
              <a:latin typeface="Arial Narrow" panose="020B0606020202030204" pitchFamily="34" charset="0"/>
              <a:cs typeface="Calibri" panose="020F0502020204030204" pitchFamily="34" charset="0"/>
            </a:endParaRPr>
          </a:p>
          <a:p>
            <a:r>
              <a:rPr kumimoji="0" lang="en-US" sz="1600" b="1"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Project Managers </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 </a:t>
            </a:r>
          </a:p>
          <a:p>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Betsy Harbert, </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hlinkClick r:id="rId8"/>
              </a:rPr>
              <a:t>Betsy.Bultema@Wildlife.ca.gov</a:t>
            </a:r>
            <a:endPar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endParaRPr>
          </a:p>
          <a:p>
            <a:r>
              <a:rPr lang="en-US" sz="1600" dirty="0">
                <a:latin typeface="Arial Narrow" panose="020B0606020202030204" pitchFamily="34" charset="0"/>
                <a:cs typeface="Calibri" panose="020F0502020204030204" pitchFamily="34" charset="0"/>
              </a:rPr>
              <a:t>Nani Teves, </a:t>
            </a:r>
            <a:r>
              <a:rPr lang="en-US" sz="1600" dirty="0">
                <a:latin typeface="Arial Narrow" panose="020B0606020202030204" pitchFamily="34" charset="0"/>
                <a:cs typeface="Calibri" panose="020F0502020204030204" pitchFamily="34" charset="0"/>
                <a:hlinkClick r:id="rId9"/>
              </a:rPr>
              <a:t>Nani.Teves@Wildlife.ca.gov</a:t>
            </a:r>
            <a:endParaRPr lang="en-US" sz="1600" dirty="0">
              <a:latin typeface="Arial Narrow" panose="020B0606020202030204" pitchFamily="34" charset="0"/>
              <a:cs typeface="Calibri" panose="020F0502020204030204" pitchFamily="34" charset="0"/>
            </a:endParaRPr>
          </a:p>
          <a:p>
            <a:r>
              <a:rPr lang="en-US" sz="1600" b="1" dirty="0">
                <a:latin typeface="Arial Narrow" panose="020B0606020202030204" pitchFamily="34" charset="0"/>
                <a:cs typeface="Calibri" panose="020F0502020204030204" pitchFamily="34" charset="0"/>
              </a:rPr>
              <a:t>Data Coordinator – </a:t>
            </a:r>
          </a:p>
          <a:p>
            <a:r>
              <a:rPr lang="en-US" sz="1600" dirty="0">
                <a:latin typeface="Arial Narrow" panose="020B0606020202030204" pitchFamily="34" charset="0"/>
                <a:cs typeface="Calibri" panose="020F0502020204030204" pitchFamily="34" charset="0"/>
              </a:rPr>
              <a:t>Rosie Yacoub, </a:t>
            </a:r>
            <a:r>
              <a:rPr lang="en-US" sz="1600" dirty="0">
                <a:latin typeface="Arial Narrow" panose="020B0606020202030204" pitchFamily="34" charset="0"/>
                <a:cs typeface="Calibri" panose="020F0502020204030204" pitchFamily="34" charset="0"/>
                <a:hlinkClick r:id="rId10"/>
              </a:rPr>
              <a:t>Rosalie.Yacoub@wildlife.ca.gov</a:t>
            </a:r>
            <a:endParaRPr lang="en-US" sz="1600" dirty="0">
              <a:latin typeface="Arial Narrow" panose="020B0606020202030204" pitchFamily="34" charset="0"/>
              <a:cs typeface="Calibri" panose="020F0502020204030204" pitchFamily="34" charset="0"/>
            </a:endParaRPr>
          </a:p>
          <a:p>
            <a:endParaRPr lang="en-US" sz="1600" dirty="0">
              <a:latin typeface="Arial Narrow" panose="020B0606020202030204" pitchFamily="34" charset="0"/>
              <a:cs typeface="Calibri" panose="020F0502020204030204" pitchFamily="34" charset="0"/>
            </a:endParaRPr>
          </a:p>
        </p:txBody>
      </p:sp>
      <p:sp>
        <p:nvSpPr>
          <p:cNvPr id="15" name="Rectangle 1">
            <a:extLst>
              <a:ext uri="{FF2B5EF4-FFF2-40B4-BE49-F238E27FC236}">
                <a16:creationId xmlns:a16="http://schemas.microsoft.com/office/drawing/2014/main" id="{6986718A-85C2-D61A-7132-1D7A91D8B567}"/>
              </a:ext>
            </a:extLst>
          </p:cNvPr>
          <p:cNvSpPr>
            <a:spLocks noChangeArrowheads="1"/>
          </p:cNvSpPr>
          <p:nvPr/>
        </p:nvSpPr>
        <p:spPr bwMode="auto">
          <a:xfrm>
            <a:off x="3862388" y="3863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8">
            <a:extLst>
              <a:ext uri="{FF2B5EF4-FFF2-40B4-BE49-F238E27FC236}">
                <a16:creationId xmlns:a16="http://schemas.microsoft.com/office/drawing/2014/main" id="{942F7DB3-1DE7-0726-EDAC-B623CAF68D05}"/>
              </a:ext>
            </a:extLst>
          </p:cNvPr>
          <p:cNvSpPr>
            <a:spLocks noChangeArrowheads="1"/>
          </p:cNvSpPr>
          <p:nvPr/>
        </p:nvSpPr>
        <p:spPr bwMode="auto">
          <a:xfrm>
            <a:off x="11651" y="0"/>
            <a:ext cx="9144000" cy="609600"/>
          </a:xfrm>
          <a:prstGeom prst="rect">
            <a:avLst/>
          </a:prstGeom>
          <a:gradFill rotWithShape="1">
            <a:gsLst>
              <a:gs pos="0">
                <a:srgbClr val="ABD18F"/>
              </a:gs>
              <a:gs pos="100000">
                <a:srgbClr val="D0FEAE">
                  <a:alpha val="75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sz="2800" b="1" dirty="0">
                <a:solidFill>
                  <a:srgbClr val="0000CC"/>
                </a:solidFill>
              </a:rPr>
              <a:t>  </a:t>
            </a:r>
            <a:r>
              <a:rPr kumimoji="0" lang="en-US" sz="2800" b="1" i="0" u="none" strike="noStrike" kern="1200" cap="none" spc="0" normalizeH="0" baseline="0" noProof="0" dirty="0">
                <a:ln>
                  <a:noFill/>
                </a:ln>
                <a:solidFill>
                  <a:srgbClr val="292F6D"/>
                </a:solidFill>
                <a:effectLst/>
                <a:uLnTx/>
                <a:uFillTx/>
              </a:rPr>
              <a:t> </a:t>
            </a:r>
            <a:r>
              <a:rPr lang="en-US" sz="2800" b="1" dirty="0"/>
              <a:t>Klamath Mountains Vegetation Sampling </a:t>
            </a:r>
          </a:p>
        </p:txBody>
      </p:sp>
      <p:pic>
        <p:nvPicPr>
          <p:cNvPr id="2" name="Picture 1">
            <a:extLst>
              <a:ext uri="{FF2B5EF4-FFF2-40B4-BE49-F238E27FC236}">
                <a16:creationId xmlns:a16="http://schemas.microsoft.com/office/drawing/2014/main" id="{A76C846B-8082-BA22-A1BE-1BFF69B9AB2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17208" y="135969"/>
            <a:ext cx="1244240" cy="105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1637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20120523 presentation background3_60percent_noCNDDB"/>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24529" b="392"/>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map of the state of california&#10;&#10;Description automatically generated with medium confidence">
            <a:extLst>
              <a:ext uri="{FF2B5EF4-FFF2-40B4-BE49-F238E27FC236}">
                <a16:creationId xmlns:a16="http://schemas.microsoft.com/office/drawing/2014/main" id="{5A346D71-A8E6-5AC3-50F8-6B8719775B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299363" cy="6858000"/>
          </a:xfrm>
          <a:prstGeom prst="rect">
            <a:avLst/>
          </a:prstGeom>
        </p:spPr>
      </p:pic>
      <p:sp>
        <p:nvSpPr>
          <p:cNvPr id="9" name="TextBox 8">
            <a:extLst>
              <a:ext uri="{FF2B5EF4-FFF2-40B4-BE49-F238E27FC236}">
                <a16:creationId xmlns:a16="http://schemas.microsoft.com/office/drawing/2014/main" id="{67883846-606F-19F0-9475-2E4AFE1301DC}"/>
              </a:ext>
            </a:extLst>
          </p:cNvPr>
          <p:cNvSpPr txBox="1"/>
          <p:nvPr/>
        </p:nvSpPr>
        <p:spPr>
          <a:xfrm>
            <a:off x="5489152" y="5134149"/>
            <a:ext cx="3472296" cy="1508105"/>
          </a:xfrm>
          <a:prstGeom prst="rect">
            <a:avLst/>
          </a:prstGeom>
          <a:noFill/>
        </p:spPr>
        <p:txBody>
          <a:bodyPr wrap="square" rtlCol="0">
            <a:spAutoFit/>
          </a:bodyPr>
          <a:lstStyle/>
          <a:p>
            <a:pPr marL="342900" indent="-342900">
              <a:buFont typeface="Wingdings" panose="05000000000000000000" pitchFamily="2" charset="2"/>
              <a:buChar char="Ø"/>
            </a:pPr>
            <a:r>
              <a:rPr lang="en-US" sz="1600" dirty="0">
                <a:latin typeface="Arial Narrow" panose="020B0606020202030204" pitchFamily="34" charset="0"/>
              </a:rPr>
              <a:t>Northern Sierra Nevada sampling</a:t>
            </a:r>
          </a:p>
          <a:p>
            <a:pPr marL="342900" indent="-342900">
              <a:buFont typeface="Wingdings" panose="05000000000000000000" pitchFamily="2" charset="2"/>
              <a:buChar char="Ø"/>
            </a:pPr>
            <a:endParaRPr lang="en-US" sz="600" dirty="0">
              <a:latin typeface="Arial Narrow" panose="020B0606020202030204" pitchFamily="34" charset="0"/>
            </a:endParaRPr>
          </a:p>
          <a:p>
            <a:pPr marL="342900" indent="-342900">
              <a:buFont typeface="Wingdings" panose="05000000000000000000" pitchFamily="2" charset="2"/>
              <a:buChar char="Ø"/>
            </a:pPr>
            <a:r>
              <a:rPr lang="en-US" sz="1600" dirty="0">
                <a:latin typeface="Arial Narrow" panose="020B0606020202030204" pitchFamily="34" charset="0"/>
              </a:rPr>
              <a:t>Northern Inner Coast Range and Napa County sampling</a:t>
            </a:r>
          </a:p>
          <a:p>
            <a:pPr marL="342900" indent="-342900">
              <a:buFont typeface="Wingdings" panose="05000000000000000000" pitchFamily="2" charset="2"/>
              <a:buChar char="Ø"/>
            </a:pPr>
            <a:endParaRPr lang="en-US" sz="600" dirty="0">
              <a:latin typeface="Arial Narrow" panose="020B0606020202030204" pitchFamily="34" charset="0"/>
            </a:endParaRPr>
          </a:p>
          <a:p>
            <a:pPr marL="342900" indent="-342900">
              <a:buFont typeface="Wingdings" panose="05000000000000000000" pitchFamily="2" charset="2"/>
              <a:buChar char="Ø"/>
            </a:pPr>
            <a:r>
              <a:rPr lang="en-US" sz="1600" dirty="0">
                <a:latin typeface="Arial Narrow" panose="020B0606020202030204" pitchFamily="34" charset="0"/>
              </a:rPr>
              <a:t>Central Coast and Coast Ranges Sampling</a:t>
            </a:r>
          </a:p>
        </p:txBody>
      </p:sp>
      <p:sp>
        <p:nvSpPr>
          <p:cNvPr id="3" name="TextBox 2">
            <a:extLst>
              <a:ext uri="{FF2B5EF4-FFF2-40B4-BE49-F238E27FC236}">
                <a16:creationId xmlns:a16="http://schemas.microsoft.com/office/drawing/2014/main" id="{FEC694D5-E9D7-6A65-477C-7C56557B8E78}"/>
              </a:ext>
            </a:extLst>
          </p:cNvPr>
          <p:cNvSpPr txBox="1"/>
          <p:nvPr/>
        </p:nvSpPr>
        <p:spPr>
          <a:xfrm>
            <a:off x="5299363" y="1084579"/>
            <a:ext cx="4129205" cy="3577903"/>
          </a:xfrm>
          <a:prstGeom prst="rect">
            <a:avLst/>
          </a:prstGeom>
          <a:noFill/>
        </p:spPr>
        <p:txBody>
          <a:bodyPr wrap="square" rtlCol="0">
            <a:spAutoFit/>
          </a:bodyPr>
          <a:lstStyle/>
          <a:p>
            <a:r>
              <a:rPr lang="en-US" sz="2400" dirty="0">
                <a:latin typeface="Arial Narrow" panose="020B0606020202030204" pitchFamily="34" charset="0"/>
                <a:cs typeface="Calibri" panose="020F0502020204030204" pitchFamily="34" charset="0"/>
              </a:rPr>
              <a:t>VegCAMP</a:t>
            </a:r>
          </a:p>
          <a:p>
            <a:endParaRPr lang="en-US" sz="1050" dirty="0">
              <a:latin typeface="Arial Narrow" panose="020B0606020202030204" pitchFamily="34" charset="0"/>
              <a:cs typeface="Calibri" panose="020F0502020204030204" pitchFamily="34" charset="0"/>
            </a:endParaRPr>
          </a:p>
          <a:p>
            <a:r>
              <a:rPr kumimoji="0" lang="en-US" sz="1600" b="1"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Project Managers </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 </a:t>
            </a:r>
          </a:p>
          <a:p>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Rachelle Boul, </a:t>
            </a:r>
            <a:r>
              <a:rPr kumimoji="0" lang="en-US" sz="15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hlinkClick r:id="rId6"/>
              </a:rPr>
              <a:t>Rachelle.Boul@wildlife.ca.gov</a:t>
            </a:r>
            <a:endParaRPr kumimoji="0" lang="en-US" sz="15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endParaRPr>
          </a:p>
          <a:p>
            <a:r>
              <a:rPr lang="en-US" sz="1600" dirty="0">
                <a:latin typeface="Arial Narrow" panose="020B0606020202030204" pitchFamily="34" charset="0"/>
                <a:cs typeface="Calibri" panose="020F0502020204030204" pitchFamily="34" charset="0"/>
              </a:rPr>
              <a:t>Nani Teves, </a:t>
            </a:r>
            <a:r>
              <a:rPr lang="en-US" sz="1500" dirty="0">
                <a:latin typeface="Arial Narrow" panose="020B0606020202030204" pitchFamily="34" charset="0"/>
                <a:cs typeface="Calibri" panose="020F0502020204030204" pitchFamily="34" charset="0"/>
                <a:hlinkClick r:id="rId7"/>
              </a:rPr>
              <a:t>Nani.Teves@Wildlife.ca.gov</a:t>
            </a:r>
            <a:endParaRPr lang="en-US" sz="1500" dirty="0">
              <a:latin typeface="Arial Narrow" panose="020B0606020202030204" pitchFamily="34" charset="0"/>
              <a:cs typeface="Calibri" panose="020F0502020204030204" pitchFamily="34" charset="0"/>
            </a:endParaRPr>
          </a:p>
          <a:p>
            <a:r>
              <a:rPr lang="en-US" sz="1600" b="1" dirty="0">
                <a:latin typeface="Arial Narrow" panose="020B0606020202030204" pitchFamily="34" charset="0"/>
                <a:cs typeface="Calibri" panose="020F0502020204030204" pitchFamily="34" charset="0"/>
              </a:rPr>
              <a:t>Field Liaison – </a:t>
            </a:r>
          </a:p>
          <a:p>
            <a:r>
              <a:rPr lang="en-US" sz="1600" dirty="0">
                <a:latin typeface="Arial Narrow" panose="020B0606020202030204" pitchFamily="34" charset="0"/>
                <a:cs typeface="Calibri" panose="020F0502020204030204" pitchFamily="34" charset="0"/>
              </a:rPr>
              <a:t>Todd Keeler-Wolf</a:t>
            </a:r>
            <a:r>
              <a:rPr lang="en-US" sz="1500" dirty="0">
                <a:latin typeface="Arial Narrow" panose="020B0606020202030204" pitchFamily="34" charset="0"/>
                <a:cs typeface="Calibri" panose="020F0502020204030204" pitchFamily="34" charset="0"/>
              </a:rPr>
              <a:t>, </a:t>
            </a:r>
            <a:r>
              <a:rPr lang="en-US" sz="1500" dirty="0">
                <a:latin typeface="Arial Narrow" panose="020B0606020202030204" pitchFamily="34" charset="0"/>
                <a:cs typeface="Calibri" panose="020F0502020204030204" pitchFamily="34" charset="0"/>
                <a:hlinkClick r:id="rId8"/>
              </a:rPr>
              <a:t>Todd.Keeler-Wolf@wildlife.ca.gov</a:t>
            </a:r>
            <a:endParaRPr lang="en-US" sz="1500" dirty="0">
              <a:latin typeface="Arial Narrow" panose="020B0606020202030204" pitchFamily="34" charset="0"/>
              <a:cs typeface="Calibri" panose="020F0502020204030204" pitchFamily="34" charset="0"/>
            </a:endParaRPr>
          </a:p>
          <a:p>
            <a:r>
              <a:rPr lang="en-US" sz="1600" b="1" dirty="0">
                <a:latin typeface="Arial Narrow" panose="020B0606020202030204" pitchFamily="34" charset="0"/>
                <a:cs typeface="Calibri" panose="020F0502020204030204" pitchFamily="34" charset="0"/>
              </a:rPr>
              <a:t>Data Coordinator – </a:t>
            </a:r>
          </a:p>
          <a:p>
            <a:r>
              <a:rPr lang="en-US" sz="1600" dirty="0">
                <a:latin typeface="Arial Narrow" panose="020B0606020202030204" pitchFamily="34" charset="0"/>
                <a:cs typeface="Calibri" panose="020F0502020204030204" pitchFamily="34" charset="0"/>
              </a:rPr>
              <a:t>Rosie Yacoub, </a:t>
            </a:r>
            <a:r>
              <a:rPr lang="en-US" sz="1600" dirty="0">
                <a:latin typeface="Arial Narrow" panose="020B0606020202030204" pitchFamily="34" charset="0"/>
                <a:cs typeface="Calibri" panose="020F0502020204030204" pitchFamily="34" charset="0"/>
                <a:hlinkClick r:id="rId9"/>
              </a:rPr>
              <a:t>Rosalie.Yacoub@wildlife.ca.gov</a:t>
            </a:r>
            <a:endParaRPr lang="en-US" sz="1600" dirty="0">
              <a:latin typeface="Arial Narrow" panose="020B0606020202030204" pitchFamily="34" charset="0"/>
              <a:cs typeface="Calibri" panose="020F0502020204030204" pitchFamily="34" charset="0"/>
            </a:endParaRPr>
          </a:p>
          <a:p>
            <a:endParaRPr lang="en-US" sz="1600" dirty="0">
              <a:latin typeface="Arial Narrow" panose="020B0606020202030204" pitchFamily="34" charset="0"/>
              <a:cs typeface="Calibri" panose="020F0502020204030204" pitchFamily="34" charset="0"/>
            </a:endParaRPr>
          </a:p>
          <a:p>
            <a:endParaRPr lang="en-US" sz="1600" dirty="0">
              <a:latin typeface="Arial Narrow" panose="020B0606020202030204" pitchFamily="34" charset="0"/>
              <a:cs typeface="Calibri" panose="020F0502020204030204" pitchFamily="34" charset="0"/>
            </a:endParaRPr>
          </a:p>
          <a:p>
            <a:endParaRPr lang="en-US" sz="1600" dirty="0">
              <a:latin typeface="Arial Narrow" panose="020B0606020202030204" pitchFamily="34" charset="0"/>
              <a:cs typeface="Calibri" panose="020F0502020204030204" pitchFamily="34" charset="0"/>
            </a:endParaRPr>
          </a:p>
          <a:p>
            <a:endParaRPr lang="en-US" sz="1600" dirty="0">
              <a:latin typeface="Arial Narrow" panose="020B0606020202030204" pitchFamily="34" charset="0"/>
              <a:cs typeface="Calibri" panose="020F0502020204030204" pitchFamily="34" charset="0"/>
            </a:endParaRPr>
          </a:p>
          <a:p>
            <a:endParaRPr lang="en-US" sz="1600" dirty="0">
              <a:latin typeface="Arial Narrow" panose="020B0606020202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8DEB719-199A-6D13-9270-4D6775F30093}"/>
              </a:ext>
            </a:extLst>
          </p:cNvPr>
          <p:cNvSpPr txBox="1"/>
          <p:nvPr/>
        </p:nvSpPr>
        <p:spPr>
          <a:xfrm>
            <a:off x="5336771" y="3477237"/>
            <a:ext cx="3902123" cy="1608133"/>
          </a:xfrm>
          <a:prstGeom prst="rect">
            <a:avLst/>
          </a:prstGeom>
          <a:noFill/>
        </p:spPr>
        <p:txBody>
          <a:bodyPr wrap="square" rtlCol="0">
            <a:spAutoFit/>
          </a:bodyPr>
          <a:lstStyle/>
          <a:p>
            <a:r>
              <a:rPr lang="en-US" sz="2400" dirty="0">
                <a:latin typeface="Arial Narrow" panose="020B0606020202030204" pitchFamily="34" charset="0"/>
                <a:cs typeface="Calibri" panose="020F0502020204030204" pitchFamily="34" charset="0"/>
              </a:rPr>
              <a:t>UC Santa Cruz</a:t>
            </a:r>
          </a:p>
          <a:p>
            <a:endParaRPr lang="en-US" sz="1050" dirty="0">
              <a:latin typeface="Arial Narrow" panose="020B0606020202030204" pitchFamily="34" charset="0"/>
              <a:cs typeface="Calibri" panose="020F0502020204030204" pitchFamily="34" charset="0"/>
            </a:endParaRPr>
          </a:p>
          <a:p>
            <a:r>
              <a:rPr kumimoji="0" lang="en-US" sz="1600" b="1"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Project Manager</a:t>
            </a:r>
            <a:r>
              <a:rPr kumimoji="0" lang="en-US" sz="160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 - </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Brett Hall, </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hlinkClick r:id="rId10"/>
              </a:rPr>
              <a:t>brett@ucsc.edu</a:t>
            </a:r>
            <a:endPar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endParaRPr>
          </a:p>
          <a:p>
            <a:r>
              <a:rPr kumimoji="0" lang="en-US" sz="1600" b="1"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Field and Data Coordinators</a:t>
            </a:r>
            <a:r>
              <a:rPr kumimoji="0" lang="en-US" sz="160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 – </a:t>
            </a:r>
          </a:p>
          <a:p>
            <a:r>
              <a:rPr kumimoji="0" lang="en-US" sz="160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Lucy Ferneyhough, </a:t>
            </a:r>
            <a:r>
              <a:rPr kumimoji="0" lang="en-US" sz="1600" i="0" u="none" strike="noStrike" kern="1200" cap="none" spc="0" normalizeH="0" baseline="0" noProof="0" dirty="0">
                <a:ln>
                  <a:noFill/>
                </a:ln>
                <a:effectLst/>
                <a:uLnTx/>
                <a:uFillTx/>
                <a:latin typeface="Arial Narrow" panose="020B0606020202030204" pitchFamily="34" charset="0"/>
                <a:cs typeface="Calibri" panose="020F0502020204030204" pitchFamily="34" charset="0"/>
                <a:hlinkClick r:id="rId11"/>
              </a:rPr>
              <a:t>lferneyh@ucsc.edu</a:t>
            </a:r>
            <a:endParaRPr kumimoji="0" lang="en-US" sz="1600" i="0" u="none" strike="noStrike" kern="1200" cap="none" spc="0" normalizeH="0" baseline="0" noProof="0" dirty="0">
              <a:ln>
                <a:noFill/>
              </a:ln>
              <a:effectLst/>
              <a:uLnTx/>
              <a:uFillTx/>
              <a:latin typeface="Arial Narrow" panose="020B0606020202030204" pitchFamily="34" charset="0"/>
              <a:cs typeface="Calibri" panose="020F0502020204030204" pitchFamily="34" charset="0"/>
            </a:endParaRPr>
          </a:p>
          <a:p>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Alex Hubner, ahubner@ucsc.edu</a:t>
            </a:r>
          </a:p>
        </p:txBody>
      </p:sp>
      <p:sp>
        <p:nvSpPr>
          <p:cNvPr id="10" name="Rectangle 8">
            <a:extLst>
              <a:ext uri="{FF2B5EF4-FFF2-40B4-BE49-F238E27FC236}">
                <a16:creationId xmlns:a16="http://schemas.microsoft.com/office/drawing/2014/main" id="{733D045A-596D-2AB5-C056-CF8B7C864571}"/>
              </a:ext>
            </a:extLst>
          </p:cNvPr>
          <p:cNvSpPr>
            <a:spLocks noChangeArrowheads="1"/>
          </p:cNvSpPr>
          <p:nvPr/>
        </p:nvSpPr>
        <p:spPr bwMode="auto">
          <a:xfrm>
            <a:off x="11651" y="0"/>
            <a:ext cx="9144000" cy="609600"/>
          </a:xfrm>
          <a:prstGeom prst="rect">
            <a:avLst/>
          </a:prstGeom>
          <a:gradFill rotWithShape="1">
            <a:gsLst>
              <a:gs pos="0">
                <a:srgbClr val="ABD18F"/>
              </a:gs>
              <a:gs pos="100000">
                <a:srgbClr val="D0FEAE">
                  <a:alpha val="75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pt-BR" sz="2800" b="1" dirty="0"/>
              <a:t>  UC Santa Cruz Arboretum Vegetation Sampling</a:t>
            </a:r>
          </a:p>
        </p:txBody>
      </p:sp>
      <p:pic>
        <p:nvPicPr>
          <p:cNvPr id="2" name="Picture 1">
            <a:extLst>
              <a:ext uri="{FF2B5EF4-FFF2-40B4-BE49-F238E27FC236}">
                <a16:creationId xmlns:a16="http://schemas.microsoft.com/office/drawing/2014/main" id="{065CC8F2-45C8-95A4-1C5C-F24CF9FD90B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17208" y="135969"/>
            <a:ext cx="1244240" cy="105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299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20120523 presentation background3_60percent_noCNDDB"/>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24529" b="392"/>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map of the state of california&#10;&#10;Description automatically generated with medium confidence">
            <a:extLst>
              <a:ext uri="{FF2B5EF4-FFF2-40B4-BE49-F238E27FC236}">
                <a16:creationId xmlns:a16="http://schemas.microsoft.com/office/drawing/2014/main" id="{50AF0299-47CA-0F5F-7F06-47F03F0F85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299363" cy="6858000"/>
          </a:xfrm>
          <a:prstGeom prst="rect">
            <a:avLst/>
          </a:prstGeom>
        </p:spPr>
      </p:pic>
      <p:sp>
        <p:nvSpPr>
          <p:cNvPr id="10" name="Rectangle 8">
            <a:extLst>
              <a:ext uri="{FF2B5EF4-FFF2-40B4-BE49-F238E27FC236}">
                <a16:creationId xmlns:a16="http://schemas.microsoft.com/office/drawing/2014/main" id="{A1100490-3151-85CC-DF08-807785AC31D4}"/>
              </a:ext>
            </a:extLst>
          </p:cNvPr>
          <p:cNvSpPr>
            <a:spLocks noChangeArrowheads="1"/>
          </p:cNvSpPr>
          <p:nvPr/>
        </p:nvSpPr>
        <p:spPr bwMode="auto">
          <a:xfrm>
            <a:off x="11651" y="0"/>
            <a:ext cx="9144000" cy="609600"/>
          </a:xfrm>
          <a:prstGeom prst="rect">
            <a:avLst/>
          </a:prstGeom>
          <a:gradFill rotWithShape="1">
            <a:gsLst>
              <a:gs pos="0">
                <a:srgbClr val="ABD18F"/>
              </a:gs>
              <a:gs pos="100000">
                <a:srgbClr val="D0FEAE">
                  <a:alpha val="75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sz="2800" b="1" dirty="0">
                <a:solidFill>
                  <a:srgbClr val="0000CC"/>
                </a:solidFill>
              </a:rPr>
              <a:t>  </a:t>
            </a:r>
            <a:r>
              <a:rPr kumimoji="0" lang="en-US" sz="2800" b="1" i="0" u="none" strike="noStrike" kern="1200" cap="none" spc="0" normalizeH="0" baseline="0" noProof="0" dirty="0">
                <a:ln>
                  <a:noFill/>
                </a:ln>
                <a:solidFill>
                  <a:srgbClr val="292F6D"/>
                </a:solidFill>
                <a:effectLst/>
                <a:uLnTx/>
                <a:uFillTx/>
              </a:rPr>
              <a:t> </a:t>
            </a:r>
            <a:r>
              <a:rPr lang="en-US" sz="2800" b="1" dirty="0"/>
              <a:t>Central CA Coast Vegetation Sampling and Mapping</a:t>
            </a:r>
          </a:p>
        </p:txBody>
      </p:sp>
      <p:pic>
        <p:nvPicPr>
          <p:cNvPr id="2" name="Picture 1">
            <a:extLst>
              <a:ext uri="{FF2B5EF4-FFF2-40B4-BE49-F238E27FC236}">
                <a16:creationId xmlns:a16="http://schemas.microsoft.com/office/drawing/2014/main" id="{FD38F2BB-58E5-B201-7839-CB482DB8A3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7208" y="135969"/>
            <a:ext cx="1244240" cy="105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0926CC37-6E6F-20EB-2F4E-AD7F5FDF8481}"/>
              </a:ext>
            </a:extLst>
          </p:cNvPr>
          <p:cNvSpPr txBox="1"/>
          <p:nvPr/>
        </p:nvSpPr>
        <p:spPr>
          <a:xfrm>
            <a:off x="5305425" y="772036"/>
            <a:ext cx="3902123" cy="2346796"/>
          </a:xfrm>
          <a:prstGeom prst="rect">
            <a:avLst/>
          </a:prstGeom>
          <a:noFill/>
        </p:spPr>
        <p:txBody>
          <a:bodyPr wrap="square" rtlCol="0">
            <a:spAutoFit/>
          </a:bodyPr>
          <a:lstStyle/>
          <a:p>
            <a:r>
              <a:rPr lang="en-US" sz="2400" dirty="0">
                <a:latin typeface="Arial Narrow" panose="020B0606020202030204" pitchFamily="34" charset="0"/>
                <a:cs typeface="Calibri" panose="020F0502020204030204" pitchFamily="34" charset="0"/>
              </a:rPr>
              <a:t>VegCAMP</a:t>
            </a:r>
          </a:p>
          <a:p>
            <a:endParaRPr lang="en-US" sz="1050" dirty="0">
              <a:latin typeface="Arial Narrow" panose="020B0606020202030204" pitchFamily="34" charset="0"/>
              <a:cs typeface="Calibri" panose="020F0502020204030204" pitchFamily="34" charset="0"/>
            </a:endParaRPr>
          </a:p>
          <a:p>
            <a:r>
              <a:rPr kumimoji="0" lang="en-US" sz="1600" b="1"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Project Managers </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 </a:t>
            </a:r>
          </a:p>
          <a:p>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Rachelle Boul, </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hlinkClick r:id="rId7"/>
              </a:rPr>
              <a:t>Rachelle.Boul@wildlife.ca.gov</a:t>
            </a:r>
            <a:endPar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endParaRPr>
          </a:p>
          <a:p>
            <a:r>
              <a:rPr lang="en-US" sz="1600" dirty="0">
                <a:latin typeface="Arial Narrow" panose="020B0606020202030204" pitchFamily="34" charset="0"/>
                <a:cs typeface="Calibri" panose="020F0502020204030204" pitchFamily="34" charset="0"/>
              </a:rPr>
              <a:t>Nani Teves, </a:t>
            </a:r>
            <a:r>
              <a:rPr lang="en-US" sz="1600" dirty="0">
                <a:latin typeface="Arial Narrow" panose="020B0606020202030204" pitchFamily="34" charset="0"/>
                <a:cs typeface="Calibri" panose="020F0502020204030204" pitchFamily="34" charset="0"/>
                <a:hlinkClick r:id="rId8"/>
              </a:rPr>
              <a:t>Nani.Teves@Wildlife.ca.gov</a:t>
            </a:r>
            <a:endParaRPr lang="en-US" sz="1600" dirty="0">
              <a:latin typeface="Arial Narrow" panose="020B0606020202030204" pitchFamily="34" charset="0"/>
              <a:cs typeface="Calibri" panose="020F0502020204030204" pitchFamily="34" charset="0"/>
            </a:endParaRPr>
          </a:p>
          <a:p>
            <a:r>
              <a:rPr lang="en-US" sz="1600" b="1" dirty="0">
                <a:latin typeface="Arial Narrow" panose="020B0606020202030204" pitchFamily="34" charset="0"/>
                <a:cs typeface="Calibri" panose="020F0502020204030204" pitchFamily="34" charset="0"/>
              </a:rPr>
              <a:t>Data Coordinator – </a:t>
            </a:r>
          </a:p>
          <a:p>
            <a:r>
              <a:rPr lang="en-US" sz="1600" dirty="0">
                <a:latin typeface="Arial Narrow" panose="020B0606020202030204" pitchFamily="34" charset="0"/>
                <a:cs typeface="Calibri" panose="020F0502020204030204" pitchFamily="34" charset="0"/>
              </a:rPr>
              <a:t>Rosie Yacoub, </a:t>
            </a:r>
            <a:r>
              <a:rPr lang="en-US" sz="1600" dirty="0">
                <a:latin typeface="Arial Narrow" panose="020B0606020202030204" pitchFamily="34" charset="0"/>
                <a:cs typeface="Calibri" panose="020F0502020204030204" pitchFamily="34" charset="0"/>
                <a:hlinkClick r:id="rId9"/>
              </a:rPr>
              <a:t>Rosalie.Yacoub@wildlife.ca.gov</a:t>
            </a:r>
            <a:endParaRPr lang="en-US" sz="1600" dirty="0">
              <a:latin typeface="Arial Narrow" panose="020B0606020202030204" pitchFamily="34" charset="0"/>
              <a:cs typeface="Calibri" panose="020F0502020204030204" pitchFamily="34" charset="0"/>
            </a:endParaRPr>
          </a:p>
          <a:p>
            <a:endParaRPr lang="en-US" sz="1600" dirty="0">
              <a:latin typeface="Arial Narrow" panose="020B0606020202030204" pitchFamily="34" charset="0"/>
              <a:cs typeface="Calibri" panose="020F0502020204030204" pitchFamily="34" charset="0"/>
            </a:endParaRPr>
          </a:p>
          <a:p>
            <a:endParaRPr lang="en-US" sz="1600" dirty="0">
              <a:latin typeface="Arial Narrow" panose="020B0606020202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AAA9967-BD2A-26C2-E7B5-C2997C490CFE}"/>
              </a:ext>
            </a:extLst>
          </p:cNvPr>
          <p:cNvSpPr txBox="1"/>
          <p:nvPr/>
        </p:nvSpPr>
        <p:spPr>
          <a:xfrm>
            <a:off x="5299362" y="2595237"/>
            <a:ext cx="3995639" cy="3985706"/>
          </a:xfrm>
          <a:prstGeom prst="rect">
            <a:avLst/>
          </a:prstGeom>
          <a:noFill/>
        </p:spPr>
        <p:txBody>
          <a:bodyPr wrap="square" rtlCol="0">
            <a:spAutoFit/>
          </a:bodyPr>
          <a:lstStyle/>
          <a:p>
            <a:r>
              <a:rPr lang="en-US" sz="2400" dirty="0">
                <a:latin typeface="Arial Narrow" panose="020B0606020202030204" pitchFamily="34" charset="0"/>
                <a:cs typeface="Calibri" panose="020F0502020204030204" pitchFamily="34" charset="0"/>
              </a:rPr>
              <a:t>Coastal San Luis Resource Conservation District</a:t>
            </a:r>
          </a:p>
          <a:p>
            <a:endParaRPr lang="en-US" sz="1050" dirty="0">
              <a:latin typeface="Arial Narrow" panose="020B0606020202030204" pitchFamily="34" charset="0"/>
              <a:cs typeface="Calibri" panose="020F0502020204030204" pitchFamily="34" charset="0"/>
            </a:endParaRPr>
          </a:p>
          <a:p>
            <a:r>
              <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Calibri" panose="020F0502020204030204" pitchFamily="34" charset="0"/>
              </a:rPr>
              <a:t>Project Manager – </a:t>
            </a:r>
            <a:r>
              <a:rPr kumimoji="0" lang="en-US" sz="1600" i="0" u="none" strike="noStrike" kern="1200" cap="none" spc="0" normalizeH="0" baseline="0" noProof="0" dirty="0">
                <a:ln>
                  <a:noFill/>
                </a:ln>
                <a:solidFill>
                  <a:prstClr val="black"/>
                </a:solidFill>
                <a:effectLst/>
                <a:uLnTx/>
                <a:uFillTx/>
                <a:latin typeface="Arial Narrow" panose="020B0606020202030204" pitchFamily="34" charset="0"/>
                <a:ea typeface="+mn-ea"/>
                <a:cs typeface="Calibri" panose="020F0502020204030204" pitchFamily="34" charset="0"/>
              </a:rPr>
              <a:t>Maurica Anderson,  </a:t>
            </a:r>
            <a:r>
              <a:rPr lang="en-US" sz="1600" dirty="0">
                <a:latin typeface="Arial Narrow" panose="020B0606020202030204" pitchFamily="34" charset="0"/>
                <a:cs typeface="Calibri" panose="020F0502020204030204" pitchFamily="34" charset="0"/>
                <a:hlinkClick r:id="rId10"/>
              </a:rPr>
              <a:t>manderson@coastalrcd.org</a:t>
            </a:r>
            <a:endParaRPr lang="en-US" sz="1600" dirty="0">
              <a:latin typeface="Arial Narrow" panose="020B0606020202030204" pitchFamily="34" charset="0"/>
              <a:cs typeface="Calibri" panose="020F0502020204030204" pitchFamily="34" charset="0"/>
            </a:endParaRPr>
          </a:p>
          <a:p>
            <a:endParaRPr lang="en-US" sz="1050" dirty="0">
              <a:latin typeface="Arial Narrow" panose="020B0606020202030204" pitchFamily="34" charset="0"/>
              <a:cs typeface="Calibri" panose="020F0502020204030204" pitchFamily="34" charset="0"/>
            </a:endParaRPr>
          </a:p>
          <a:p>
            <a:r>
              <a:rPr lang="en-US" sz="1700" dirty="0">
                <a:latin typeface="Arial Narrow" panose="020B0606020202030204" pitchFamily="34" charset="0"/>
                <a:cs typeface="Calibri" panose="020F0502020204030204" pitchFamily="34" charset="0"/>
              </a:rPr>
              <a:t>Resource Conservation District of Monterey Co.</a:t>
            </a:r>
          </a:p>
          <a:p>
            <a:endParaRPr lang="en-US" sz="1050" dirty="0">
              <a:latin typeface="Arial Narrow" panose="020B0606020202030204" pitchFamily="34" charset="0"/>
              <a:cs typeface="Calibri" panose="020F0502020204030204" pitchFamily="34" charset="0"/>
            </a:endParaRPr>
          </a:p>
          <a:p>
            <a:r>
              <a:rPr lang="en-US" dirty="0" err="1">
                <a:latin typeface="Arial Narrow" panose="020B0606020202030204" pitchFamily="34" charset="0"/>
                <a:cs typeface="Calibri" panose="020F0502020204030204" pitchFamily="34" charset="0"/>
              </a:rPr>
              <a:t>Tukman</a:t>
            </a:r>
            <a:r>
              <a:rPr lang="en-US" dirty="0">
                <a:latin typeface="Arial Narrow" panose="020B0606020202030204" pitchFamily="34" charset="0"/>
                <a:cs typeface="Calibri" panose="020F0502020204030204" pitchFamily="34" charset="0"/>
              </a:rPr>
              <a:t> Geospatial</a:t>
            </a:r>
          </a:p>
          <a:p>
            <a:r>
              <a:rPr kumimoji="0" lang="en-US" sz="1600" b="1"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Project Manager </a:t>
            </a:r>
            <a:r>
              <a:rPr lang="en-US" sz="1600" dirty="0">
                <a:latin typeface="Arial Narrow" panose="020B0606020202030204" pitchFamily="34" charset="0"/>
                <a:cs typeface="Calibri" panose="020F0502020204030204" pitchFamily="34" charset="0"/>
              </a:rPr>
              <a:t>–</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 Mark </a:t>
            </a:r>
            <a:r>
              <a:rPr kumimoji="0" lang="en-US" sz="1600" b="0" i="0" u="none" strike="noStrike" kern="1200" cap="none" spc="0" normalizeH="0" baseline="0" noProof="0" dirty="0" err="1">
                <a:ln>
                  <a:noFill/>
                </a:ln>
                <a:effectLst/>
                <a:uLnTx/>
                <a:uFillTx/>
                <a:latin typeface="Arial Narrow" panose="020B0606020202030204" pitchFamily="34" charset="0"/>
                <a:cs typeface="Calibri" panose="020F0502020204030204" pitchFamily="34" charset="0"/>
              </a:rPr>
              <a:t>Tukman</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 </a:t>
            </a:r>
            <a:r>
              <a:rPr kumimoji="0" lang="en-US" sz="15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hlinkClick r:id="rId11"/>
              </a:rPr>
              <a:t>mark@tukmangeospatial.net</a:t>
            </a:r>
            <a:endParaRPr kumimoji="0" lang="en-US" sz="15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endParaRPr>
          </a:p>
          <a:p>
            <a:endParaRPr lang="en-US" sz="1050" dirty="0">
              <a:latin typeface="Arial Narrow" panose="020B0606020202030204" pitchFamily="34" charset="0"/>
              <a:cs typeface="Calibri" panose="020F0502020204030204" pitchFamily="34" charset="0"/>
            </a:endParaRPr>
          </a:p>
          <a:p>
            <a:r>
              <a:rPr lang="en-US" dirty="0">
                <a:latin typeface="Arial Narrow" panose="020B0606020202030204" pitchFamily="34" charset="0"/>
                <a:cs typeface="Calibri" panose="020F0502020204030204" pitchFamily="34" charset="0"/>
              </a:rPr>
              <a:t>California Native Plant Society</a:t>
            </a:r>
            <a:endParaRPr lang="en-US" sz="1050" dirty="0">
              <a:latin typeface="Arial Narrow" panose="020B0606020202030204" pitchFamily="34" charset="0"/>
              <a:cs typeface="Calibri" panose="020F0502020204030204" pitchFamily="34" charset="0"/>
            </a:endParaRPr>
          </a:p>
          <a:p>
            <a:r>
              <a:rPr kumimoji="0" lang="en-US" sz="1600" b="1"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Project Manager </a:t>
            </a:r>
            <a:r>
              <a:rPr lang="en-US" sz="1600" dirty="0">
                <a:latin typeface="Arial Narrow" panose="020B0606020202030204" pitchFamily="34" charset="0"/>
                <a:cs typeface="Calibri" panose="020F0502020204030204" pitchFamily="34" charset="0"/>
              </a:rPr>
              <a:t>-</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 Julie Evens, </a:t>
            </a:r>
            <a:r>
              <a:rPr kumimoji="0" lang="en-US" sz="15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hlinkClick r:id="rId12"/>
              </a:rPr>
              <a:t>jevens@cnps.org</a:t>
            </a:r>
            <a:endParaRPr kumimoji="0" lang="en-US" sz="15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endParaRPr>
          </a:p>
          <a:p>
            <a:r>
              <a:rPr kumimoji="0" lang="en-US" sz="1600" b="1"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Field and Data Coordinator – </a:t>
            </a:r>
            <a:r>
              <a:rPr kumimoji="0" lang="en-US" sz="160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Mark Bibbo, </a:t>
            </a:r>
            <a:r>
              <a:rPr kumimoji="0" lang="en-US" sz="1500" i="0" u="none" strike="noStrike" kern="1200" cap="none" spc="0" normalizeH="0" baseline="0" noProof="0" dirty="0">
                <a:ln>
                  <a:noFill/>
                </a:ln>
                <a:effectLst/>
                <a:uLnTx/>
                <a:uFillTx/>
                <a:latin typeface="Arial Narrow" panose="020B0606020202030204" pitchFamily="34" charset="0"/>
                <a:cs typeface="Calibri" panose="020F0502020204030204" pitchFamily="34" charset="0"/>
                <a:hlinkClick r:id="rId13"/>
              </a:rPr>
              <a:t>mbibbo@cnps.org</a:t>
            </a:r>
            <a:endParaRPr lang="en-US" sz="1500" dirty="0">
              <a:latin typeface="Arial Narrow" panose="020B0606020202030204" pitchFamily="34" charset="0"/>
              <a:cs typeface="Calibri" panose="020F0502020204030204" pitchFamily="34" charset="0"/>
            </a:endParaRPr>
          </a:p>
        </p:txBody>
      </p:sp>
    </p:spTree>
    <p:extLst>
      <p:ext uri="{BB962C8B-B14F-4D97-AF65-F5344CB8AC3E}">
        <p14:creationId xmlns:p14="http://schemas.microsoft.com/office/powerpoint/2010/main" val="1591974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20120523 presentation background3_60percent_noCNDDB"/>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24529" b="392"/>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map of the state of california&#10;&#10;Description automatically generated with medium confidence">
            <a:extLst>
              <a:ext uri="{FF2B5EF4-FFF2-40B4-BE49-F238E27FC236}">
                <a16:creationId xmlns:a16="http://schemas.microsoft.com/office/drawing/2014/main" id="{692F6F27-1BCE-DB26-9060-6B60ADE44A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299363" cy="6858000"/>
          </a:xfrm>
          <a:prstGeom prst="rect">
            <a:avLst/>
          </a:prstGeom>
        </p:spPr>
      </p:pic>
      <p:sp>
        <p:nvSpPr>
          <p:cNvPr id="4" name="Rectangle 8">
            <a:extLst>
              <a:ext uri="{FF2B5EF4-FFF2-40B4-BE49-F238E27FC236}">
                <a16:creationId xmlns:a16="http://schemas.microsoft.com/office/drawing/2014/main" id="{9B3B461E-F4BA-3EA8-01B8-69BE0BD00C0A}"/>
              </a:ext>
            </a:extLst>
          </p:cNvPr>
          <p:cNvSpPr>
            <a:spLocks noChangeArrowheads="1"/>
          </p:cNvSpPr>
          <p:nvPr/>
        </p:nvSpPr>
        <p:spPr bwMode="auto">
          <a:xfrm>
            <a:off x="11651" y="0"/>
            <a:ext cx="9144000" cy="609600"/>
          </a:xfrm>
          <a:prstGeom prst="rect">
            <a:avLst/>
          </a:prstGeom>
          <a:gradFill rotWithShape="1">
            <a:gsLst>
              <a:gs pos="0">
                <a:srgbClr val="ABD18F"/>
              </a:gs>
              <a:gs pos="100000">
                <a:srgbClr val="D0FEAE">
                  <a:alpha val="75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sz="2800" b="1" dirty="0"/>
              <a:t>Alameda and Contra Costa Co. Sampling and Mapping</a:t>
            </a:r>
          </a:p>
        </p:txBody>
      </p:sp>
      <p:sp>
        <p:nvSpPr>
          <p:cNvPr id="12" name="TextBox 11">
            <a:extLst>
              <a:ext uri="{FF2B5EF4-FFF2-40B4-BE49-F238E27FC236}">
                <a16:creationId xmlns:a16="http://schemas.microsoft.com/office/drawing/2014/main" id="{E0BFC6C0-7BC9-BF17-D236-FD9438BB52CD}"/>
              </a:ext>
            </a:extLst>
          </p:cNvPr>
          <p:cNvSpPr txBox="1"/>
          <p:nvPr/>
        </p:nvSpPr>
        <p:spPr>
          <a:xfrm>
            <a:off x="5299363" y="695574"/>
            <a:ext cx="3902123" cy="1608133"/>
          </a:xfrm>
          <a:prstGeom prst="rect">
            <a:avLst/>
          </a:prstGeom>
          <a:noFill/>
        </p:spPr>
        <p:txBody>
          <a:bodyPr wrap="square" rtlCol="0">
            <a:spAutoFit/>
          </a:bodyPr>
          <a:lstStyle/>
          <a:p>
            <a:r>
              <a:rPr lang="en-US" sz="2400" dirty="0">
                <a:latin typeface="Arial Narrow" panose="020B0606020202030204" pitchFamily="34" charset="0"/>
                <a:cs typeface="Calibri" panose="020F0502020204030204" pitchFamily="34" charset="0"/>
              </a:rPr>
              <a:t>VegCAMP</a:t>
            </a:r>
          </a:p>
          <a:p>
            <a:endParaRPr lang="en-US" sz="1050" dirty="0">
              <a:latin typeface="Arial Narrow" panose="020B0606020202030204" pitchFamily="34" charset="0"/>
              <a:cs typeface="Calibri" panose="020F0502020204030204" pitchFamily="34" charset="0"/>
            </a:endParaRPr>
          </a:p>
          <a:p>
            <a:r>
              <a:rPr kumimoji="0" lang="en-US" sz="1600" b="1"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Project Managers </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 </a:t>
            </a:r>
          </a:p>
          <a:p>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Rachelle Boul, </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hlinkClick r:id="rId6"/>
              </a:rPr>
              <a:t>Rachelle.Boul@wildlife.ca.gov</a:t>
            </a:r>
            <a:endPar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endParaRPr>
          </a:p>
          <a:p>
            <a:r>
              <a:rPr lang="en-US" sz="1600" dirty="0">
                <a:latin typeface="Arial Narrow" panose="020B0606020202030204" pitchFamily="34" charset="0"/>
                <a:cs typeface="Calibri" panose="020F0502020204030204" pitchFamily="34" charset="0"/>
              </a:rPr>
              <a:t>Nani Teves, </a:t>
            </a:r>
            <a:r>
              <a:rPr lang="en-US" sz="1600" dirty="0">
                <a:latin typeface="Arial Narrow" panose="020B0606020202030204" pitchFamily="34" charset="0"/>
                <a:cs typeface="Calibri" panose="020F0502020204030204" pitchFamily="34" charset="0"/>
                <a:hlinkClick r:id="rId7"/>
              </a:rPr>
              <a:t>Nani.Teves@Wildlife.ca.gov</a:t>
            </a:r>
            <a:endParaRPr lang="en-US" sz="1600" dirty="0">
              <a:latin typeface="Arial Narrow" panose="020B0606020202030204" pitchFamily="34" charset="0"/>
              <a:cs typeface="Calibri" panose="020F0502020204030204" pitchFamily="34" charset="0"/>
            </a:endParaRPr>
          </a:p>
          <a:p>
            <a:endParaRPr lang="en-US" sz="1600" dirty="0">
              <a:latin typeface="Arial Narrow" panose="020B0606020202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5B9642B-2A30-F792-D06A-EBAB684BBB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17208" y="135969"/>
            <a:ext cx="1244240" cy="105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0071B574-E559-6F67-8DDD-9F6170E4C799}"/>
              </a:ext>
            </a:extLst>
          </p:cNvPr>
          <p:cNvSpPr txBox="1"/>
          <p:nvPr/>
        </p:nvSpPr>
        <p:spPr>
          <a:xfrm>
            <a:off x="5299363" y="2011290"/>
            <a:ext cx="3902123" cy="5086008"/>
          </a:xfrm>
          <a:prstGeom prst="rect">
            <a:avLst/>
          </a:prstGeom>
          <a:noFill/>
        </p:spPr>
        <p:txBody>
          <a:bodyPr wrap="square" rtlCol="0">
            <a:spAutoFit/>
          </a:bodyPr>
          <a:lstStyle/>
          <a:p>
            <a:r>
              <a:rPr lang="en-US" sz="2400" dirty="0">
                <a:latin typeface="Arial Narrow" panose="020B0606020202030204" pitchFamily="34" charset="0"/>
                <a:cs typeface="Calibri" panose="020F0502020204030204" pitchFamily="34" charset="0"/>
              </a:rPr>
              <a:t>East Bay Regional Park District</a:t>
            </a:r>
          </a:p>
          <a:p>
            <a:endParaRPr lang="en-US" sz="1050" dirty="0">
              <a:latin typeface="Arial Narrow" panose="020B0606020202030204" pitchFamily="34" charset="0"/>
              <a:cs typeface="Calibri" panose="020F0502020204030204" pitchFamily="34" charset="0"/>
            </a:endParaRPr>
          </a:p>
          <a:p>
            <a:r>
              <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Calibri" panose="020F0502020204030204" pitchFamily="34" charset="0"/>
              </a:rPr>
              <a:t>Project Manager – </a:t>
            </a:r>
            <a:r>
              <a:rPr kumimoji="0" lang="en-US" sz="1600" i="0" u="none" strike="noStrike" kern="1200" cap="none" spc="0" normalizeH="0" baseline="0" noProof="0" dirty="0">
                <a:ln>
                  <a:noFill/>
                </a:ln>
                <a:solidFill>
                  <a:prstClr val="black"/>
                </a:solidFill>
                <a:effectLst/>
                <a:uLnTx/>
                <a:uFillTx/>
                <a:latin typeface="Arial Narrow" panose="020B0606020202030204" pitchFamily="34" charset="0"/>
                <a:ea typeface="+mn-ea"/>
                <a:cs typeface="Calibri" panose="020F0502020204030204" pitchFamily="34" charset="0"/>
              </a:rPr>
              <a:t>Dina Robertson, </a:t>
            </a:r>
            <a:r>
              <a:rPr kumimoji="0" lang="en-US" sz="1600" i="0" u="none" strike="noStrike" kern="1200" cap="none" spc="0" normalizeH="0" baseline="0" noProof="0" dirty="0">
                <a:ln>
                  <a:noFill/>
                </a:ln>
                <a:solidFill>
                  <a:prstClr val="black"/>
                </a:solidFill>
                <a:effectLst/>
                <a:uLnTx/>
                <a:uFillTx/>
                <a:latin typeface="Arial Narrow" panose="020B0606020202030204" pitchFamily="34" charset="0"/>
                <a:ea typeface="+mn-ea"/>
                <a:cs typeface="Calibri" panose="020F0502020204030204" pitchFamily="34" charset="0"/>
                <a:hlinkClick r:id="rId9"/>
              </a:rPr>
              <a:t>DRobertson@ebparks.org</a:t>
            </a:r>
            <a:endParaRPr kumimoji="0" lang="en-US" sz="1600" i="0" u="none" strike="noStrike" kern="1200" cap="none" spc="0" normalizeH="0" baseline="0" noProof="0" dirty="0">
              <a:ln>
                <a:noFill/>
              </a:ln>
              <a:solidFill>
                <a:prstClr val="black"/>
              </a:solidFill>
              <a:effectLst/>
              <a:uLnTx/>
              <a:uFillTx/>
              <a:latin typeface="Arial Narrow" panose="020B0606020202030204" pitchFamily="34" charset="0"/>
              <a:ea typeface="+mn-ea"/>
              <a:cs typeface="Calibri" panose="020F0502020204030204" pitchFamily="34" charset="0"/>
            </a:endParaRPr>
          </a:p>
          <a:p>
            <a:endParaRPr lang="en-US" sz="1050" dirty="0">
              <a:latin typeface="Arial Narrow" panose="020B0606020202030204" pitchFamily="34" charset="0"/>
              <a:cs typeface="Calibri" panose="020F0502020204030204" pitchFamily="34" charset="0"/>
            </a:endParaRPr>
          </a:p>
          <a:p>
            <a:r>
              <a:rPr lang="en-US" dirty="0" err="1">
                <a:latin typeface="Arial Narrow" panose="020B0606020202030204" pitchFamily="34" charset="0"/>
                <a:cs typeface="Calibri" panose="020F0502020204030204" pitchFamily="34" charset="0"/>
              </a:rPr>
              <a:t>Tukman</a:t>
            </a:r>
            <a:r>
              <a:rPr lang="en-US" dirty="0">
                <a:latin typeface="Arial Narrow" panose="020B0606020202030204" pitchFamily="34" charset="0"/>
                <a:cs typeface="Calibri" panose="020F0502020204030204" pitchFamily="34" charset="0"/>
              </a:rPr>
              <a:t> Geospatial</a:t>
            </a:r>
          </a:p>
          <a:p>
            <a:r>
              <a:rPr kumimoji="0" lang="en-US" sz="1600" b="1"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Project Manager </a:t>
            </a:r>
            <a:r>
              <a:rPr lang="en-US" sz="1600" dirty="0">
                <a:latin typeface="Arial Narrow" panose="020B0606020202030204" pitchFamily="34" charset="0"/>
                <a:cs typeface="Calibri" panose="020F0502020204030204" pitchFamily="34" charset="0"/>
              </a:rPr>
              <a:t>–</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 Mark </a:t>
            </a:r>
            <a:r>
              <a:rPr kumimoji="0" lang="en-US" sz="1600" b="0" i="0" u="none" strike="noStrike" kern="1200" cap="none" spc="0" normalizeH="0" baseline="0" noProof="0" dirty="0" err="1">
                <a:ln>
                  <a:noFill/>
                </a:ln>
                <a:effectLst/>
                <a:uLnTx/>
                <a:uFillTx/>
                <a:latin typeface="Arial Narrow" panose="020B0606020202030204" pitchFamily="34" charset="0"/>
                <a:cs typeface="Calibri" panose="020F0502020204030204" pitchFamily="34" charset="0"/>
              </a:rPr>
              <a:t>Tukman</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 </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hlinkClick r:id="rId10"/>
              </a:rPr>
              <a:t>mark@tukmangeospatial.net</a:t>
            </a:r>
            <a:endPar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endParaRPr>
          </a:p>
          <a:p>
            <a:endParaRPr lang="en-US" sz="1050" dirty="0">
              <a:latin typeface="Arial Narrow" panose="020B0606020202030204" pitchFamily="34" charset="0"/>
              <a:cs typeface="Calibri" panose="020F0502020204030204" pitchFamily="34" charset="0"/>
            </a:endParaRPr>
          </a:p>
          <a:p>
            <a:r>
              <a:rPr lang="en-US" dirty="0">
                <a:latin typeface="Arial Narrow" panose="020B0606020202030204" pitchFamily="34" charset="0"/>
                <a:cs typeface="Calibri" panose="020F0502020204030204" pitchFamily="34" charset="0"/>
              </a:rPr>
              <a:t>California Native Plant Society</a:t>
            </a:r>
            <a:endParaRPr lang="en-US" sz="1050" dirty="0">
              <a:latin typeface="Arial Narrow" panose="020B0606020202030204" pitchFamily="34" charset="0"/>
              <a:cs typeface="Calibri" panose="020F0502020204030204" pitchFamily="34" charset="0"/>
            </a:endParaRPr>
          </a:p>
          <a:p>
            <a:r>
              <a:rPr kumimoji="0" lang="en-US" sz="1600" b="1"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Project Manager </a:t>
            </a:r>
            <a:r>
              <a:rPr lang="en-US" sz="1600" dirty="0">
                <a:latin typeface="Arial Narrow" panose="020B0606020202030204" pitchFamily="34" charset="0"/>
                <a:cs typeface="Calibri" panose="020F0502020204030204" pitchFamily="34" charset="0"/>
              </a:rPr>
              <a:t>-</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 Julie Evens, </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hlinkClick r:id="rId11"/>
              </a:rPr>
              <a:t>jevens@cnps.org</a:t>
            </a:r>
            <a:endPar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endParaRPr>
          </a:p>
          <a:p>
            <a:r>
              <a:rPr kumimoji="0" lang="en-US" sz="1600" b="1"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Field and Data Coordinator – </a:t>
            </a:r>
            <a:r>
              <a:rPr kumimoji="0" lang="en-US" sz="160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Mark Bibbo, </a:t>
            </a:r>
            <a:r>
              <a:rPr kumimoji="0" lang="en-US" sz="1600" i="0" u="none" strike="noStrike" kern="1200" cap="none" spc="0" normalizeH="0" baseline="0" noProof="0" dirty="0">
                <a:ln>
                  <a:noFill/>
                </a:ln>
                <a:effectLst/>
                <a:uLnTx/>
                <a:uFillTx/>
                <a:latin typeface="Arial Narrow" panose="020B0606020202030204" pitchFamily="34" charset="0"/>
                <a:cs typeface="Calibri" panose="020F0502020204030204" pitchFamily="34" charset="0"/>
                <a:hlinkClick r:id="rId12"/>
              </a:rPr>
              <a:t>mbibbo@cnps.org</a:t>
            </a:r>
            <a:endParaRPr kumimoji="0" lang="en-US" sz="1600" i="0" u="none" strike="noStrike" kern="1200" cap="none" spc="0" normalizeH="0" baseline="0" noProof="0" dirty="0">
              <a:ln>
                <a:noFill/>
              </a:ln>
              <a:effectLst/>
              <a:uLnTx/>
              <a:uFillTx/>
              <a:latin typeface="Arial Narrow" panose="020B0606020202030204" pitchFamily="34" charset="0"/>
              <a:cs typeface="Calibri" panose="020F0502020204030204" pitchFamily="34" charset="0"/>
            </a:endParaRPr>
          </a:p>
          <a:p>
            <a:endParaRPr lang="en-US" sz="1050" dirty="0">
              <a:latin typeface="Arial Narrow" panose="020B0606020202030204" pitchFamily="34" charset="0"/>
              <a:cs typeface="Calibri" panose="020F0502020204030204" pitchFamily="34" charset="0"/>
            </a:endParaRPr>
          </a:p>
          <a:p>
            <a:r>
              <a:rPr lang="en-US" dirty="0">
                <a:latin typeface="Arial Narrow" panose="020B0606020202030204" pitchFamily="34" charset="0"/>
                <a:cs typeface="Calibri" panose="020F0502020204030204" pitchFamily="34" charset="0"/>
              </a:rPr>
              <a:t>Nomad Ecology</a:t>
            </a:r>
          </a:p>
          <a:p>
            <a:r>
              <a:rPr lang="en-US" sz="1600" b="1" dirty="0">
                <a:latin typeface="Arial Narrow" panose="020B0606020202030204" pitchFamily="34" charset="0"/>
                <a:cs typeface="Calibri" panose="020F0502020204030204" pitchFamily="34" charset="0"/>
              </a:rPr>
              <a:t>Project Manager</a:t>
            </a:r>
            <a:r>
              <a:rPr lang="en-US" sz="1600" dirty="0">
                <a:latin typeface="Arial Narrow" panose="020B0606020202030204" pitchFamily="34" charset="0"/>
                <a:cs typeface="Calibri" panose="020F0502020204030204" pitchFamily="34" charset="0"/>
              </a:rPr>
              <a:t> - Erin McDermott, </a:t>
            </a:r>
            <a:r>
              <a:rPr lang="en-US" sz="1600" dirty="0">
                <a:latin typeface="Arial Narrow" panose="020B0606020202030204" pitchFamily="34" charset="0"/>
                <a:cs typeface="Calibri" panose="020F0502020204030204" pitchFamily="34" charset="0"/>
                <a:hlinkClick r:id="rId13"/>
              </a:rPr>
              <a:t>emcdermott@nomadecology.com</a:t>
            </a:r>
            <a:endParaRPr lang="en-US" sz="1600" dirty="0">
              <a:latin typeface="Arial Narrow" panose="020B0606020202030204" pitchFamily="34" charset="0"/>
              <a:cs typeface="Calibri" panose="020F0502020204030204" pitchFamily="34" charset="0"/>
            </a:endParaRPr>
          </a:p>
          <a:p>
            <a:endParaRPr lang="en-US" sz="1050" dirty="0">
              <a:latin typeface="Arial Narrow" panose="020B0606020202030204" pitchFamily="34" charset="0"/>
              <a:cs typeface="Calibri" panose="020F0502020204030204" pitchFamily="34" charset="0"/>
            </a:endParaRPr>
          </a:p>
          <a:p>
            <a:r>
              <a:rPr lang="en-US" dirty="0">
                <a:latin typeface="Arial Narrow" panose="020B0606020202030204" pitchFamily="34" charset="0"/>
                <a:cs typeface="Calibri" panose="020F0502020204030204" pitchFamily="34" charset="0"/>
              </a:rPr>
              <a:t>Benson Bio Consulting</a:t>
            </a:r>
          </a:p>
          <a:p>
            <a:r>
              <a:rPr lang="en-US" sz="1600" dirty="0">
                <a:latin typeface="Arial Narrow" panose="020B0606020202030204" pitchFamily="34" charset="0"/>
                <a:cs typeface="Calibri" panose="020F0502020204030204" pitchFamily="34" charset="0"/>
              </a:rPr>
              <a:t>Shelly Benson, </a:t>
            </a:r>
            <a:r>
              <a:rPr lang="en-US" sz="1600" dirty="0">
                <a:latin typeface="Arial Narrow" panose="020B0606020202030204" pitchFamily="34" charset="0"/>
                <a:cs typeface="Calibri" panose="020F0502020204030204" pitchFamily="34" charset="0"/>
                <a:hlinkClick r:id="rId14"/>
              </a:rPr>
              <a:t>shelly@bensonbioconsulting.com</a:t>
            </a:r>
            <a:endParaRPr lang="en-US" sz="1600" dirty="0">
              <a:latin typeface="Arial Narrow" panose="020B0606020202030204" pitchFamily="34" charset="0"/>
              <a:cs typeface="Calibri" panose="020F0502020204030204" pitchFamily="34" charset="0"/>
            </a:endParaRPr>
          </a:p>
          <a:p>
            <a:endParaRPr lang="en-US" sz="1600" dirty="0">
              <a:latin typeface="Arial Narrow" panose="020B0606020202030204" pitchFamily="34" charset="0"/>
              <a:cs typeface="Calibri" panose="020F0502020204030204" pitchFamily="34" charset="0"/>
            </a:endParaRPr>
          </a:p>
        </p:txBody>
      </p:sp>
    </p:spTree>
    <p:extLst>
      <p:ext uri="{BB962C8B-B14F-4D97-AF65-F5344CB8AC3E}">
        <p14:creationId xmlns:p14="http://schemas.microsoft.com/office/powerpoint/2010/main" val="1703307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20120523 presentation background3_60percent_noCNDDB"/>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24529" b="392"/>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map of the state of california&#10;&#10;Description automatically generated with medium confidence">
            <a:extLst>
              <a:ext uri="{FF2B5EF4-FFF2-40B4-BE49-F238E27FC236}">
                <a16:creationId xmlns:a16="http://schemas.microsoft.com/office/drawing/2014/main" id="{F018B024-1329-CC82-D8EC-1A863621EA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299363" cy="6858000"/>
          </a:xfrm>
          <a:prstGeom prst="rect">
            <a:avLst/>
          </a:prstGeom>
        </p:spPr>
      </p:pic>
      <p:sp>
        <p:nvSpPr>
          <p:cNvPr id="8" name="TextBox 7">
            <a:extLst>
              <a:ext uri="{FF2B5EF4-FFF2-40B4-BE49-F238E27FC236}">
                <a16:creationId xmlns:a16="http://schemas.microsoft.com/office/drawing/2014/main" id="{326C2ABA-DC55-0BF3-F388-94AEBD0409F2}"/>
              </a:ext>
            </a:extLst>
          </p:cNvPr>
          <p:cNvSpPr txBox="1"/>
          <p:nvPr/>
        </p:nvSpPr>
        <p:spPr>
          <a:xfrm>
            <a:off x="5367132" y="1134422"/>
            <a:ext cx="3902123" cy="2100575"/>
          </a:xfrm>
          <a:prstGeom prst="rect">
            <a:avLst/>
          </a:prstGeom>
          <a:noFill/>
        </p:spPr>
        <p:txBody>
          <a:bodyPr wrap="square" rtlCol="0">
            <a:spAutoFit/>
          </a:bodyPr>
          <a:lstStyle/>
          <a:p>
            <a:r>
              <a:rPr lang="en-US" sz="2400" dirty="0">
                <a:latin typeface="Arial Narrow" panose="020B0606020202030204" pitchFamily="34" charset="0"/>
                <a:cs typeface="Calibri" panose="020F0502020204030204" pitchFamily="34" charset="0"/>
              </a:rPr>
              <a:t>VegCAMP</a:t>
            </a:r>
          </a:p>
          <a:p>
            <a:endParaRPr lang="en-US" sz="1050" dirty="0">
              <a:latin typeface="Arial Narrow" panose="020B0606020202030204" pitchFamily="34" charset="0"/>
              <a:cs typeface="Calibri" panose="020F0502020204030204" pitchFamily="34" charset="0"/>
            </a:endParaRPr>
          </a:p>
          <a:p>
            <a:r>
              <a:rPr kumimoji="0" lang="en-US" sz="1600" b="1"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Project Managers </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 </a:t>
            </a:r>
          </a:p>
          <a:p>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Rachelle Boul, </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hlinkClick r:id="rId6"/>
              </a:rPr>
              <a:t>Rachelle.Boul@wildlife.ca.gov</a:t>
            </a:r>
            <a:endPar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endParaRPr>
          </a:p>
          <a:p>
            <a:r>
              <a:rPr lang="en-US" sz="1600" dirty="0">
                <a:latin typeface="Arial Narrow" panose="020B0606020202030204" pitchFamily="34" charset="0"/>
                <a:cs typeface="Calibri" panose="020F0502020204030204" pitchFamily="34" charset="0"/>
              </a:rPr>
              <a:t>Nani Teves, </a:t>
            </a:r>
            <a:r>
              <a:rPr lang="en-US" sz="1600" dirty="0">
                <a:latin typeface="Arial Narrow" panose="020B0606020202030204" pitchFamily="34" charset="0"/>
                <a:cs typeface="Calibri" panose="020F0502020204030204" pitchFamily="34" charset="0"/>
                <a:hlinkClick r:id="rId7"/>
              </a:rPr>
              <a:t>Nani.Teves@Wildlife.ca.gov</a:t>
            </a:r>
            <a:endParaRPr lang="en-US" sz="1600" dirty="0">
              <a:latin typeface="Arial Narrow" panose="020B0606020202030204" pitchFamily="34" charset="0"/>
              <a:cs typeface="Calibri" panose="020F0502020204030204" pitchFamily="34" charset="0"/>
            </a:endParaRPr>
          </a:p>
          <a:p>
            <a:r>
              <a:rPr lang="en-US" sz="1600" b="1" dirty="0">
                <a:latin typeface="Arial Narrow" panose="020B0606020202030204" pitchFamily="34" charset="0"/>
                <a:cs typeface="Calibri" panose="020F0502020204030204" pitchFamily="34" charset="0"/>
              </a:rPr>
              <a:t>Data Coordinator – </a:t>
            </a:r>
          </a:p>
          <a:p>
            <a:r>
              <a:rPr lang="en-US" sz="1600" dirty="0">
                <a:latin typeface="Arial Narrow" panose="020B0606020202030204" pitchFamily="34" charset="0"/>
                <a:cs typeface="Calibri" panose="020F0502020204030204" pitchFamily="34" charset="0"/>
              </a:rPr>
              <a:t>Rosie Yacoub, </a:t>
            </a:r>
            <a:r>
              <a:rPr lang="en-US" sz="1600" dirty="0">
                <a:latin typeface="Arial Narrow" panose="020B0606020202030204" pitchFamily="34" charset="0"/>
                <a:cs typeface="Calibri" panose="020F0502020204030204" pitchFamily="34" charset="0"/>
                <a:hlinkClick r:id="rId8"/>
              </a:rPr>
              <a:t>Rosalie.Yacoub@wildlife.ca.gov</a:t>
            </a:r>
            <a:endParaRPr lang="en-US" sz="1600" dirty="0">
              <a:latin typeface="Arial Narrow" panose="020B0606020202030204" pitchFamily="34" charset="0"/>
              <a:cs typeface="Calibri" panose="020F0502020204030204" pitchFamily="34" charset="0"/>
            </a:endParaRPr>
          </a:p>
          <a:p>
            <a:endParaRPr lang="en-US" sz="1600" dirty="0">
              <a:latin typeface="Arial Narrow" panose="020B0606020202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44631380-59F9-59B2-A434-A5E82AAE64E5}"/>
              </a:ext>
            </a:extLst>
          </p:cNvPr>
          <p:cNvSpPr txBox="1"/>
          <p:nvPr/>
        </p:nvSpPr>
        <p:spPr>
          <a:xfrm>
            <a:off x="5367133" y="3267377"/>
            <a:ext cx="3902123" cy="1361911"/>
          </a:xfrm>
          <a:prstGeom prst="rect">
            <a:avLst/>
          </a:prstGeom>
          <a:noFill/>
        </p:spPr>
        <p:txBody>
          <a:bodyPr wrap="square" rtlCol="0">
            <a:spAutoFit/>
          </a:bodyPr>
          <a:lstStyle/>
          <a:p>
            <a:r>
              <a:rPr lang="en-US" sz="2400" dirty="0">
                <a:latin typeface="Arial Narrow" panose="020B0606020202030204" pitchFamily="34" charset="0"/>
                <a:cs typeface="Calibri" panose="020F0502020204030204" pitchFamily="34" charset="0"/>
              </a:rPr>
              <a:t>UC Riverside</a:t>
            </a:r>
          </a:p>
          <a:p>
            <a:endParaRPr lang="en-US" sz="1050" dirty="0">
              <a:latin typeface="Arial Narrow" panose="020B0606020202030204" pitchFamily="34" charset="0"/>
              <a:cs typeface="Calibri" panose="020F0502020204030204" pitchFamily="34" charset="0"/>
            </a:endParaRPr>
          </a:p>
          <a:p>
            <a:r>
              <a:rPr kumimoji="0" lang="en-US" sz="1600" b="1"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Project Manager</a:t>
            </a:r>
            <a:r>
              <a:rPr kumimoji="0" lang="en-US" sz="160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 – </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Lynn Sweet, </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hlinkClick r:id="rId9"/>
              </a:rPr>
              <a:t>lynn.sweet@ucr.edu</a:t>
            </a:r>
            <a:endPar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endParaRPr>
          </a:p>
          <a:p>
            <a:endPar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endParaRPr>
          </a:p>
        </p:txBody>
      </p:sp>
      <p:sp>
        <p:nvSpPr>
          <p:cNvPr id="10" name="Rectangle 8">
            <a:extLst>
              <a:ext uri="{FF2B5EF4-FFF2-40B4-BE49-F238E27FC236}">
                <a16:creationId xmlns:a16="http://schemas.microsoft.com/office/drawing/2014/main" id="{78649DE3-85B7-1B1A-C3BD-1C09DD28C5E1}"/>
              </a:ext>
            </a:extLst>
          </p:cNvPr>
          <p:cNvSpPr>
            <a:spLocks noChangeArrowheads="1"/>
          </p:cNvSpPr>
          <p:nvPr/>
        </p:nvSpPr>
        <p:spPr bwMode="auto">
          <a:xfrm>
            <a:off x="11651" y="0"/>
            <a:ext cx="9144000" cy="609600"/>
          </a:xfrm>
          <a:prstGeom prst="rect">
            <a:avLst/>
          </a:prstGeom>
          <a:gradFill rotWithShape="1">
            <a:gsLst>
              <a:gs pos="0">
                <a:srgbClr val="ABD18F"/>
              </a:gs>
              <a:gs pos="100000">
                <a:srgbClr val="D0FEAE">
                  <a:alpha val="75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sz="2800" b="1" dirty="0">
                <a:solidFill>
                  <a:srgbClr val="0000CC"/>
                </a:solidFill>
              </a:rPr>
              <a:t>  </a:t>
            </a:r>
            <a:r>
              <a:rPr kumimoji="0" lang="en-US" sz="2800" b="1" i="0" u="none" strike="noStrike" kern="1200" cap="none" spc="0" normalizeH="0" baseline="0" noProof="0" dirty="0">
                <a:ln>
                  <a:noFill/>
                </a:ln>
                <a:solidFill>
                  <a:srgbClr val="292F6D"/>
                </a:solidFill>
                <a:effectLst/>
                <a:uLnTx/>
                <a:uFillTx/>
              </a:rPr>
              <a:t> </a:t>
            </a:r>
            <a:r>
              <a:rPr lang="en-US" sz="2800" b="1" dirty="0"/>
              <a:t>Colorado Desert Vegetation Mapping Project</a:t>
            </a:r>
          </a:p>
        </p:txBody>
      </p:sp>
      <p:pic>
        <p:nvPicPr>
          <p:cNvPr id="2" name="Picture 1">
            <a:extLst>
              <a:ext uri="{FF2B5EF4-FFF2-40B4-BE49-F238E27FC236}">
                <a16:creationId xmlns:a16="http://schemas.microsoft.com/office/drawing/2014/main" id="{59675766-51A4-4058-EBC3-1961E07EFAC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7208" y="135969"/>
            <a:ext cx="1244240" cy="105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2357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20120523 presentation background3_60percent_noCNDDB"/>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24529" b="392"/>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map of the state of california&#10;&#10;Description automatically generated with medium confidence">
            <a:extLst>
              <a:ext uri="{FF2B5EF4-FFF2-40B4-BE49-F238E27FC236}">
                <a16:creationId xmlns:a16="http://schemas.microsoft.com/office/drawing/2014/main" id="{E338A23A-80A1-8E61-B8AA-47CD1E30C2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299363" cy="6858000"/>
          </a:xfrm>
          <a:prstGeom prst="rect">
            <a:avLst/>
          </a:prstGeom>
        </p:spPr>
      </p:pic>
      <p:sp>
        <p:nvSpPr>
          <p:cNvPr id="8" name="TextBox 7">
            <a:extLst>
              <a:ext uri="{FF2B5EF4-FFF2-40B4-BE49-F238E27FC236}">
                <a16:creationId xmlns:a16="http://schemas.microsoft.com/office/drawing/2014/main" id="{35C99E62-C14E-D58F-5292-D698FFC9FE62}"/>
              </a:ext>
            </a:extLst>
          </p:cNvPr>
          <p:cNvSpPr txBox="1"/>
          <p:nvPr/>
        </p:nvSpPr>
        <p:spPr>
          <a:xfrm>
            <a:off x="5305425" y="1186072"/>
            <a:ext cx="3902123" cy="2100575"/>
          </a:xfrm>
          <a:prstGeom prst="rect">
            <a:avLst/>
          </a:prstGeom>
          <a:noFill/>
        </p:spPr>
        <p:txBody>
          <a:bodyPr wrap="square" rtlCol="0">
            <a:spAutoFit/>
          </a:bodyPr>
          <a:lstStyle/>
          <a:p>
            <a:r>
              <a:rPr lang="en-US" sz="2400" dirty="0">
                <a:latin typeface="Arial Narrow" panose="020B0606020202030204" pitchFamily="34" charset="0"/>
                <a:cs typeface="Calibri" panose="020F0502020204030204" pitchFamily="34" charset="0"/>
              </a:rPr>
              <a:t>VegCAMP</a:t>
            </a:r>
          </a:p>
          <a:p>
            <a:endParaRPr lang="en-US" sz="1050" dirty="0">
              <a:latin typeface="Arial Narrow" panose="020B0606020202030204" pitchFamily="34" charset="0"/>
              <a:cs typeface="Calibri" panose="020F0502020204030204" pitchFamily="34" charset="0"/>
            </a:endParaRPr>
          </a:p>
          <a:p>
            <a:r>
              <a:rPr kumimoji="0" lang="en-US" sz="1600" b="1"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Project Managers </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 </a:t>
            </a:r>
          </a:p>
          <a:p>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Rachelle Boul, </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hlinkClick r:id="rId6"/>
              </a:rPr>
              <a:t>Rachelle.Boul@wildlife.ca.gov</a:t>
            </a:r>
            <a:endPar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endParaRPr>
          </a:p>
          <a:p>
            <a:r>
              <a:rPr lang="en-US" sz="1600" dirty="0">
                <a:latin typeface="Arial Narrow" panose="020B0606020202030204" pitchFamily="34" charset="0"/>
                <a:cs typeface="Calibri" panose="020F0502020204030204" pitchFamily="34" charset="0"/>
              </a:rPr>
              <a:t>Nani Teves, </a:t>
            </a:r>
            <a:r>
              <a:rPr lang="en-US" sz="1600" dirty="0">
                <a:latin typeface="Arial Narrow" panose="020B0606020202030204" pitchFamily="34" charset="0"/>
                <a:cs typeface="Calibri" panose="020F0502020204030204" pitchFamily="34" charset="0"/>
                <a:hlinkClick r:id="rId7"/>
              </a:rPr>
              <a:t>Nani.Teves@Wildlife.ca.gov</a:t>
            </a:r>
            <a:endParaRPr lang="en-US" sz="1600" dirty="0">
              <a:latin typeface="Arial Narrow" panose="020B0606020202030204" pitchFamily="34" charset="0"/>
              <a:cs typeface="Calibri" panose="020F0502020204030204" pitchFamily="34" charset="0"/>
            </a:endParaRPr>
          </a:p>
          <a:p>
            <a:r>
              <a:rPr lang="en-US" sz="1600" b="1" dirty="0">
                <a:latin typeface="Arial Narrow" panose="020B0606020202030204" pitchFamily="34" charset="0"/>
                <a:cs typeface="Calibri" panose="020F0502020204030204" pitchFamily="34" charset="0"/>
              </a:rPr>
              <a:t>Data Coordinator – </a:t>
            </a:r>
          </a:p>
          <a:p>
            <a:r>
              <a:rPr lang="en-US" sz="1600" dirty="0">
                <a:latin typeface="Arial Narrow" panose="020B0606020202030204" pitchFamily="34" charset="0"/>
                <a:cs typeface="Calibri" panose="020F0502020204030204" pitchFamily="34" charset="0"/>
              </a:rPr>
              <a:t>Rosie Yacoub, </a:t>
            </a:r>
            <a:r>
              <a:rPr lang="en-US" sz="1600" dirty="0">
                <a:latin typeface="Arial Narrow" panose="020B0606020202030204" pitchFamily="34" charset="0"/>
                <a:cs typeface="Calibri" panose="020F0502020204030204" pitchFamily="34" charset="0"/>
                <a:hlinkClick r:id="rId8"/>
              </a:rPr>
              <a:t>Rosalie.Yacoub@wildlife.ca.gov</a:t>
            </a:r>
            <a:endParaRPr lang="en-US" sz="1600" dirty="0">
              <a:latin typeface="Arial Narrow" panose="020B0606020202030204" pitchFamily="34" charset="0"/>
              <a:cs typeface="Calibri" panose="020F0502020204030204" pitchFamily="34" charset="0"/>
            </a:endParaRPr>
          </a:p>
          <a:p>
            <a:endParaRPr lang="en-US" sz="1600" dirty="0">
              <a:latin typeface="Arial Narrow" panose="020B0606020202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2FC501DF-FFD5-9050-6511-4F8911EBF85C}"/>
              </a:ext>
            </a:extLst>
          </p:cNvPr>
          <p:cNvSpPr txBox="1"/>
          <p:nvPr/>
        </p:nvSpPr>
        <p:spPr>
          <a:xfrm>
            <a:off x="5305425" y="3262117"/>
            <a:ext cx="3902123" cy="3262432"/>
          </a:xfrm>
          <a:prstGeom prst="rect">
            <a:avLst/>
          </a:prstGeom>
          <a:noFill/>
        </p:spPr>
        <p:txBody>
          <a:bodyPr wrap="square" rtlCol="0">
            <a:spAutoFit/>
          </a:bodyPr>
          <a:lstStyle/>
          <a:p>
            <a:r>
              <a:rPr lang="en-US" sz="2400" dirty="0">
                <a:latin typeface="Arial Narrow" panose="020B0606020202030204" pitchFamily="34" charset="0"/>
                <a:cs typeface="Calibri" panose="020F0502020204030204" pitchFamily="34" charset="0"/>
              </a:rPr>
              <a:t>Aerial Information Systems</a:t>
            </a:r>
          </a:p>
          <a:p>
            <a:r>
              <a:rPr lang="en-US" sz="1600" b="1" dirty="0">
                <a:latin typeface="Arial Narrow" panose="020B0606020202030204" pitchFamily="34" charset="0"/>
                <a:cs typeface="Calibri" panose="020F0502020204030204" pitchFamily="34" charset="0"/>
              </a:rPr>
              <a:t>Project Manager</a:t>
            </a:r>
            <a:r>
              <a:rPr lang="en-US" sz="1600" dirty="0">
                <a:latin typeface="Arial Narrow" panose="020B0606020202030204" pitchFamily="34" charset="0"/>
                <a:cs typeface="Calibri" panose="020F0502020204030204" pitchFamily="34" charset="0"/>
              </a:rPr>
              <a:t> – Debbie Johnson</a:t>
            </a:r>
            <a:endParaRPr lang="en-US" sz="1600" b="1" dirty="0">
              <a:latin typeface="Arial Narrow" panose="020B0606020202030204" pitchFamily="34" charset="0"/>
              <a:cs typeface="Calibri" panose="020F0502020204030204" pitchFamily="34" charset="0"/>
            </a:endParaRPr>
          </a:p>
          <a:p>
            <a:endParaRPr lang="en-US" dirty="0">
              <a:latin typeface="Arial Narrow" panose="020B0606020202030204" pitchFamily="34" charset="0"/>
              <a:cs typeface="Calibri" panose="020F0502020204030204" pitchFamily="34" charset="0"/>
            </a:endParaRPr>
          </a:p>
          <a:p>
            <a:r>
              <a:rPr lang="en-US" dirty="0">
                <a:latin typeface="Arial Narrow" panose="020B0606020202030204" pitchFamily="34" charset="0"/>
                <a:cs typeface="Calibri" panose="020F0502020204030204" pitchFamily="34" charset="0"/>
              </a:rPr>
              <a:t>California Native Plant Society</a:t>
            </a:r>
            <a:endParaRPr lang="en-US" sz="1050" dirty="0">
              <a:latin typeface="Arial Narrow" panose="020B0606020202030204" pitchFamily="34" charset="0"/>
              <a:cs typeface="Calibri" panose="020F0502020204030204" pitchFamily="34" charset="0"/>
            </a:endParaRPr>
          </a:p>
          <a:p>
            <a:r>
              <a:rPr kumimoji="0" lang="en-US" sz="1600" b="1"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Project Manager </a:t>
            </a:r>
            <a:r>
              <a:rPr lang="en-US" sz="1600" dirty="0">
                <a:latin typeface="Arial Narrow" panose="020B0606020202030204" pitchFamily="34" charset="0"/>
                <a:cs typeface="Calibri" panose="020F0502020204030204" pitchFamily="34" charset="0"/>
              </a:rPr>
              <a:t>-</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 Julie Evens, </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hlinkClick r:id="rId9"/>
              </a:rPr>
              <a:t>jevens@cnps.org</a:t>
            </a:r>
            <a:endPar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endParaRPr>
          </a:p>
          <a:p>
            <a:r>
              <a:rPr kumimoji="0" lang="en-US" sz="1600" b="1"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Field and Data Coordinator - </a:t>
            </a:r>
            <a:r>
              <a:rPr kumimoji="0" lang="en-US" sz="160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Jennifer Buck-Diaz</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rPr>
              <a:t> </a:t>
            </a:r>
            <a:r>
              <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hlinkClick r:id="rId10"/>
              </a:rPr>
              <a:t>jbuckdiaz@cnps.org</a:t>
            </a:r>
            <a:endParaRPr kumimoji="0" lang="en-US" sz="1600" b="0" i="0" u="none" strike="noStrike" kern="1200" cap="none" spc="0" normalizeH="0" baseline="0" noProof="0" dirty="0">
              <a:ln>
                <a:noFill/>
              </a:ln>
              <a:effectLst/>
              <a:uLnTx/>
              <a:uFillTx/>
              <a:latin typeface="Arial Narrow" panose="020B0606020202030204" pitchFamily="34" charset="0"/>
              <a:cs typeface="Calibri" panose="020F0502020204030204" pitchFamily="34" charset="0"/>
            </a:endParaRPr>
          </a:p>
          <a:p>
            <a:endParaRPr lang="en-US" sz="1600" dirty="0">
              <a:latin typeface="Arial Narrow" panose="020B0606020202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rial Narrow" panose="020B0606020202030204" pitchFamily="34" charset="0"/>
                <a:cs typeface="Calibri" panose="020F0502020204030204" pitchFamily="34" charset="0"/>
              </a:rPr>
              <a:t>Ironwood Consultants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Arial Narrow" panose="020B0606020202030204" pitchFamily="34" charset="0"/>
                <a:cs typeface="Calibri" panose="020F0502020204030204" pitchFamily="34" charset="0"/>
              </a:rPr>
              <a:t>Project Manager </a:t>
            </a:r>
            <a:r>
              <a:rPr lang="en-US" sz="1600" dirty="0">
                <a:solidFill>
                  <a:prstClr val="black"/>
                </a:solidFill>
                <a:latin typeface="Arial Narrow" panose="020B0606020202030204" pitchFamily="34" charset="0"/>
                <a:cs typeface="Calibri" panose="020F0502020204030204" pitchFamily="34" charset="0"/>
              </a:rPr>
              <a:t>– Dave Kesonie, </a:t>
            </a:r>
            <a:r>
              <a:rPr lang="en-US" sz="1600" dirty="0">
                <a:solidFill>
                  <a:prstClr val="black"/>
                </a:solidFill>
                <a:latin typeface="Arial Narrow" panose="020B0606020202030204" pitchFamily="34" charset="0"/>
                <a:cs typeface="Calibri" panose="020F0502020204030204" pitchFamily="34" charset="0"/>
                <a:hlinkClick r:id="rId11"/>
              </a:rPr>
              <a:t>dave@ironwoodbio.com</a:t>
            </a:r>
            <a:endParaRPr lang="en-US" sz="1600" dirty="0">
              <a:solidFill>
                <a:prstClr val="black"/>
              </a:solidFill>
              <a:latin typeface="Arial Narrow" panose="020B0606020202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latin typeface="Arial Narrow" panose="020B0606020202030204" pitchFamily="34" charset="0"/>
              <a:cs typeface="Calibri" panose="020F0502020204030204" pitchFamily="34" charset="0"/>
            </a:endParaRPr>
          </a:p>
        </p:txBody>
      </p:sp>
      <p:sp>
        <p:nvSpPr>
          <p:cNvPr id="11" name="Rectangle 8">
            <a:extLst>
              <a:ext uri="{FF2B5EF4-FFF2-40B4-BE49-F238E27FC236}">
                <a16:creationId xmlns:a16="http://schemas.microsoft.com/office/drawing/2014/main" id="{E57F1B60-2BD6-3E68-6168-B243F7A612CD}"/>
              </a:ext>
            </a:extLst>
          </p:cNvPr>
          <p:cNvSpPr>
            <a:spLocks noChangeArrowheads="1"/>
          </p:cNvSpPr>
          <p:nvPr/>
        </p:nvSpPr>
        <p:spPr bwMode="auto">
          <a:xfrm>
            <a:off x="11651" y="0"/>
            <a:ext cx="9144000" cy="609600"/>
          </a:xfrm>
          <a:prstGeom prst="rect">
            <a:avLst/>
          </a:prstGeom>
          <a:gradFill rotWithShape="1">
            <a:gsLst>
              <a:gs pos="0">
                <a:srgbClr val="ABD18F"/>
              </a:gs>
              <a:gs pos="100000">
                <a:srgbClr val="D0FEAE">
                  <a:alpha val="75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sz="2800" b="1" dirty="0">
                <a:solidFill>
                  <a:srgbClr val="0000CC"/>
                </a:solidFill>
              </a:rPr>
              <a:t>  </a:t>
            </a:r>
            <a:r>
              <a:rPr kumimoji="0" lang="en-US" sz="2800" b="1" i="0" u="none" strike="noStrike" kern="1200" cap="none" spc="0" normalizeH="0" baseline="0" noProof="0" dirty="0">
                <a:ln>
                  <a:noFill/>
                </a:ln>
                <a:solidFill>
                  <a:srgbClr val="292F6D"/>
                </a:solidFill>
                <a:effectLst/>
                <a:uLnTx/>
                <a:uFillTx/>
              </a:rPr>
              <a:t> </a:t>
            </a:r>
            <a:r>
              <a:rPr lang="en-US" sz="2800" b="1" dirty="0"/>
              <a:t>Mojave and Sonoran Desert Vegetation Mapping</a:t>
            </a:r>
          </a:p>
        </p:txBody>
      </p:sp>
      <p:pic>
        <p:nvPicPr>
          <p:cNvPr id="2" name="Picture 1">
            <a:extLst>
              <a:ext uri="{FF2B5EF4-FFF2-40B4-BE49-F238E27FC236}">
                <a16:creationId xmlns:a16="http://schemas.microsoft.com/office/drawing/2014/main" id="{A5FEE62A-4A42-A5BE-1A92-5E5F6BA5524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17208" y="135969"/>
            <a:ext cx="1244240" cy="105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
            <a:extLst>
              <a:ext uri="{FF2B5EF4-FFF2-40B4-BE49-F238E27FC236}">
                <a16:creationId xmlns:a16="http://schemas.microsoft.com/office/drawing/2014/main" id="{CCAC459C-C8B9-3DC9-09E2-AB93BAC6B3A2}"/>
              </a:ext>
            </a:extLst>
          </p:cNvPr>
          <p:cNvSpPr>
            <a:spLocks noChangeArrowheads="1"/>
          </p:cNvSpPr>
          <p:nvPr/>
        </p:nvSpPr>
        <p:spPr bwMode="auto">
          <a:xfrm>
            <a:off x="3557588" y="3863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43649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20120523 presentation background3_60percent_noCNDDB"/>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24529" b="392"/>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ectangle 8"/>
          <p:cNvSpPr>
            <a:spLocks noChangeArrowheads="1"/>
          </p:cNvSpPr>
          <p:nvPr/>
        </p:nvSpPr>
        <p:spPr bwMode="auto">
          <a:xfrm>
            <a:off x="0" y="793350"/>
            <a:ext cx="9144000" cy="1032275"/>
          </a:xfrm>
          <a:prstGeom prst="rect">
            <a:avLst/>
          </a:prstGeom>
          <a:gradFill rotWithShape="1">
            <a:gsLst>
              <a:gs pos="0">
                <a:srgbClr val="ABD18F"/>
              </a:gs>
              <a:gs pos="100000">
                <a:srgbClr val="D0FEAE">
                  <a:alpha val="75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4000" b="1" dirty="0"/>
              <a:t>BDB and VegCAMP</a:t>
            </a:r>
            <a:endParaRPr lang="en-US" sz="3600" b="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3200" dirty="0"/>
          </a:p>
        </p:txBody>
      </p:sp>
      <p:pic>
        <p:nvPicPr>
          <p:cNvPr id="6" name="Picture 5" descr="Logo&#10;&#10;Description automatically generated">
            <a:extLst>
              <a:ext uri="{FF2B5EF4-FFF2-40B4-BE49-F238E27FC236}">
                <a16:creationId xmlns:a16="http://schemas.microsoft.com/office/drawing/2014/main" id="{396791C8-549C-77F2-2FDE-3A819AA00E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3040" y="67984"/>
            <a:ext cx="898327" cy="11860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4A280D1-2738-8376-EA08-01823B3861E3}"/>
              </a:ext>
            </a:extLst>
          </p:cNvPr>
          <p:cNvSpPr txBox="1"/>
          <p:nvPr/>
        </p:nvSpPr>
        <p:spPr>
          <a:xfrm>
            <a:off x="470721" y="3040894"/>
            <a:ext cx="184731" cy="369332"/>
          </a:xfrm>
          <a:prstGeom prst="rect">
            <a:avLst/>
          </a:prstGeom>
          <a:noFill/>
        </p:spPr>
        <p:txBody>
          <a:bodyPr wrap="none" rtlCol="0">
            <a:spAutoFit/>
          </a:bodyPr>
          <a:lstStyle/>
          <a:p>
            <a:endParaRPr lang="en-US" i="1" dirty="0"/>
          </a:p>
        </p:txBody>
      </p:sp>
      <p:pic>
        <p:nvPicPr>
          <p:cNvPr id="8" name="Picture 1">
            <a:extLst>
              <a:ext uri="{FF2B5EF4-FFF2-40B4-BE49-F238E27FC236}">
                <a16:creationId xmlns:a16="http://schemas.microsoft.com/office/drawing/2014/main" id="{95165802-9E60-5286-1283-04A9F2E37D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7208" y="135969"/>
            <a:ext cx="1244240" cy="105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3">
            <a:extLst>
              <a:ext uri="{FF2B5EF4-FFF2-40B4-BE49-F238E27FC236}">
                <a16:creationId xmlns:a16="http://schemas.microsoft.com/office/drawing/2014/main" id="{63F68DC2-5C46-6493-B861-37452C55106D}"/>
              </a:ext>
            </a:extLst>
          </p:cNvPr>
          <p:cNvSpPr>
            <a:spLocks noGrp="1"/>
          </p:cNvSpPr>
          <p:nvPr>
            <p:ph sz="half" idx="1"/>
          </p:nvPr>
        </p:nvSpPr>
        <p:spPr>
          <a:xfrm>
            <a:off x="31477" y="2285138"/>
            <a:ext cx="4426226" cy="4323384"/>
          </a:xfrm>
        </p:spPr>
        <p:txBody>
          <a:bodyPr>
            <a:normAutofit fontScale="25000" lnSpcReduction="20000"/>
          </a:bodyPr>
          <a:lstStyle/>
          <a:p>
            <a:endParaRPr lang="en-US" sz="7200" i="1" dirty="0">
              <a:solidFill>
                <a:srgbClr val="000000"/>
              </a:solidFill>
              <a:latin typeface="Tahoma" pitchFamily="34" charset="0"/>
            </a:endParaRPr>
          </a:p>
          <a:p>
            <a:pPr>
              <a:lnSpc>
                <a:spcPct val="134000"/>
              </a:lnSpc>
            </a:pPr>
            <a:r>
              <a:rPr lang="en-US" sz="7200" i="1" dirty="0">
                <a:solidFill>
                  <a:srgbClr val="000000"/>
                </a:solidFill>
                <a:latin typeface="Tahoma" pitchFamily="34" charset="0"/>
              </a:rPr>
              <a:t>The mission of CDFW’s Biogeographic Data Branch is to collaborate with others to collect, manage, analyze, and distribute biogeographic data for effective conservation and management of California’s natural resources.</a:t>
            </a:r>
          </a:p>
          <a:p>
            <a:pPr>
              <a:lnSpc>
                <a:spcPct val="134000"/>
              </a:lnSpc>
            </a:pPr>
            <a:r>
              <a:rPr lang="en-US" sz="7200" dirty="0">
                <a:solidFill>
                  <a:srgbClr val="000000"/>
                </a:solidFill>
                <a:latin typeface="Tahoma" pitchFamily="34" charset="0"/>
              </a:rPr>
              <a:t>Acting Branch Chief: Carie Battistone</a:t>
            </a:r>
          </a:p>
          <a:p>
            <a:pPr>
              <a:lnSpc>
                <a:spcPct val="134000"/>
              </a:lnSpc>
            </a:pPr>
            <a:r>
              <a:rPr lang="en-US" sz="7200" dirty="0">
                <a:solidFill>
                  <a:srgbClr val="000000"/>
                </a:solidFill>
                <a:latin typeface="Tahoma" pitchFamily="34" charset="0"/>
              </a:rPr>
              <a:t>Other BDB Programs:</a:t>
            </a:r>
          </a:p>
          <a:p>
            <a:pPr lvl="1">
              <a:lnSpc>
                <a:spcPct val="134000"/>
              </a:lnSpc>
            </a:pPr>
            <a:r>
              <a:rPr lang="en-US" sz="6800" dirty="0">
                <a:solidFill>
                  <a:srgbClr val="000000"/>
                </a:solidFill>
                <a:latin typeface="Tahoma" pitchFamily="34" charset="0"/>
              </a:rPr>
              <a:t>BIOS</a:t>
            </a:r>
          </a:p>
          <a:p>
            <a:pPr lvl="1">
              <a:lnSpc>
                <a:spcPct val="134000"/>
              </a:lnSpc>
            </a:pPr>
            <a:r>
              <a:rPr lang="en-US" sz="6800" dirty="0">
                <a:solidFill>
                  <a:srgbClr val="000000"/>
                </a:solidFill>
                <a:latin typeface="Tahoma" pitchFamily="34" charset="0"/>
              </a:rPr>
              <a:t>CNDDB</a:t>
            </a:r>
          </a:p>
          <a:p>
            <a:pPr lvl="1">
              <a:lnSpc>
                <a:spcPct val="134000"/>
              </a:lnSpc>
            </a:pPr>
            <a:r>
              <a:rPr lang="en-US" sz="6800" dirty="0">
                <a:solidFill>
                  <a:srgbClr val="000000"/>
                </a:solidFill>
                <a:latin typeface="Tahoma" pitchFamily="34" charset="0"/>
              </a:rPr>
              <a:t>CAU</a:t>
            </a:r>
          </a:p>
          <a:p>
            <a:endParaRPr lang="en-US" dirty="0"/>
          </a:p>
        </p:txBody>
      </p:sp>
      <p:sp>
        <p:nvSpPr>
          <p:cNvPr id="10" name="Content Placeholder 5">
            <a:extLst>
              <a:ext uri="{FF2B5EF4-FFF2-40B4-BE49-F238E27FC236}">
                <a16:creationId xmlns:a16="http://schemas.microsoft.com/office/drawing/2014/main" id="{95E4DD9F-296C-5A6A-C884-311A292E0148}"/>
              </a:ext>
            </a:extLst>
          </p:cNvPr>
          <p:cNvSpPr>
            <a:spLocks noGrp="1"/>
          </p:cNvSpPr>
          <p:nvPr>
            <p:ph sz="half" idx="2"/>
          </p:nvPr>
        </p:nvSpPr>
        <p:spPr>
          <a:xfrm>
            <a:off x="4687878" y="2618975"/>
            <a:ext cx="4332298" cy="4351338"/>
          </a:xfrm>
        </p:spPr>
        <p:txBody>
          <a:bodyPr vert="horz" lIns="91440" tIns="45720" rIns="91440" bIns="45720" rtlCol="0" anchor="t">
            <a:normAutofit fontScale="25000" lnSpcReduction="20000"/>
          </a:bodyPr>
          <a:lstStyle/>
          <a:p>
            <a:pPr defTabSz="457200" eaLnBrk="1" hangingPunct="1">
              <a:lnSpc>
                <a:spcPct val="80000"/>
              </a:lnSpc>
              <a:spcBef>
                <a:spcPts val="20"/>
              </a:spcBef>
            </a:pPr>
            <a:endParaRPr lang="en-US" altLang="en-US" sz="2800" dirty="0">
              <a:solidFill>
                <a:srgbClr val="292F6D"/>
              </a:solidFill>
              <a:latin typeface="Calibri" panose="020F0502020204030204"/>
            </a:endParaRPr>
          </a:p>
          <a:p>
            <a:pPr defTabSz="457200" eaLnBrk="1" hangingPunct="1">
              <a:lnSpc>
                <a:spcPct val="120000"/>
              </a:lnSpc>
              <a:spcBef>
                <a:spcPts val="20"/>
              </a:spcBef>
            </a:pPr>
            <a:r>
              <a:rPr lang="en-US" altLang="en-US" sz="5600" dirty="0">
                <a:latin typeface="Calibri" panose="020F0502020204030204"/>
              </a:rPr>
              <a:t>Rachelle Boul, Senior Vegetation Ecologist and Program Lead</a:t>
            </a:r>
            <a:endParaRPr lang="en-US" altLang="en-US" sz="5600">
              <a:latin typeface="Calibri" panose="020F0502020204030204"/>
              <a:cs typeface="Calibri"/>
            </a:endParaRPr>
          </a:p>
          <a:p>
            <a:pPr defTabSz="457200" eaLnBrk="1" hangingPunct="1">
              <a:lnSpc>
                <a:spcPct val="120000"/>
              </a:lnSpc>
              <a:spcBef>
                <a:spcPts val="20"/>
              </a:spcBef>
            </a:pPr>
            <a:r>
              <a:rPr lang="en-US" altLang="en-US" sz="5600" dirty="0">
                <a:latin typeface="Calibri" panose="020F0502020204030204"/>
              </a:rPr>
              <a:t>Jaime </a:t>
            </a:r>
            <a:r>
              <a:rPr lang="en-US" altLang="en-US" sz="5600">
                <a:latin typeface="Calibri" panose="020F0502020204030204"/>
              </a:rPr>
              <a:t>Ratchford</a:t>
            </a:r>
            <a:r>
              <a:rPr lang="en-US" altLang="en-US" sz="5600" dirty="0">
                <a:latin typeface="Calibri" panose="020F0502020204030204"/>
              </a:rPr>
              <a:t>, Vegetation Ecologist</a:t>
            </a:r>
          </a:p>
          <a:p>
            <a:pPr defTabSz="457200" eaLnBrk="1" hangingPunct="1">
              <a:lnSpc>
                <a:spcPct val="120000"/>
              </a:lnSpc>
              <a:spcBef>
                <a:spcPts val="20"/>
              </a:spcBef>
            </a:pPr>
            <a:r>
              <a:rPr lang="en-US" altLang="en-US" sz="5600" dirty="0">
                <a:latin typeface="Calibri" panose="020F0502020204030204"/>
              </a:rPr>
              <a:t>Betsy </a:t>
            </a:r>
            <a:r>
              <a:rPr lang="en-US" altLang="en-US" sz="5600">
                <a:latin typeface="Calibri" panose="020F0502020204030204"/>
              </a:rPr>
              <a:t>Bultema</a:t>
            </a:r>
            <a:r>
              <a:rPr lang="en-US" altLang="en-US" sz="5600" dirty="0">
                <a:latin typeface="Calibri" panose="020F0502020204030204"/>
              </a:rPr>
              <a:t>, Vegetation Ecologist</a:t>
            </a:r>
            <a:endParaRPr lang="en-US" altLang="en-US" sz="5600" b="1" dirty="0">
              <a:latin typeface="Calibri" panose="020F0502020204030204"/>
            </a:endParaRPr>
          </a:p>
          <a:p>
            <a:pPr defTabSz="457200" eaLnBrk="1" hangingPunct="1">
              <a:lnSpc>
                <a:spcPct val="120000"/>
              </a:lnSpc>
              <a:spcBef>
                <a:spcPts val="20"/>
              </a:spcBef>
            </a:pPr>
            <a:r>
              <a:rPr lang="en-US" altLang="en-US" sz="5600" dirty="0">
                <a:latin typeface="Calibri" panose="020F0502020204030204"/>
              </a:rPr>
              <a:t>Rosie Yacoub, GIS Specialist</a:t>
            </a:r>
          </a:p>
          <a:p>
            <a:pPr defTabSz="457200" eaLnBrk="1" hangingPunct="1">
              <a:lnSpc>
                <a:spcPct val="120000"/>
              </a:lnSpc>
              <a:spcBef>
                <a:spcPts val="30"/>
              </a:spcBef>
            </a:pPr>
            <a:r>
              <a:rPr lang="en-US" altLang="en-US" sz="5600" dirty="0">
                <a:latin typeface="Calibri" panose="020F0502020204030204"/>
              </a:rPr>
              <a:t>Melanie Gogol-Prokurat, Lead Ecologist/Supervisor</a:t>
            </a:r>
          </a:p>
          <a:p>
            <a:pPr defTabSz="457200" eaLnBrk="1" hangingPunct="1">
              <a:lnSpc>
                <a:spcPct val="120000"/>
              </a:lnSpc>
              <a:spcBef>
                <a:spcPts val="30"/>
              </a:spcBef>
            </a:pPr>
            <a:endParaRPr lang="en-US" altLang="en-US" sz="5600" b="1" dirty="0">
              <a:latin typeface="Calibri" panose="020F0502020204030204"/>
            </a:endParaRPr>
          </a:p>
          <a:p>
            <a:pPr defTabSz="457200">
              <a:lnSpc>
                <a:spcPct val="120000"/>
              </a:lnSpc>
              <a:spcBef>
                <a:spcPts val="20"/>
              </a:spcBef>
            </a:pPr>
            <a:r>
              <a:rPr lang="en-US" altLang="en-US" sz="5600">
                <a:latin typeface="Calibri" panose="020F0502020204030204"/>
              </a:rPr>
              <a:t>Limited</a:t>
            </a:r>
            <a:r>
              <a:rPr lang="en-US" altLang="en-US" sz="5600" dirty="0">
                <a:latin typeface="Calibri" panose="020F0502020204030204"/>
              </a:rPr>
              <a:t> Term Staff:</a:t>
            </a:r>
            <a:r>
              <a:rPr lang="en-US" altLang="en-US" sz="5600">
                <a:latin typeface="Calibri" panose="020F0502020204030204"/>
              </a:rPr>
              <a:t> </a:t>
            </a:r>
            <a:endParaRPr lang="en-US" altLang="en-US" sz="5600">
              <a:latin typeface="Calibri" panose="020F0502020204030204"/>
              <a:cs typeface="Calibri"/>
            </a:endParaRPr>
          </a:p>
          <a:p>
            <a:pPr lvl="1" defTabSz="457200">
              <a:lnSpc>
                <a:spcPct val="120000"/>
              </a:lnSpc>
              <a:spcBef>
                <a:spcPts val="20"/>
              </a:spcBef>
            </a:pPr>
            <a:r>
              <a:rPr lang="en-US" altLang="en-US" sz="5200" dirty="0">
                <a:latin typeface="Calibri" panose="020F0502020204030204"/>
              </a:rPr>
              <a:t>Torrance Haynes, Vegetation Ecologist</a:t>
            </a:r>
          </a:p>
          <a:p>
            <a:pPr lvl="1" defTabSz="457200">
              <a:lnSpc>
                <a:spcPct val="120000"/>
              </a:lnSpc>
              <a:spcBef>
                <a:spcPts val="20"/>
              </a:spcBef>
            </a:pPr>
            <a:r>
              <a:rPr lang="en-US" altLang="en-US" sz="5200" dirty="0">
                <a:latin typeface="Calibri" panose="020F0502020204030204"/>
              </a:rPr>
              <a:t>Annie Allen, Vegetation Ecologist</a:t>
            </a:r>
          </a:p>
          <a:p>
            <a:pPr lvl="1" defTabSz="457200">
              <a:lnSpc>
                <a:spcPct val="120000"/>
              </a:lnSpc>
              <a:spcBef>
                <a:spcPts val="20"/>
              </a:spcBef>
            </a:pPr>
            <a:r>
              <a:rPr lang="en-US" altLang="en-US" sz="5200" dirty="0">
                <a:latin typeface="Calibri" panose="020F0502020204030204"/>
              </a:rPr>
              <a:t>Monica Tydlaska, GIS Specialist</a:t>
            </a:r>
          </a:p>
          <a:p>
            <a:pPr defTabSz="457200" eaLnBrk="1" hangingPunct="1">
              <a:lnSpc>
                <a:spcPct val="120000"/>
              </a:lnSpc>
              <a:spcBef>
                <a:spcPts val="20"/>
              </a:spcBef>
            </a:pPr>
            <a:r>
              <a:rPr lang="en-US" altLang="en-US" sz="5600" dirty="0">
                <a:latin typeface="Calibri" panose="020F0502020204030204"/>
              </a:rPr>
              <a:t>Scientific Aids: Diandra Graber, Jared Hom, Ashley Bendit</a:t>
            </a:r>
          </a:p>
          <a:p>
            <a:pPr defTabSz="457200" eaLnBrk="1" hangingPunct="1">
              <a:lnSpc>
                <a:spcPct val="120000"/>
              </a:lnSpc>
              <a:spcBef>
                <a:spcPts val="20"/>
              </a:spcBef>
            </a:pPr>
            <a:r>
              <a:rPr lang="en-US" altLang="en-US" sz="5600" dirty="0">
                <a:latin typeface="Calibri" panose="020F0502020204030204"/>
              </a:rPr>
              <a:t>Contract Staff: Catherine Curley, Nani </a:t>
            </a:r>
            <a:r>
              <a:rPr lang="en-US" altLang="en-US" sz="5600">
                <a:latin typeface="Calibri" panose="020F0502020204030204"/>
              </a:rPr>
              <a:t>Teves</a:t>
            </a:r>
            <a:r>
              <a:rPr lang="en-US" altLang="en-US" sz="5600" dirty="0">
                <a:latin typeface="Calibri" panose="020F0502020204030204"/>
              </a:rPr>
              <a:t>, Sabrina Bento, Sarah Nasif, William O’Brien, Heather MacRoberts, Song Hunter</a:t>
            </a:r>
          </a:p>
          <a:p>
            <a:pPr marL="0" indent="0" defTabSz="457200" eaLnBrk="1" hangingPunct="1">
              <a:lnSpc>
                <a:spcPct val="80000"/>
              </a:lnSpc>
              <a:spcBef>
                <a:spcPts val="20"/>
              </a:spcBef>
              <a:buNone/>
            </a:pPr>
            <a:r>
              <a:rPr lang="en-US" altLang="en-US" sz="5600" dirty="0">
                <a:solidFill>
                  <a:srgbClr val="292F6D"/>
                </a:solidFill>
                <a:latin typeface="Calibri" panose="020F0502020204030204"/>
              </a:rPr>
              <a:t>	</a:t>
            </a:r>
          </a:p>
          <a:p>
            <a:endParaRPr lang="en-US" dirty="0"/>
          </a:p>
        </p:txBody>
      </p:sp>
      <p:sp>
        <p:nvSpPr>
          <p:cNvPr id="11" name="Text Placeholder 4">
            <a:extLst>
              <a:ext uri="{FF2B5EF4-FFF2-40B4-BE49-F238E27FC236}">
                <a16:creationId xmlns:a16="http://schemas.microsoft.com/office/drawing/2014/main" id="{44BDB9F9-046A-73C4-8CE9-CB870F25F20F}"/>
              </a:ext>
            </a:extLst>
          </p:cNvPr>
          <p:cNvSpPr txBox="1">
            <a:spLocks/>
          </p:cNvSpPr>
          <p:nvPr/>
        </p:nvSpPr>
        <p:spPr>
          <a:xfrm>
            <a:off x="57148" y="1830627"/>
            <a:ext cx="4495801"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Biogeographic Data Branch (BDB)</a:t>
            </a:r>
          </a:p>
          <a:p>
            <a:pPr>
              <a:spcBef>
                <a:spcPts val="0"/>
              </a:spcBef>
            </a:pPr>
            <a:r>
              <a:rPr lang="en-US" sz="1600" b="0" dirty="0"/>
              <a:t>Sacramento, California</a:t>
            </a:r>
          </a:p>
        </p:txBody>
      </p:sp>
      <p:sp>
        <p:nvSpPr>
          <p:cNvPr id="12" name="Text Placeholder 4">
            <a:extLst>
              <a:ext uri="{FF2B5EF4-FFF2-40B4-BE49-F238E27FC236}">
                <a16:creationId xmlns:a16="http://schemas.microsoft.com/office/drawing/2014/main" id="{4DF762C0-7ABF-56AD-3CB3-628E0E817665}"/>
              </a:ext>
            </a:extLst>
          </p:cNvPr>
          <p:cNvSpPr txBox="1">
            <a:spLocks/>
          </p:cNvSpPr>
          <p:nvPr/>
        </p:nvSpPr>
        <p:spPr>
          <a:xfrm>
            <a:off x="4581527" y="1873182"/>
            <a:ext cx="4495798" cy="8239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Vegetation Classification and Mapping (</a:t>
            </a:r>
            <a:r>
              <a:rPr lang="en-US" sz="2400" dirty="0" err="1"/>
              <a:t>VegCAMP</a:t>
            </a:r>
            <a:r>
              <a:rPr lang="en-US" sz="2400" dirty="0"/>
              <a:t>) Staff</a:t>
            </a:r>
          </a:p>
        </p:txBody>
      </p:sp>
      <p:cxnSp>
        <p:nvCxnSpPr>
          <p:cNvPr id="14" name="Straight Connector 13">
            <a:extLst>
              <a:ext uri="{FF2B5EF4-FFF2-40B4-BE49-F238E27FC236}">
                <a16:creationId xmlns:a16="http://schemas.microsoft.com/office/drawing/2014/main" id="{A9C49881-056B-8016-B924-5F462F535BE6}"/>
              </a:ext>
            </a:extLst>
          </p:cNvPr>
          <p:cNvCxnSpPr>
            <a:endCxn id="4098" idx="2"/>
          </p:cNvCxnSpPr>
          <p:nvPr/>
        </p:nvCxnSpPr>
        <p:spPr>
          <a:xfrm>
            <a:off x="4562476" y="1979422"/>
            <a:ext cx="9524" cy="487857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64521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20120523 presentation background3_60percent_noCNDDB"/>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24529" b="392"/>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map of the state of california&#10;&#10;Description automatically generated with medium confidence">
            <a:extLst>
              <a:ext uri="{FF2B5EF4-FFF2-40B4-BE49-F238E27FC236}">
                <a16:creationId xmlns:a16="http://schemas.microsoft.com/office/drawing/2014/main" id="{29813DD5-0BB8-639A-A85B-6393BA15AB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2318" y="0"/>
            <a:ext cx="5299363" cy="6858000"/>
          </a:xfrm>
          <a:prstGeom prst="rect">
            <a:avLst/>
          </a:prstGeom>
        </p:spPr>
      </p:pic>
      <p:sp>
        <p:nvSpPr>
          <p:cNvPr id="11" name="Rectangle 8">
            <a:extLst>
              <a:ext uri="{FF2B5EF4-FFF2-40B4-BE49-F238E27FC236}">
                <a16:creationId xmlns:a16="http://schemas.microsoft.com/office/drawing/2014/main" id="{55055C3C-A577-1609-BF29-341EB8F3C3B7}"/>
              </a:ext>
            </a:extLst>
          </p:cNvPr>
          <p:cNvSpPr>
            <a:spLocks noChangeArrowheads="1"/>
          </p:cNvSpPr>
          <p:nvPr/>
        </p:nvSpPr>
        <p:spPr bwMode="auto">
          <a:xfrm>
            <a:off x="0" y="0"/>
            <a:ext cx="9144000" cy="609600"/>
          </a:xfrm>
          <a:prstGeom prst="rect">
            <a:avLst/>
          </a:prstGeom>
          <a:gradFill rotWithShape="1">
            <a:gsLst>
              <a:gs pos="0">
                <a:srgbClr val="ABD18F"/>
              </a:gs>
              <a:gs pos="100000">
                <a:srgbClr val="D0FEAE">
                  <a:alpha val="75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t>  </a:t>
            </a:r>
            <a:r>
              <a:rPr kumimoji="0" lang="en-US" sz="2800" b="1" i="0" u="none" strike="noStrike" kern="1200" cap="none" spc="0" normalizeH="0" baseline="0" noProof="0" dirty="0">
                <a:ln>
                  <a:noFill/>
                </a:ln>
                <a:effectLst/>
                <a:uLnTx/>
                <a:uFillTx/>
                <a:ea typeface="+mn-ea"/>
                <a:cs typeface="+mn-cs"/>
              </a:rPr>
              <a:t> 2023 Vegetation Sampling and Mapping Projects</a:t>
            </a:r>
          </a:p>
        </p:txBody>
      </p:sp>
      <p:pic>
        <p:nvPicPr>
          <p:cNvPr id="2" name="Picture 1">
            <a:extLst>
              <a:ext uri="{FF2B5EF4-FFF2-40B4-BE49-F238E27FC236}">
                <a16:creationId xmlns:a16="http://schemas.microsoft.com/office/drawing/2014/main" id="{A93B4E51-EDA8-21EB-0D1F-365A3BE360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7208" y="135969"/>
            <a:ext cx="1244240" cy="105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8996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20120523 presentation background3_60percent_noCNDDB"/>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24529" b="392"/>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ectangle 8"/>
          <p:cNvSpPr>
            <a:spLocks noChangeArrowheads="1"/>
          </p:cNvSpPr>
          <p:nvPr/>
        </p:nvSpPr>
        <p:spPr bwMode="auto">
          <a:xfrm>
            <a:off x="-1" y="478000"/>
            <a:ext cx="9144000" cy="609600"/>
          </a:xfrm>
          <a:prstGeom prst="rect">
            <a:avLst/>
          </a:prstGeom>
          <a:gradFill rotWithShape="1">
            <a:gsLst>
              <a:gs pos="0">
                <a:srgbClr val="ABD18F"/>
              </a:gs>
              <a:gs pos="100000">
                <a:srgbClr val="D0FEAE">
                  <a:alpha val="75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t>  </a:t>
            </a:r>
            <a:r>
              <a:rPr kumimoji="0" lang="en-US" sz="2800" b="1" i="0" u="none" strike="noStrike" kern="1200" cap="none" spc="0" normalizeH="0" baseline="0" noProof="0" dirty="0">
                <a:ln>
                  <a:noFill/>
                </a:ln>
                <a:effectLst/>
                <a:uLnTx/>
                <a:uFillTx/>
                <a:ea typeface="+mn-ea"/>
                <a:cs typeface="+mn-cs"/>
              </a:rPr>
              <a:t> Cross-agency Collaboration </a:t>
            </a:r>
          </a:p>
        </p:txBody>
      </p:sp>
      <p:pic>
        <p:nvPicPr>
          <p:cNvPr id="2" name="Picture 1">
            <a:extLst>
              <a:ext uri="{FF2B5EF4-FFF2-40B4-BE49-F238E27FC236}">
                <a16:creationId xmlns:a16="http://schemas.microsoft.com/office/drawing/2014/main" id="{61D60F8E-9D57-6D88-F2DA-29C8176C00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7208" y="135969"/>
            <a:ext cx="1244240" cy="105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10CBD2B-0233-2780-A860-00AF3E7F3026}"/>
              </a:ext>
            </a:extLst>
          </p:cNvPr>
          <p:cNvSpPr txBox="1"/>
          <p:nvPr/>
        </p:nvSpPr>
        <p:spPr>
          <a:xfrm>
            <a:off x="745062" y="1664072"/>
            <a:ext cx="7653875" cy="4062651"/>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latin typeface="Arial Narrow" panose="020B0606020202030204" pitchFamily="34" charset="0"/>
              </a:rPr>
              <a:t>How might you use vegetation data in your work?</a:t>
            </a:r>
          </a:p>
          <a:p>
            <a:pPr marL="285750" indent="-285750">
              <a:buFont typeface="Wingdings" panose="05000000000000000000" pitchFamily="2" charset="2"/>
              <a:buChar char="Ø"/>
            </a:pPr>
            <a:endParaRPr lang="en-US" sz="1050" dirty="0">
              <a:latin typeface="Arial Narrow" panose="020B0606020202030204" pitchFamily="34" charset="0"/>
            </a:endParaRPr>
          </a:p>
          <a:p>
            <a:pPr marL="285750" indent="-285750">
              <a:buFont typeface="Wingdings" panose="05000000000000000000" pitchFamily="2" charset="2"/>
              <a:buChar char="Ø"/>
            </a:pPr>
            <a:r>
              <a:rPr lang="en-US" sz="2400" dirty="0">
                <a:latin typeface="Arial Narrow" panose="020B0606020202030204" pitchFamily="34" charset="0"/>
              </a:rPr>
              <a:t>Is there a particular project or region that you are most interested in? </a:t>
            </a:r>
          </a:p>
          <a:p>
            <a:pPr marL="285750" indent="-285750">
              <a:buFont typeface="Wingdings" panose="05000000000000000000" pitchFamily="2" charset="2"/>
              <a:buChar char="Ø"/>
            </a:pPr>
            <a:endParaRPr lang="en-US" sz="1050" dirty="0">
              <a:latin typeface="Arial Narrow" panose="020B0606020202030204" pitchFamily="34" charset="0"/>
            </a:endParaRPr>
          </a:p>
          <a:p>
            <a:pPr marL="285750" indent="-285750">
              <a:buFont typeface="Wingdings" panose="05000000000000000000" pitchFamily="2" charset="2"/>
              <a:buChar char="Ø"/>
            </a:pPr>
            <a:r>
              <a:rPr lang="en-US" sz="2400" dirty="0">
                <a:latin typeface="Arial Narrow" panose="020B0606020202030204" pitchFamily="34" charset="0"/>
              </a:rPr>
              <a:t>Are you able to provide land access information and be a point of contact to discuss this further? </a:t>
            </a:r>
          </a:p>
          <a:p>
            <a:pPr marL="285750" indent="-285750">
              <a:buFont typeface="Wingdings" panose="05000000000000000000" pitchFamily="2" charset="2"/>
              <a:buChar char="Ø"/>
            </a:pPr>
            <a:endParaRPr lang="en-US" sz="1050" dirty="0">
              <a:latin typeface="Arial Narrow" panose="020B0606020202030204" pitchFamily="34" charset="0"/>
            </a:endParaRPr>
          </a:p>
          <a:p>
            <a:pPr marL="285750" indent="-285750">
              <a:buFont typeface="Wingdings" panose="05000000000000000000" pitchFamily="2" charset="2"/>
              <a:buChar char="Ø"/>
            </a:pPr>
            <a:r>
              <a:rPr lang="en-US" sz="2400" dirty="0">
                <a:latin typeface="Arial Narrow" panose="020B0606020202030204" pitchFamily="34" charset="0"/>
              </a:rPr>
              <a:t>Do you know of any existing vegetation data that we might not know about?</a:t>
            </a:r>
          </a:p>
          <a:p>
            <a:pPr marL="285750" indent="-285750">
              <a:buFont typeface="Wingdings" panose="05000000000000000000" pitchFamily="2" charset="2"/>
              <a:buChar char="Ø"/>
            </a:pPr>
            <a:endParaRPr lang="en-US" sz="1050" dirty="0">
              <a:latin typeface="Arial Narrow" panose="020B0606020202030204" pitchFamily="34" charset="0"/>
            </a:endParaRPr>
          </a:p>
          <a:p>
            <a:pPr marL="285750" indent="-285750">
              <a:buFont typeface="Wingdings" panose="05000000000000000000" pitchFamily="2" charset="2"/>
              <a:buChar char="Ø"/>
            </a:pPr>
            <a:r>
              <a:rPr lang="en-US" sz="2400" dirty="0">
                <a:latin typeface="Arial Narrow" panose="020B0606020202030204" pitchFamily="34" charset="0"/>
              </a:rPr>
              <a:t>Is there anything else you’d like to ask or share with us?</a:t>
            </a:r>
          </a:p>
          <a:p>
            <a:pPr marL="285750" indent="-285750">
              <a:buFont typeface="Wingdings" panose="05000000000000000000" pitchFamily="2" charset="2"/>
              <a:buChar char="Ø"/>
            </a:pPr>
            <a:endParaRPr lang="en-US" sz="2400" dirty="0">
              <a:latin typeface="Arial Narrow" panose="020B0606020202030204" pitchFamily="34" charset="0"/>
            </a:endParaRPr>
          </a:p>
        </p:txBody>
      </p:sp>
      <p:sp>
        <p:nvSpPr>
          <p:cNvPr id="5" name="TextBox 4">
            <a:extLst>
              <a:ext uri="{FF2B5EF4-FFF2-40B4-BE49-F238E27FC236}">
                <a16:creationId xmlns:a16="http://schemas.microsoft.com/office/drawing/2014/main" id="{4A908AE1-0EB2-B28D-E9E2-35281A7573FB}"/>
              </a:ext>
            </a:extLst>
          </p:cNvPr>
          <p:cNvSpPr txBox="1"/>
          <p:nvPr/>
        </p:nvSpPr>
        <p:spPr>
          <a:xfrm>
            <a:off x="2456278" y="5856780"/>
            <a:ext cx="4823756" cy="523220"/>
          </a:xfrm>
          <a:prstGeom prst="rect">
            <a:avLst/>
          </a:prstGeom>
          <a:noFill/>
        </p:spPr>
        <p:txBody>
          <a:bodyPr wrap="none" rtlCol="0">
            <a:spAutoFit/>
          </a:bodyPr>
          <a:lstStyle/>
          <a:p>
            <a:r>
              <a:rPr lang="en-US" sz="2800" b="1" dirty="0">
                <a:latin typeface="Arial Narrow" panose="020B0606020202030204" pitchFamily="34" charset="0"/>
              </a:rPr>
              <a:t>Complete the online survey here:</a:t>
            </a:r>
          </a:p>
        </p:txBody>
      </p:sp>
      <p:pic>
        <p:nvPicPr>
          <p:cNvPr id="7" name="Picture 6" descr="A qr code on a white background&#10;&#10;Description automatically generated">
            <a:extLst>
              <a:ext uri="{FF2B5EF4-FFF2-40B4-BE49-F238E27FC236}">
                <a16:creationId xmlns:a16="http://schemas.microsoft.com/office/drawing/2014/main" id="{7C131A08-060F-4D2C-0CD8-173DE29AC1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148" y="5365775"/>
            <a:ext cx="1356256" cy="1356256"/>
          </a:xfrm>
          <a:prstGeom prst="rect">
            <a:avLst/>
          </a:prstGeom>
        </p:spPr>
      </p:pic>
      <p:sp>
        <p:nvSpPr>
          <p:cNvPr id="9" name="TextBox 8">
            <a:extLst>
              <a:ext uri="{FF2B5EF4-FFF2-40B4-BE49-F238E27FC236}">
                <a16:creationId xmlns:a16="http://schemas.microsoft.com/office/drawing/2014/main" id="{7E97353B-693A-0105-2637-6C21DEB01F7B}"/>
              </a:ext>
            </a:extLst>
          </p:cNvPr>
          <p:cNvSpPr txBox="1"/>
          <p:nvPr/>
        </p:nvSpPr>
        <p:spPr>
          <a:xfrm>
            <a:off x="4719638" y="6303195"/>
            <a:ext cx="4638674" cy="369332"/>
          </a:xfrm>
          <a:prstGeom prst="rect">
            <a:avLst/>
          </a:prstGeom>
          <a:noFill/>
        </p:spPr>
        <p:txBody>
          <a:bodyPr wrap="square">
            <a:spAutoFit/>
          </a:bodyPr>
          <a:lstStyle/>
          <a:p>
            <a:r>
              <a:rPr lang="en-US" dirty="0"/>
              <a:t>https://arcg.is/11bbP90</a:t>
            </a:r>
          </a:p>
        </p:txBody>
      </p:sp>
    </p:spTree>
    <p:extLst>
      <p:ext uri="{BB962C8B-B14F-4D97-AF65-F5344CB8AC3E}">
        <p14:creationId xmlns:p14="http://schemas.microsoft.com/office/powerpoint/2010/main" val="3267286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20120523 presentation background3_60percent_noCNDDB"/>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24529" b="392"/>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ectangle 8"/>
          <p:cNvSpPr>
            <a:spLocks noChangeArrowheads="1"/>
          </p:cNvSpPr>
          <p:nvPr/>
        </p:nvSpPr>
        <p:spPr bwMode="auto">
          <a:xfrm>
            <a:off x="-1" y="478000"/>
            <a:ext cx="9144000" cy="609600"/>
          </a:xfrm>
          <a:prstGeom prst="rect">
            <a:avLst/>
          </a:prstGeom>
          <a:gradFill rotWithShape="1">
            <a:gsLst>
              <a:gs pos="0">
                <a:srgbClr val="ABD18F"/>
              </a:gs>
              <a:gs pos="100000">
                <a:srgbClr val="D0FEAE">
                  <a:alpha val="75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t>  </a:t>
            </a:r>
            <a:r>
              <a:rPr kumimoji="0" lang="en-US" sz="2800" b="1" i="0" u="none" strike="noStrike" kern="1200" cap="none" spc="0" normalizeH="0" baseline="0" noProof="0" dirty="0">
                <a:ln>
                  <a:noFill/>
                </a:ln>
                <a:effectLst/>
                <a:uLnTx/>
                <a:uFillTx/>
                <a:ea typeface="+mn-ea"/>
                <a:cs typeface="+mn-cs"/>
              </a:rPr>
              <a:t> Cross-project Collaboration </a:t>
            </a:r>
          </a:p>
        </p:txBody>
      </p:sp>
      <p:pic>
        <p:nvPicPr>
          <p:cNvPr id="2" name="Picture 1">
            <a:extLst>
              <a:ext uri="{FF2B5EF4-FFF2-40B4-BE49-F238E27FC236}">
                <a16:creationId xmlns:a16="http://schemas.microsoft.com/office/drawing/2014/main" id="{61D60F8E-9D57-6D88-F2DA-29C8176C00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7208" y="135969"/>
            <a:ext cx="1244240" cy="105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10CBD2B-0233-2780-A860-00AF3E7F3026}"/>
              </a:ext>
            </a:extLst>
          </p:cNvPr>
          <p:cNvSpPr txBox="1"/>
          <p:nvPr/>
        </p:nvSpPr>
        <p:spPr>
          <a:xfrm>
            <a:off x="828943" y="2068082"/>
            <a:ext cx="7193444" cy="2423740"/>
          </a:xfrm>
          <a:prstGeom prst="rect">
            <a:avLst/>
          </a:prstGeom>
          <a:noFill/>
        </p:spPr>
        <p:txBody>
          <a:bodyPr wrap="none" rtlCol="0">
            <a:spAutoFit/>
          </a:bodyPr>
          <a:lstStyle/>
          <a:p>
            <a:pPr marL="285750" indent="-285750">
              <a:buFont typeface="Wingdings" panose="05000000000000000000" pitchFamily="2" charset="2"/>
              <a:buChar char="Ø"/>
            </a:pPr>
            <a:r>
              <a:rPr lang="en-US" sz="2400" dirty="0">
                <a:latin typeface="Arial Narrow" panose="020B0606020202030204" pitchFamily="34" charset="0"/>
              </a:rPr>
              <a:t>Data collection, storage, and flow</a:t>
            </a:r>
          </a:p>
          <a:p>
            <a:pPr marL="285750" indent="-285750">
              <a:buFont typeface="Wingdings" panose="05000000000000000000" pitchFamily="2" charset="2"/>
              <a:buChar char="Ø"/>
            </a:pPr>
            <a:endParaRPr lang="en-US" sz="1050" dirty="0">
              <a:latin typeface="Arial Narrow" panose="020B0606020202030204" pitchFamily="34" charset="0"/>
            </a:endParaRPr>
          </a:p>
          <a:p>
            <a:pPr marL="285750" indent="-285750">
              <a:buFont typeface="Wingdings" panose="05000000000000000000" pitchFamily="2" charset="2"/>
              <a:buChar char="Ø"/>
            </a:pPr>
            <a:r>
              <a:rPr lang="en-US" sz="2400" dirty="0">
                <a:latin typeface="Arial Narrow" panose="020B0606020202030204" pitchFamily="34" charset="0"/>
              </a:rPr>
              <a:t>Tracking count and distribution of community types sampled</a:t>
            </a:r>
          </a:p>
          <a:p>
            <a:pPr marL="285750" indent="-285750">
              <a:buFont typeface="Wingdings" panose="05000000000000000000" pitchFamily="2" charset="2"/>
              <a:buChar char="Ø"/>
            </a:pPr>
            <a:endParaRPr lang="en-US" sz="1050" dirty="0">
              <a:latin typeface="Arial Narrow" panose="020B0606020202030204" pitchFamily="34" charset="0"/>
            </a:endParaRPr>
          </a:p>
          <a:p>
            <a:pPr marL="285750" indent="-285750">
              <a:buFont typeface="Wingdings" panose="05000000000000000000" pitchFamily="2" charset="2"/>
              <a:buChar char="Ø"/>
            </a:pPr>
            <a:r>
              <a:rPr lang="en-US" sz="2400" dirty="0">
                <a:latin typeface="Arial Narrow" panose="020B0606020202030204" pitchFamily="34" charset="0"/>
              </a:rPr>
              <a:t>Land access and collection permits</a:t>
            </a:r>
          </a:p>
          <a:p>
            <a:pPr marL="285750" indent="-285750">
              <a:buFont typeface="Wingdings" panose="05000000000000000000" pitchFamily="2" charset="2"/>
              <a:buChar char="Ø"/>
            </a:pPr>
            <a:endParaRPr lang="en-US" sz="1050" dirty="0">
              <a:latin typeface="Arial Narrow" panose="020B0606020202030204" pitchFamily="34" charset="0"/>
            </a:endParaRPr>
          </a:p>
          <a:p>
            <a:pPr marL="285750" indent="-285750">
              <a:buFont typeface="Wingdings" panose="05000000000000000000" pitchFamily="2" charset="2"/>
              <a:buChar char="Ø"/>
            </a:pPr>
            <a:r>
              <a:rPr lang="en-US" sz="2400" dirty="0">
                <a:latin typeface="Arial Narrow" panose="020B0606020202030204" pitchFamily="34" charset="0"/>
              </a:rPr>
              <a:t>Others?</a:t>
            </a:r>
          </a:p>
          <a:p>
            <a:pPr marL="285750" indent="-285750">
              <a:buFont typeface="Wingdings" panose="05000000000000000000" pitchFamily="2" charset="2"/>
              <a:buChar char="Ø"/>
            </a:pPr>
            <a:endParaRPr lang="en-US" sz="2400" dirty="0">
              <a:latin typeface="Arial Narrow" panose="020B0606020202030204" pitchFamily="34" charset="0"/>
            </a:endParaRPr>
          </a:p>
        </p:txBody>
      </p:sp>
    </p:spTree>
    <p:extLst>
      <p:ext uri="{BB962C8B-B14F-4D97-AF65-F5344CB8AC3E}">
        <p14:creationId xmlns:p14="http://schemas.microsoft.com/office/powerpoint/2010/main" val="662458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text, font, logo, graphics&#10;&#10;Description automatically generated">
            <a:extLst>
              <a:ext uri="{FF2B5EF4-FFF2-40B4-BE49-F238E27FC236}">
                <a16:creationId xmlns:a16="http://schemas.microsoft.com/office/drawing/2014/main" id="{E61533D2-5B53-B52C-CA83-2A95ECC58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770" y="2868618"/>
            <a:ext cx="2067875" cy="1242846"/>
          </a:xfrm>
          <a:prstGeom prst="rect">
            <a:avLst/>
          </a:prstGeom>
        </p:spPr>
      </p:pic>
      <p:pic>
        <p:nvPicPr>
          <p:cNvPr id="9" name="Picture 2" descr="North State Planning &amp; Development Collective">
            <a:extLst>
              <a:ext uri="{FF2B5EF4-FFF2-40B4-BE49-F238E27FC236}">
                <a16:creationId xmlns:a16="http://schemas.microsoft.com/office/drawing/2014/main" id="{E30FB584-A606-F4B4-6CAF-5AD3BF0D88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5443" y="4207752"/>
            <a:ext cx="1418733" cy="1214388"/>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4100" descr="A green circle with white text and a letter h&#10;&#10;Description automatically generated with low confidence">
            <a:extLst>
              <a:ext uri="{FF2B5EF4-FFF2-40B4-BE49-F238E27FC236}">
                <a16:creationId xmlns:a16="http://schemas.microsoft.com/office/drawing/2014/main" id="{526E4DB7-EE01-1617-202F-3DD5491E2C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1522" y="2999541"/>
            <a:ext cx="1234842" cy="1234842"/>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0A9B2CEC-9EC3-E388-D7ED-061781AEBD10}"/>
              </a:ext>
            </a:extLst>
          </p:cNvPr>
          <p:cNvPicPr>
            <a:picLocks noChangeAspect="1"/>
          </p:cNvPicPr>
          <p:nvPr/>
        </p:nvPicPr>
        <p:blipFill rotWithShape="1">
          <a:blip r:embed="rId6">
            <a:extLst>
              <a:ext uri="{28A0092B-C50C-407E-A947-70E740481C1C}">
                <a14:useLocalDpi xmlns:a14="http://schemas.microsoft.com/office/drawing/2010/main" val="0"/>
              </a:ext>
            </a:extLst>
          </a:blip>
          <a:srcRect t="1149" r="4924"/>
          <a:stretch/>
        </p:blipFill>
        <p:spPr>
          <a:xfrm>
            <a:off x="6400493" y="5571213"/>
            <a:ext cx="2541316" cy="996246"/>
          </a:xfrm>
          <a:prstGeom prst="rect">
            <a:avLst/>
          </a:prstGeom>
        </p:spPr>
      </p:pic>
      <p:pic>
        <p:nvPicPr>
          <p:cNvPr id="7" name="Picture 1">
            <a:extLst>
              <a:ext uri="{FF2B5EF4-FFF2-40B4-BE49-F238E27FC236}">
                <a16:creationId xmlns:a16="http://schemas.microsoft.com/office/drawing/2014/main" id="{06EF8915-BE60-4222-896B-40055A9E58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9024" y="274050"/>
            <a:ext cx="1522913" cy="1285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alifornia Dept. of Fish and Wildlife Logo">
            <a:extLst>
              <a:ext uri="{FF2B5EF4-FFF2-40B4-BE49-F238E27FC236}">
                <a16:creationId xmlns:a16="http://schemas.microsoft.com/office/drawing/2014/main" id="{72231747-9244-448D-A2C5-F456E753E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9258" y="283546"/>
            <a:ext cx="1130075" cy="1495177"/>
          </a:xfrm>
          <a:prstGeom prst="rect">
            <a:avLst/>
          </a:prstGeom>
        </p:spPr>
      </p:pic>
      <p:pic>
        <p:nvPicPr>
          <p:cNvPr id="8" name="Picture 7" descr="Bureau of Land Management Logo">
            <a:extLst>
              <a:ext uri="{FF2B5EF4-FFF2-40B4-BE49-F238E27FC236}">
                <a16:creationId xmlns:a16="http://schemas.microsoft.com/office/drawing/2014/main" id="{F5AA333E-284A-5DFF-7A17-FF08EBC125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64099" y="563721"/>
            <a:ext cx="1235361" cy="1071331"/>
          </a:xfrm>
          <a:prstGeom prst="rect">
            <a:avLst/>
          </a:prstGeom>
        </p:spPr>
      </p:pic>
      <p:pic>
        <p:nvPicPr>
          <p:cNvPr id="14" name="Picture 13" descr="A green and yellow shield with a tree&#10;&#10;Description automatically generated with low confidence">
            <a:extLst>
              <a:ext uri="{FF2B5EF4-FFF2-40B4-BE49-F238E27FC236}">
                <a16:creationId xmlns:a16="http://schemas.microsoft.com/office/drawing/2014/main" id="{6A72170E-D45F-34C4-1EE0-A85744D0B3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0922" y="850806"/>
            <a:ext cx="1121721" cy="1242846"/>
          </a:xfrm>
          <a:prstGeom prst="rect">
            <a:avLst/>
          </a:prstGeom>
        </p:spPr>
      </p:pic>
      <p:pic>
        <p:nvPicPr>
          <p:cNvPr id="16" name="Graphic 15">
            <a:extLst>
              <a:ext uri="{FF2B5EF4-FFF2-40B4-BE49-F238E27FC236}">
                <a16:creationId xmlns:a16="http://schemas.microsoft.com/office/drawing/2014/main" id="{98CAF5D2-9198-B46F-9D19-FCC3E1CFE0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86303" y="3310788"/>
            <a:ext cx="1886340" cy="499625"/>
          </a:xfrm>
          <a:prstGeom prst="rect">
            <a:avLst/>
          </a:prstGeom>
        </p:spPr>
      </p:pic>
      <p:pic>
        <p:nvPicPr>
          <p:cNvPr id="18" name="Picture 17" descr="A picture containing font, design&#10;&#10;Description automatically generated">
            <a:extLst>
              <a:ext uri="{FF2B5EF4-FFF2-40B4-BE49-F238E27FC236}">
                <a16:creationId xmlns:a16="http://schemas.microsoft.com/office/drawing/2014/main" id="{607D53AE-93B2-7C9E-0B8F-422FC388FBA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7841" y="324062"/>
            <a:ext cx="1898196" cy="874820"/>
          </a:xfrm>
          <a:prstGeom prst="rect">
            <a:avLst/>
          </a:prstGeom>
        </p:spPr>
      </p:pic>
      <p:pic>
        <p:nvPicPr>
          <p:cNvPr id="20" name="Picture 19" descr="A blue and white sign with white text&#10;&#10;Description automatically generated with medium confidence">
            <a:extLst>
              <a:ext uri="{FF2B5EF4-FFF2-40B4-BE49-F238E27FC236}">
                <a16:creationId xmlns:a16="http://schemas.microsoft.com/office/drawing/2014/main" id="{7C2F839C-57DD-4FD1-CA2A-6B656644882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307" y="5729028"/>
            <a:ext cx="2110008" cy="874147"/>
          </a:xfrm>
          <a:prstGeom prst="rect">
            <a:avLst/>
          </a:prstGeom>
        </p:spPr>
      </p:pic>
      <p:pic>
        <p:nvPicPr>
          <p:cNvPr id="22" name="Picture 21">
            <a:extLst>
              <a:ext uri="{FF2B5EF4-FFF2-40B4-BE49-F238E27FC236}">
                <a16:creationId xmlns:a16="http://schemas.microsoft.com/office/drawing/2014/main" id="{016E198C-A9C0-0E33-BEB4-4F0294BD4C9C}"/>
              </a:ext>
            </a:extLst>
          </p:cNvPr>
          <p:cNvPicPr>
            <a:picLocks noChangeAspect="1"/>
          </p:cNvPicPr>
          <p:nvPr/>
        </p:nvPicPr>
        <p:blipFill rotWithShape="1">
          <a:blip r:embed="rId15"/>
          <a:srcRect l="2535" t="21295" r="3782" b="20399"/>
          <a:stretch/>
        </p:blipFill>
        <p:spPr>
          <a:xfrm>
            <a:off x="5521217" y="4163809"/>
            <a:ext cx="2364159" cy="334943"/>
          </a:xfrm>
          <a:prstGeom prst="rect">
            <a:avLst/>
          </a:prstGeom>
        </p:spPr>
      </p:pic>
      <p:pic>
        <p:nvPicPr>
          <p:cNvPr id="24" name="Picture 23" descr="A picture containing text, logo, trademark, emblem&#10;&#10;Description automatically generated">
            <a:extLst>
              <a:ext uri="{FF2B5EF4-FFF2-40B4-BE49-F238E27FC236}">
                <a16:creationId xmlns:a16="http://schemas.microsoft.com/office/drawing/2014/main" id="{2CFD4CC3-8544-F97A-F353-26EC9D081B3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30773" y="1912712"/>
            <a:ext cx="1035090" cy="1333070"/>
          </a:xfrm>
          <a:prstGeom prst="rect">
            <a:avLst/>
          </a:prstGeom>
        </p:spPr>
      </p:pic>
      <p:pic>
        <p:nvPicPr>
          <p:cNvPr id="26" name="Picture 25" descr="A picture containing circle, font, symbol, design&#10;&#10;Description automatically generated">
            <a:extLst>
              <a:ext uri="{FF2B5EF4-FFF2-40B4-BE49-F238E27FC236}">
                <a16:creationId xmlns:a16="http://schemas.microsoft.com/office/drawing/2014/main" id="{A511FCBD-DF4C-0F42-B4D4-3BDD9A0FD1F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703218" y="5518429"/>
            <a:ext cx="1049030" cy="1049030"/>
          </a:xfrm>
          <a:prstGeom prst="rect">
            <a:avLst/>
          </a:prstGeom>
        </p:spPr>
      </p:pic>
      <p:pic>
        <p:nvPicPr>
          <p:cNvPr id="28" name="Picture 27" descr="A black text on a white background&#10;&#10;Description automatically generated with low confidence">
            <a:extLst>
              <a:ext uri="{FF2B5EF4-FFF2-40B4-BE49-F238E27FC236}">
                <a16:creationId xmlns:a16="http://schemas.microsoft.com/office/drawing/2014/main" id="{7A0E89AB-C6A6-FB2B-CD6E-4E789384BC51}"/>
              </a:ext>
            </a:extLst>
          </p:cNvPr>
          <p:cNvPicPr>
            <a:picLocks noChangeAspect="1"/>
          </p:cNvPicPr>
          <p:nvPr/>
        </p:nvPicPr>
        <p:blipFill rotWithShape="1">
          <a:blip r:embed="rId18">
            <a:extLst>
              <a:ext uri="{28A0092B-C50C-407E-A947-70E740481C1C}">
                <a14:useLocalDpi xmlns:a14="http://schemas.microsoft.com/office/drawing/2010/main" val="0"/>
              </a:ext>
            </a:extLst>
          </a:blip>
          <a:srcRect t="12797"/>
          <a:stretch/>
        </p:blipFill>
        <p:spPr>
          <a:xfrm>
            <a:off x="5760763" y="4744657"/>
            <a:ext cx="2845744" cy="831454"/>
          </a:xfrm>
          <a:prstGeom prst="rect">
            <a:avLst/>
          </a:prstGeom>
        </p:spPr>
      </p:pic>
      <p:pic>
        <p:nvPicPr>
          <p:cNvPr id="4096" name="Picture 4095" descr="A picture containing text, font, graphic design, graphics&#10;&#10;Description automatically generated">
            <a:extLst>
              <a:ext uri="{FF2B5EF4-FFF2-40B4-BE49-F238E27FC236}">
                <a16:creationId xmlns:a16="http://schemas.microsoft.com/office/drawing/2014/main" id="{30420AE3-A880-2F9F-5B80-F070C55D263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46418" y="1639192"/>
            <a:ext cx="2067875" cy="462436"/>
          </a:xfrm>
          <a:prstGeom prst="rect">
            <a:avLst/>
          </a:prstGeom>
        </p:spPr>
      </p:pic>
      <p:pic>
        <p:nvPicPr>
          <p:cNvPr id="4099" name="Picture 4098" descr="A picture containing text, pig, swine, mammal&#10;&#10;Description automatically generated">
            <a:extLst>
              <a:ext uri="{FF2B5EF4-FFF2-40B4-BE49-F238E27FC236}">
                <a16:creationId xmlns:a16="http://schemas.microsoft.com/office/drawing/2014/main" id="{C52E3177-88AF-DE01-6062-A18969931DF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736086" y="3335378"/>
            <a:ext cx="1163374" cy="1163374"/>
          </a:xfrm>
          <a:prstGeom prst="rect">
            <a:avLst/>
          </a:prstGeom>
        </p:spPr>
      </p:pic>
      <p:pic>
        <p:nvPicPr>
          <p:cNvPr id="6" name="Picture 5" descr="California Native Plant Society Logo">
            <a:extLst>
              <a:ext uri="{FF2B5EF4-FFF2-40B4-BE49-F238E27FC236}">
                <a16:creationId xmlns:a16="http://schemas.microsoft.com/office/drawing/2014/main" id="{582EA032-FF89-9BE1-3462-40D1E201153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1240" y="2451253"/>
            <a:ext cx="1162151" cy="1841161"/>
          </a:xfrm>
          <a:prstGeom prst="rect">
            <a:avLst/>
          </a:prstGeom>
        </p:spPr>
      </p:pic>
      <p:pic>
        <p:nvPicPr>
          <p:cNvPr id="4103" name="Picture 4102" descr="A logo for a trail&#10;&#10;Description automatically generated with low confidence">
            <a:extLst>
              <a:ext uri="{FF2B5EF4-FFF2-40B4-BE49-F238E27FC236}">
                <a16:creationId xmlns:a16="http://schemas.microsoft.com/office/drawing/2014/main" id="{579CE358-40FB-C75F-30B7-D75111834F0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093726" y="4230433"/>
            <a:ext cx="1136259" cy="1136259"/>
          </a:xfrm>
          <a:prstGeom prst="rect">
            <a:avLst/>
          </a:prstGeom>
        </p:spPr>
      </p:pic>
      <p:pic>
        <p:nvPicPr>
          <p:cNvPr id="3" name="Picture 2" descr="A picture containing screenshot&#10;&#10;Description automatically generated">
            <a:extLst>
              <a:ext uri="{FF2B5EF4-FFF2-40B4-BE49-F238E27FC236}">
                <a16:creationId xmlns:a16="http://schemas.microsoft.com/office/drawing/2014/main" id="{D1635A54-3D7D-E6A7-02A0-7562B7CE49E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89905" y="4526364"/>
            <a:ext cx="2092684" cy="816146"/>
          </a:xfrm>
          <a:prstGeom prst="rect">
            <a:avLst/>
          </a:prstGeom>
        </p:spPr>
      </p:pic>
      <p:sp>
        <p:nvSpPr>
          <p:cNvPr id="2" name="TextBox 1">
            <a:extLst>
              <a:ext uri="{FF2B5EF4-FFF2-40B4-BE49-F238E27FC236}">
                <a16:creationId xmlns:a16="http://schemas.microsoft.com/office/drawing/2014/main" id="{E3475F07-B8B5-A47F-BBC6-BFE0AC158538}"/>
              </a:ext>
            </a:extLst>
          </p:cNvPr>
          <p:cNvSpPr txBox="1"/>
          <p:nvPr/>
        </p:nvSpPr>
        <p:spPr>
          <a:xfrm>
            <a:off x="1638277" y="1969042"/>
            <a:ext cx="5912069" cy="923330"/>
          </a:xfrm>
          <a:prstGeom prst="rect">
            <a:avLst/>
          </a:prstGeom>
          <a:noFill/>
        </p:spPr>
        <p:txBody>
          <a:bodyPr wrap="square" rtlCol="0">
            <a:spAutoFit/>
          </a:bodyPr>
          <a:lstStyle/>
          <a:p>
            <a:r>
              <a:rPr lang="en-US" sz="5400" b="1" dirty="0">
                <a:latin typeface="Arial Narrow" panose="020B0606020202030204" pitchFamily="34" charset="0"/>
              </a:rPr>
              <a:t>Collaboration is key!</a:t>
            </a:r>
          </a:p>
        </p:txBody>
      </p:sp>
      <p:pic>
        <p:nvPicPr>
          <p:cNvPr id="12" name="Picture 11" descr="A picture containing text, font, logo, symbol&#10;&#10;Description automatically generated">
            <a:extLst>
              <a:ext uri="{FF2B5EF4-FFF2-40B4-BE49-F238E27FC236}">
                <a16:creationId xmlns:a16="http://schemas.microsoft.com/office/drawing/2014/main" id="{D4125CEA-8D68-0D2C-5596-0CD62BB4A8B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194479" y="5498999"/>
            <a:ext cx="1763783" cy="1024133"/>
          </a:xfrm>
          <a:prstGeom prst="rect">
            <a:avLst/>
          </a:prstGeom>
        </p:spPr>
      </p:pic>
    </p:spTree>
    <p:extLst>
      <p:ext uri="{BB962C8B-B14F-4D97-AF65-F5344CB8AC3E}">
        <p14:creationId xmlns:p14="http://schemas.microsoft.com/office/powerpoint/2010/main" val="587018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20120523 presentation background3_60percent_noCNDDB"/>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24529" b="392"/>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ectangle 8"/>
          <p:cNvSpPr>
            <a:spLocks noChangeArrowheads="1"/>
          </p:cNvSpPr>
          <p:nvPr/>
        </p:nvSpPr>
        <p:spPr bwMode="auto">
          <a:xfrm>
            <a:off x="0" y="793350"/>
            <a:ext cx="9144000" cy="1744752"/>
          </a:xfrm>
          <a:prstGeom prst="rect">
            <a:avLst/>
          </a:prstGeom>
          <a:gradFill rotWithShape="1">
            <a:gsLst>
              <a:gs pos="0">
                <a:srgbClr val="ABD18F"/>
              </a:gs>
              <a:gs pos="100000">
                <a:srgbClr val="D0FEAE">
                  <a:alpha val="75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t>	</a:t>
            </a:r>
            <a:r>
              <a:rPr lang="en-US" sz="4000" b="1" dirty="0"/>
              <a:t>CDFW, VegCAMP Vegetation Projects</a:t>
            </a:r>
            <a:endParaRPr lang="en-US" sz="3600"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t>	</a:t>
            </a:r>
            <a:r>
              <a:rPr lang="en-US" sz="3200" dirty="0"/>
              <a:t>Collaborators Meeting</a:t>
            </a:r>
          </a:p>
        </p:txBody>
      </p:sp>
      <p:pic>
        <p:nvPicPr>
          <p:cNvPr id="6" name="Picture 5" descr="Logo&#10;&#10;Description automatically generated">
            <a:extLst>
              <a:ext uri="{FF2B5EF4-FFF2-40B4-BE49-F238E27FC236}">
                <a16:creationId xmlns:a16="http://schemas.microsoft.com/office/drawing/2014/main" id="{396791C8-549C-77F2-2FDE-3A819AA00E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3040" y="67984"/>
            <a:ext cx="898327" cy="11860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4A280D1-2738-8376-EA08-01823B3861E3}"/>
              </a:ext>
            </a:extLst>
          </p:cNvPr>
          <p:cNvSpPr txBox="1"/>
          <p:nvPr/>
        </p:nvSpPr>
        <p:spPr>
          <a:xfrm>
            <a:off x="470721" y="3040894"/>
            <a:ext cx="184731" cy="369332"/>
          </a:xfrm>
          <a:prstGeom prst="rect">
            <a:avLst/>
          </a:prstGeom>
          <a:noFill/>
        </p:spPr>
        <p:txBody>
          <a:bodyPr wrap="none" rtlCol="0">
            <a:spAutoFit/>
          </a:bodyPr>
          <a:lstStyle/>
          <a:p>
            <a:endParaRPr lang="en-US" i="1" dirty="0"/>
          </a:p>
        </p:txBody>
      </p:sp>
      <p:pic>
        <p:nvPicPr>
          <p:cNvPr id="8" name="Picture 1">
            <a:extLst>
              <a:ext uri="{FF2B5EF4-FFF2-40B4-BE49-F238E27FC236}">
                <a16:creationId xmlns:a16="http://schemas.microsoft.com/office/drawing/2014/main" id="{95165802-9E60-5286-1283-04A9F2E37D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7208" y="135969"/>
            <a:ext cx="1244240" cy="105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80511CA-77F7-9402-0A7F-D06F9BB6773D}"/>
              </a:ext>
            </a:extLst>
          </p:cNvPr>
          <p:cNvSpPr txBox="1"/>
          <p:nvPr/>
        </p:nvSpPr>
        <p:spPr>
          <a:xfrm>
            <a:off x="981325" y="2873518"/>
            <a:ext cx="6735883" cy="3854901"/>
          </a:xfrm>
          <a:prstGeom prst="rect">
            <a:avLst/>
          </a:prstGeom>
          <a:noFill/>
        </p:spPr>
        <p:txBody>
          <a:bodyPr wrap="none" rtlCol="0">
            <a:spAutoFit/>
          </a:bodyPr>
          <a:lstStyle/>
          <a:p>
            <a:pPr marL="285750" indent="-285750">
              <a:buFont typeface="Wingdings" panose="05000000000000000000" pitchFamily="2" charset="2"/>
              <a:buChar char="Ø"/>
            </a:pPr>
            <a:r>
              <a:rPr lang="en-US" sz="3200" dirty="0">
                <a:latin typeface="Arial Narrow" panose="020B0606020202030204" pitchFamily="34" charset="0"/>
              </a:rPr>
              <a:t>VegCAMP overview</a:t>
            </a:r>
          </a:p>
          <a:p>
            <a:pPr marL="285750" indent="-285750">
              <a:buFont typeface="Wingdings" panose="05000000000000000000" pitchFamily="2" charset="2"/>
              <a:buChar char="Ø"/>
            </a:pPr>
            <a:endParaRPr lang="en-US" sz="1050" dirty="0">
              <a:latin typeface="Arial Narrow" panose="020B0606020202030204" pitchFamily="34" charset="0"/>
            </a:endParaRPr>
          </a:p>
          <a:p>
            <a:pPr marL="285750" indent="-285750">
              <a:buFont typeface="Wingdings" panose="05000000000000000000" pitchFamily="2" charset="2"/>
              <a:buChar char="Ø"/>
            </a:pPr>
            <a:r>
              <a:rPr lang="en-US" sz="3200" dirty="0">
                <a:latin typeface="Arial Narrow" panose="020B0606020202030204" pitchFamily="34" charset="0"/>
              </a:rPr>
              <a:t>A few things to consider</a:t>
            </a:r>
          </a:p>
          <a:p>
            <a:pPr marL="342900" indent="-342900">
              <a:buFont typeface="Wingdings" panose="05000000000000000000" pitchFamily="2" charset="2"/>
              <a:buChar char="Ø"/>
            </a:pPr>
            <a:endParaRPr lang="en-US" sz="1050" dirty="0">
              <a:latin typeface="Arial Narrow" panose="020B0606020202030204" pitchFamily="34" charset="0"/>
            </a:endParaRPr>
          </a:p>
          <a:p>
            <a:pPr marL="285750" indent="-285750">
              <a:buFont typeface="Wingdings" panose="05000000000000000000" pitchFamily="2" charset="2"/>
              <a:buChar char="Ø"/>
            </a:pPr>
            <a:r>
              <a:rPr lang="en-US" sz="3200" dirty="0">
                <a:latin typeface="Arial Narrow" panose="020B0606020202030204" pitchFamily="34" charset="0"/>
              </a:rPr>
              <a:t>Introduction to current VegCAMP Projects</a:t>
            </a:r>
          </a:p>
          <a:p>
            <a:r>
              <a:rPr lang="en-US" sz="3200" dirty="0">
                <a:latin typeface="Arial Narrow" panose="020B0606020202030204" pitchFamily="34" charset="0"/>
              </a:rPr>
              <a:t>	</a:t>
            </a:r>
            <a:r>
              <a:rPr lang="en-US" sz="2400" i="1" dirty="0">
                <a:latin typeface="Arial Narrow" panose="020B0606020202030204" pitchFamily="34" charset="0"/>
              </a:rPr>
              <a:t>Where. Who. What.</a:t>
            </a:r>
          </a:p>
          <a:p>
            <a:endParaRPr lang="en-US" sz="1050" i="1" dirty="0">
              <a:latin typeface="Arial Narrow" panose="020B0606020202030204" pitchFamily="34" charset="0"/>
            </a:endParaRPr>
          </a:p>
          <a:p>
            <a:pPr marL="342900" indent="-342900">
              <a:buFont typeface="Wingdings" panose="05000000000000000000" pitchFamily="2" charset="2"/>
              <a:buChar char="Ø"/>
            </a:pPr>
            <a:r>
              <a:rPr lang="en-US" sz="3200" i="1" dirty="0">
                <a:latin typeface="Arial Narrow" panose="020B0606020202030204" pitchFamily="34" charset="0"/>
              </a:rPr>
              <a:t>Cross-agency collaboration</a:t>
            </a:r>
          </a:p>
          <a:p>
            <a:pPr marL="342900" indent="-342900">
              <a:buFont typeface="Wingdings" panose="05000000000000000000" pitchFamily="2" charset="2"/>
              <a:buChar char="Ø"/>
            </a:pPr>
            <a:endParaRPr lang="en-US" sz="1050" i="1" dirty="0">
              <a:latin typeface="Arial Narrow" panose="020B0606020202030204" pitchFamily="34" charset="0"/>
            </a:endParaRPr>
          </a:p>
          <a:p>
            <a:pPr marL="342900" indent="-342900">
              <a:buFont typeface="Wingdings" panose="05000000000000000000" pitchFamily="2" charset="2"/>
              <a:buChar char="Ø"/>
            </a:pPr>
            <a:r>
              <a:rPr lang="en-US" sz="3200" i="1" dirty="0">
                <a:latin typeface="Arial Narrow" panose="020B0606020202030204" pitchFamily="34" charset="0"/>
              </a:rPr>
              <a:t>Cross-project collaboration</a:t>
            </a:r>
            <a:endParaRPr lang="en-US" sz="1050" i="1" dirty="0">
              <a:latin typeface="Arial Narrow" panose="020B0606020202030204" pitchFamily="34" charset="0"/>
            </a:endParaRPr>
          </a:p>
          <a:p>
            <a:endParaRPr lang="en-US" sz="1050" i="1" dirty="0">
              <a:latin typeface="Arial Narrow" panose="020B0606020202030204" pitchFamily="34" charset="0"/>
            </a:endParaRPr>
          </a:p>
        </p:txBody>
      </p:sp>
    </p:spTree>
    <p:extLst>
      <p:ext uri="{BB962C8B-B14F-4D97-AF65-F5344CB8AC3E}">
        <p14:creationId xmlns:p14="http://schemas.microsoft.com/office/powerpoint/2010/main" val="1604189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20120523 presentation background3_60percent_noCNDDB"/>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24529" b="392"/>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ectangle 8"/>
          <p:cNvSpPr>
            <a:spLocks noChangeArrowheads="1"/>
          </p:cNvSpPr>
          <p:nvPr/>
        </p:nvSpPr>
        <p:spPr bwMode="auto">
          <a:xfrm>
            <a:off x="-1" y="478000"/>
            <a:ext cx="9144000" cy="609600"/>
          </a:xfrm>
          <a:prstGeom prst="rect">
            <a:avLst/>
          </a:prstGeom>
          <a:gradFill rotWithShape="1">
            <a:gsLst>
              <a:gs pos="0">
                <a:srgbClr val="ABD18F"/>
              </a:gs>
              <a:gs pos="100000">
                <a:srgbClr val="D0FEAE">
                  <a:alpha val="75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t>  </a:t>
            </a:r>
            <a:r>
              <a:rPr kumimoji="0" lang="en-US" sz="2800" b="1" i="0" u="none" strike="noStrike" kern="1200" cap="none" spc="0" normalizeH="0" baseline="0" noProof="0" dirty="0">
                <a:ln>
                  <a:noFill/>
                </a:ln>
                <a:effectLst/>
                <a:uLnTx/>
                <a:uFillTx/>
                <a:ea typeface="+mn-ea"/>
                <a:cs typeface="+mn-cs"/>
              </a:rPr>
              <a:t> Vegetation Classification and Mapping Program</a:t>
            </a:r>
          </a:p>
        </p:txBody>
      </p:sp>
      <p:sp>
        <p:nvSpPr>
          <p:cNvPr id="19" name="TextBox 1"/>
          <p:cNvSpPr txBox="1">
            <a:spLocks noChangeArrowheads="1"/>
          </p:cNvSpPr>
          <p:nvPr/>
        </p:nvSpPr>
        <p:spPr bwMode="auto">
          <a:xfrm>
            <a:off x="2537929" y="1174797"/>
            <a:ext cx="6606071" cy="378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4572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			</a:t>
            </a:r>
            <a:r>
              <a:rPr kumimoji="0" lang="en-US" sz="3600" b="0" i="0" u="none" strike="noStrike" kern="1200" cap="none" spc="0" normalizeH="0" baseline="0" noProof="0" dirty="0">
                <a:ln>
                  <a:noFill/>
                </a:ln>
                <a:solidFill>
                  <a:schemeClr val="accent5">
                    <a:lumMod val="50000"/>
                  </a:schemeClr>
                </a:solidFill>
                <a:effectLst/>
                <a:uLnTx/>
                <a:uFillTx/>
                <a:latin typeface="+mn-lt"/>
                <a:ea typeface="+mn-ea"/>
                <a:cs typeface="+mn-cs"/>
              </a:rPr>
              <a:t>What is </a:t>
            </a:r>
            <a:r>
              <a:rPr kumimoji="0" lang="en-US" sz="3600" b="1" i="0" u="none" strike="noStrike" kern="1200" cap="none" spc="0" normalizeH="0" baseline="0" noProof="0" dirty="0">
                <a:ln>
                  <a:noFill/>
                </a:ln>
                <a:solidFill>
                  <a:schemeClr val="accent5">
                    <a:lumMod val="50000"/>
                  </a:schemeClr>
                </a:solidFill>
                <a:effectLst/>
                <a:uLnTx/>
                <a:uFillTx/>
                <a:latin typeface="+mn-lt"/>
                <a:ea typeface="+mn-ea"/>
                <a:cs typeface="+mn-cs"/>
              </a:rPr>
              <a:t>VegCAMP</a:t>
            </a:r>
            <a:r>
              <a:rPr kumimoji="0" lang="en-US" sz="3600" b="0" i="0" u="none" strike="noStrike" kern="1200" cap="none" spc="0" normalizeH="0" baseline="0" noProof="0" dirty="0">
                <a:ln>
                  <a:noFill/>
                </a:ln>
                <a:solidFill>
                  <a:schemeClr val="accent5">
                    <a:lumMod val="50000"/>
                  </a:schemeClr>
                </a:solidFill>
                <a:effectLst/>
                <a:uLnTx/>
                <a:uFillTx/>
                <a:latin typeface="+mn-lt"/>
                <a:ea typeface="+mn-ea"/>
                <a:cs typeface="+mn-cs"/>
              </a:rPr>
              <a:t>?</a:t>
            </a:r>
          </a:p>
          <a:p>
            <a:pPr marL="0" marR="0" lvl="0" indent="0" defTabSz="457200" rtl="0" eaLnBrk="1" fontAlgn="auto" latinLnBrk="0" hangingPunct="1">
              <a:lnSpc>
                <a:spcPct val="150000"/>
              </a:lnSpc>
              <a:spcBef>
                <a:spcPts val="0"/>
              </a:spcBef>
              <a:spcAft>
                <a:spcPts val="0"/>
              </a:spcAft>
              <a:buClrTx/>
              <a:buSzTx/>
              <a:buFontTx/>
              <a:buNone/>
              <a:tabLst/>
              <a:defRPr/>
            </a:pPr>
            <a:endParaRPr kumimoji="0" lang="en-US" sz="4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a:p>
            <a:pPr marL="457200" marR="0" lvl="0"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Develops state standards for vegetation data (sampling, analysis, mapping, reporting)</a:t>
            </a:r>
          </a:p>
          <a:p>
            <a:pPr marL="457200" marR="0" lvl="0"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a:p>
            <a:pPr marL="457200" marR="0" lvl="0"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Develop CA’s vegetation classification system</a:t>
            </a:r>
          </a:p>
          <a:p>
            <a:pPr marL="457200" marR="0" lvl="0"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a:p>
            <a:pPr marL="457200" marR="0" lvl="0"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Identify sensitive natural communities</a:t>
            </a:r>
          </a:p>
        </p:txBody>
      </p:sp>
      <p:pic>
        <p:nvPicPr>
          <p:cNvPr id="7" name="Picture 1">
            <a:extLst>
              <a:ext uri="{FF2B5EF4-FFF2-40B4-BE49-F238E27FC236}">
                <a16:creationId xmlns:a16="http://schemas.microsoft.com/office/drawing/2014/main" id="{06EF8915-BE60-4222-896B-40055A9E58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7208" y="135969"/>
            <a:ext cx="1244240" cy="105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22636BAC-5098-4030-B902-95A8FA5ED4A7}"/>
              </a:ext>
            </a:extLst>
          </p:cNvPr>
          <p:cNvPicPr>
            <a:picLocks noChangeAspect="1"/>
          </p:cNvPicPr>
          <p:nvPr/>
        </p:nvPicPr>
        <p:blipFill rotWithShape="1">
          <a:blip r:embed="rId6"/>
          <a:srcRect t="9211" r="-2" b="-2"/>
          <a:stretch/>
        </p:blipFill>
        <p:spPr>
          <a:xfrm>
            <a:off x="0" y="1087601"/>
            <a:ext cx="2705100" cy="3079538"/>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9" name="TextBox 8">
            <a:extLst>
              <a:ext uri="{FF2B5EF4-FFF2-40B4-BE49-F238E27FC236}">
                <a16:creationId xmlns:a16="http://schemas.microsoft.com/office/drawing/2014/main" id="{B9F95F0D-1C3F-7FA1-78D6-8736B90A920A}"/>
              </a:ext>
            </a:extLst>
          </p:cNvPr>
          <p:cNvSpPr txBox="1"/>
          <p:nvPr/>
        </p:nvSpPr>
        <p:spPr>
          <a:xfrm>
            <a:off x="829056" y="5267704"/>
            <a:ext cx="7510272" cy="830997"/>
          </a:xfrm>
          <a:prstGeom prst="rect">
            <a:avLst/>
          </a:prstGeom>
          <a:noFill/>
        </p:spPr>
        <p:txBody>
          <a:bodyPr wrap="square">
            <a:spAutoFit/>
          </a:bodyPr>
          <a:lstStyle/>
          <a:p>
            <a:pPr marL="285750" indent="-285750">
              <a:buFont typeface="Calibri" panose="020F0502020204030204" pitchFamily="34" charset="0"/>
              <a:buChar char="*"/>
            </a:pPr>
            <a:r>
              <a:rPr lang="en-US" sz="2400" dirty="0">
                <a:solidFill>
                  <a:schemeClr val="accent5">
                    <a:lumMod val="50000"/>
                  </a:schemeClr>
                </a:solidFill>
              </a:rPr>
              <a:t>Our goal: Complete a fine-scale, state-wide vegetation classification and map.</a:t>
            </a:r>
          </a:p>
        </p:txBody>
      </p:sp>
    </p:spTree>
    <p:extLst>
      <p:ext uri="{BB962C8B-B14F-4D97-AF65-F5344CB8AC3E}">
        <p14:creationId xmlns:p14="http://schemas.microsoft.com/office/powerpoint/2010/main" val="2477404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Picture of a landscape with stands delineated.">
            <a:extLst>
              <a:ext uri="{FF2B5EF4-FFF2-40B4-BE49-F238E27FC236}">
                <a16:creationId xmlns:a16="http://schemas.microsoft.com/office/drawing/2014/main" id="{276D068E-5462-49DF-BB48-BA72FCD831CA}"/>
              </a:ext>
            </a:extLst>
          </p:cNvPr>
          <p:cNvPicPr>
            <a:picLocks noChangeAspect="1"/>
          </p:cNvPicPr>
          <p:nvPr/>
        </p:nvPicPr>
        <p:blipFill rotWithShape="1">
          <a:blip r:embed="rId3">
            <a:extLst>
              <a:ext uri="{28A0092B-C50C-407E-A947-70E740481C1C}">
                <a14:useLocalDpi xmlns:a14="http://schemas.microsoft.com/office/drawing/2010/main" val="0"/>
              </a:ext>
            </a:extLst>
          </a:blip>
          <a:srcRect l="11923" r="2499"/>
          <a:stretch/>
        </p:blipFill>
        <p:spPr>
          <a:xfrm>
            <a:off x="-19121" y="1340844"/>
            <a:ext cx="7248868" cy="5442347"/>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15" name="Picture 14" descr="Aerial imagery of a landscape with stands delineated.">
            <a:extLst>
              <a:ext uri="{FF2B5EF4-FFF2-40B4-BE49-F238E27FC236}">
                <a16:creationId xmlns:a16="http://schemas.microsoft.com/office/drawing/2014/main" id="{F1059355-4544-4CE0-AE83-A1921F0E43C1}"/>
              </a:ext>
            </a:extLst>
          </p:cNvPr>
          <p:cNvPicPr>
            <a:picLocks noChangeAspect="1"/>
          </p:cNvPicPr>
          <p:nvPr/>
        </p:nvPicPr>
        <p:blipFill rotWithShape="1">
          <a:blip r:embed="rId4">
            <a:extLst>
              <a:ext uri="{28A0092B-C50C-407E-A947-70E740481C1C}">
                <a14:useLocalDpi xmlns:a14="http://schemas.microsoft.com/office/drawing/2010/main" val="0"/>
              </a:ext>
            </a:extLst>
          </a:blip>
          <a:srcRect t="7042" r="-2" b="11063"/>
          <a:stretch/>
        </p:blipFill>
        <p:spPr>
          <a:xfrm>
            <a:off x="4468342" y="1340844"/>
            <a:ext cx="4988296" cy="5339989"/>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22" name="TextBox 21">
            <a:extLst>
              <a:ext uri="{FF2B5EF4-FFF2-40B4-BE49-F238E27FC236}">
                <a16:creationId xmlns:a16="http://schemas.microsoft.com/office/drawing/2014/main" id="{17211565-0BB2-41ED-8690-54CF4D3AD9FA}"/>
              </a:ext>
            </a:extLst>
          </p:cNvPr>
          <p:cNvSpPr txBox="1"/>
          <p:nvPr/>
        </p:nvSpPr>
        <p:spPr>
          <a:xfrm>
            <a:off x="1605655" y="4940698"/>
            <a:ext cx="1402492" cy="1200329"/>
          </a:xfrm>
          <a:prstGeom prst="rect">
            <a:avLst/>
          </a:prstGeom>
          <a:noFill/>
        </p:spPr>
        <p:txBody>
          <a:bodyPr wrap="square" rtlCol="0">
            <a:spAutoFit/>
          </a:bodyPr>
          <a:lstStyle/>
          <a:p>
            <a:pPr algn="ctr" defTabSz="385753">
              <a:defRPr/>
            </a:pPr>
            <a:r>
              <a:rPr lang="en-US" sz="2400" b="1" dirty="0">
                <a:solidFill>
                  <a:srgbClr val="ED7D31"/>
                </a:solidFill>
                <a:latin typeface="Calibri" panose="020F0502020204030204"/>
              </a:rPr>
              <a:t>Arroyo willow thickets</a:t>
            </a:r>
          </a:p>
        </p:txBody>
      </p:sp>
      <p:sp>
        <p:nvSpPr>
          <p:cNvPr id="24" name="TextBox 23">
            <a:extLst>
              <a:ext uri="{FF2B5EF4-FFF2-40B4-BE49-F238E27FC236}">
                <a16:creationId xmlns:a16="http://schemas.microsoft.com/office/drawing/2014/main" id="{F39C5EFC-BB11-40F3-AE1A-95A5EA5C1BB3}"/>
              </a:ext>
            </a:extLst>
          </p:cNvPr>
          <p:cNvSpPr txBox="1"/>
          <p:nvPr/>
        </p:nvSpPr>
        <p:spPr>
          <a:xfrm>
            <a:off x="3710356" y="4010838"/>
            <a:ext cx="2206698" cy="1077218"/>
          </a:xfrm>
          <a:prstGeom prst="rect">
            <a:avLst/>
          </a:prstGeom>
          <a:noFill/>
          <a:effectLst/>
        </p:spPr>
        <p:txBody>
          <a:bodyPr wrap="square" rtlCol="0">
            <a:spAutoFit/>
          </a:bodyPr>
          <a:lstStyle/>
          <a:p>
            <a:pPr algn="ctr" defTabSz="385753">
              <a:defRPr/>
            </a:pPr>
            <a:r>
              <a:rPr lang="en-US" sz="3200" b="1" dirty="0">
                <a:solidFill>
                  <a:srgbClr val="00B0F0"/>
                </a:solidFill>
                <a:effectLst>
                  <a:outerShdw blurRad="50800" dist="38100" dir="18900000" algn="bl" rotWithShape="0">
                    <a:prstClr val="black">
                      <a:alpha val="40000"/>
                    </a:prstClr>
                  </a:outerShdw>
                </a:effectLst>
                <a:latin typeface="Calibri" panose="020F0502020204030204"/>
              </a:rPr>
              <a:t>Bitter brush scrub</a:t>
            </a:r>
          </a:p>
        </p:txBody>
      </p:sp>
      <p:sp>
        <p:nvSpPr>
          <p:cNvPr id="26" name="TextBox 25">
            <a:extLst>
              <a:ext uri="{FF2B5EF4-FFF2-40B4-BE49-F238E27FC236}">
                <a16:creationId xmlns:a16="http://schemas.microsoft.com/office/drawing/2014/main" id="{734CE6E5-EBA4-4702-9D09-EB40134EDBCD}"/>
              </a:ext>
            </a:extLst>
          </p:cNvPr>
          <p:cNvSpPr txBox="1"/>
          <p:nvPr/>
        </p:nvSpPr>
        <p:spPr>
          <a:xfrm>
            <a:off x="4572000" y="2628689"/>
            <a:ext cx="1053121" cy="954107"/>
          </a:xfrm>
          <a:prstGeom prst="rect">
            <a:avLst/>
          </a:prstGeom>
          <a:noFill/>
        </p:spPr>
        <p:txBody>
          <a:bodyPr wrap="square" rtlCol="0">
            <a:spAutoFit/>
          </a:bodyPr>
          <a:lstStyle/>
          <a:p>
            <a:pPr defTabSz="385753">
              <a:defRPr/>
            </a:pPr>
            <a:r>
              <a:rPr lang="en-US" sz="1400" b="1" dirty="0">
                <a:solidFill>
                  <a:srgbClr val="92D050"/>
                </a:solidFill>
                <a:latin typeface="Calibri" panose="020F0502020204030204"/>
              </a:rPr>
              <a:t>Columbia Plateau cliff, scree and rock </a:t>
            </a:r>
            <a:endParaRPr lang="en-US" sz="1400" dirty="0">
              <a:solidFill>
                <a:srgbClr val="92D050"/>
              </a:solidFill>
              <a:latin typeface="Calibri" panose="020F0502020204030204"/>
            </a:endParaRPr>
          </a:p>
        </p:txBody>
      </p:sp>
      <p:sp>
        <p:nvSpPr>
          <p:cNvPr id="28" name="TextBox 27">
            <a:extLst>
              <a:ext uri="{FF2B5EF4-FFF2-40B4-BE49-F238E27FC236}">
                <a16:creationId xmlns:a16="http://schemas.microsoft.com/office/drawing/2014/main" id="{0CFB2D95-CE6B-480B-9530-D0B9E07910B2}"/>
              </a:ext>
            </a:extLst>
          </p:cNvPr>
          <p:cNvSpPr txBox="1"/>
          <p:nvPr/>
        </p:nvSpPr>
        <p:spPr>
          <a:xfrm>
            <a:off x="-61259" y="2192385"/>
            <a:ext cx="3808794" cy="369332"/>
          </a:xfrm>
          <a:prstGeom prst="rect">
            <a:avLst/>
          </a:prstGeom>
          <a:noFill/>
        </p:spPr>
        <p:txBody>
          <a:bodyPr wrap="square" rtlCol="0">
            <a:spAutoFit/>
          </a:bodyPr>
          <a:lstStyle/>
          <a:p>
            <a:pPr defTabSz="385753">
              <a:defRPr/>
            </a:pPr>
            <a:r>
              <a:rPr lang="en-US" b="1" dirty="0">
                <a:solidFill>
                  <a:srgbClr val="7030A0"/>
                </a:solidFill>
                <a:latin typeface="Calibri" panose="020F0502020204030204"/>
              </a:rPr>
              <a:t>Cheatgrass – </a:t>
            </a:r>
            <a:r>
              <a:rPr lang="en-US" b="1" dirty="0" err="1">
                <a:solidFill>
                  <a:srgbClr val="7030A0"/>
                </a:solidFill>
                <a:latin typeface="Calibri" panose="020F0502020204030204"/>
              </a:rPr>
              <a:t>medusahead</a:t>
            </a:r>
            <a:r>
              <a:rPr lang="en-US" b="1" dirty="0">
                <a:solidFill>
                  <a:srgbClr val="7030A0"/>
                </a:solidFill>
                <a:latin typeface="Calibri" panose="020F0502020204030204"/>
              </a:rPr>
              <a:t> grassland</a:t>
            </a:r>
          </a:p>
        </p:txBody>
      </p:sp>
      <p:cxnSp>
        <p:nvCxnSpPr>
          <p:cNvPr id="30" name="Straight Arrow Connector 29">
            <a:extLst>
              <a:ext uri="{FF2B5EF4-FFF2-40B4-BE49-F238E27FC236}">
                <a16:creationId xmlns:a16="http://schemas.microsoft.com/office/drawing/2014/main" id="{C2A5BCC4-93A8-4C53-91FC-8C17B24C641C}"/>
              </a:ext>
              <a:ext uri="{C183D7F6-B498-43B3-948B-1728B52AA6E4}">
                <adec:decorative xmlns:adec="http://schemas.microsoft.com/office/drawing/2017/decorative" val="1"/>
              </a:ext>
            </a:extLst>
          </p:cNvPr>
          <p:cNvCxnSpPr>
            <a:cxnSpLocks/>
          </p:cNvCxnSpPr>
          <p:nvPr/>
        </p:nvCxnSpPr>
        <p:spPr>
          <a:xfrm>
            <a:off x="5631961" y="4601660"/>
            <a:ext cx="1700564"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17056AF-127B-4A3E-82AC-B4C4D138E8F9}"/>
              </a:ext>
              <a:ext uri="{C183D7F6-B498-43B3-948B-1728B52AA6E4}">
                <adec:decorative xmlns:adec="http://schemas.microsoft.com/office/drawing/2017/decorative" val="1"/>
              </a:ext>
            </a:extLst>
          </p:cNvPr>
          <p:cNvCxnSpPr>
            <a:cxnSpLocks/>
          </p:cNvCxnSpPr>
          <p:nvPr/>
        </p:nvCxnSpPr>
        <p:spPr>
          <a:xfrm>
            <a:off x="5367771" y="2977164"/>
            <a:ext cx="1185864"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753A079-73EE-4959-AF5C-B57D27E0BBB5}"/>
              </a:ext>
              <a:ext uri="{C183D7F6-B498-43B3-948B-1728B52AA6E4}">
                <adec:decorative xmlns:adec="http://schemas.microsoft.com/office/drawing/2017/decorative" val="1"/>
              </a:ext>
            </a:extLst>
          </p:cNvPr>
          <p:cNvCxnSpPr>
            <a:cxnSpLocks/>
          </p:cNvCxnSpPr>
          <p:nvPr/>
        </p:nvCxnSpPr>
        <p:spPr>
          <a:xfrm>
            <a:off x="2931717" y="5500816"/>
            <a:ext cx="4857063" cy="0"/>
          </a:xfrm>
          <a:prstGeom prst="straightConnector1">
            <a:avLst/>
          </a:prstGeom>
          <a:ln w="28575">
            <a:solidFill>
              <a:schemeClr val="accent2"/>
            </a:solidFill>
            <a:tailEnd type="triangle"/>
          </a:ln>
        </p:spPr>
        <p:style>
          <a:lnRef idx="1">
            <a:schemeClr val="accent6"/>
          </a:lnRef>
          <a:fillRef idx="0">
            <a:schemeClr val="accent6"/>
          </a:fillRef>
          <a:effectRef idx="0">
            <a:schemeClr val="accent6"/>
          </a:effectRef>
          <a:fontRef idx="minor">
            <a:schemeClr val="tx1"/>
          </a:fontRef>
        </p:style>
      </p:cxnSp>
      <p:cxnSp>
        <p:nvCxnSpPr>
          <p:cNvPr id="41" name="Straight Arrow Connector 40">
            <a:extLst>
              <a:ext uri="{FF2B5EF4-FFF2-40B4-BE49-F238E27FC236}">
                <a16:creationId xmlns:a16="http://schemas.microsoft.com/office/drawing/2014/main" id="{63A60F3A-BACA-4AD4-8208-FFC5BDB3683B}"/>
              </a:ext>
              <a:ext uri="{C183D7F6-B498-43B3-948B-1728B52AA6E4}">
                <adec:decorative xmlns:adec="http://schemas.microsoft.com/office/drawing/2017/decorative" val="1"/>
              </a:ext>
            </a:extLst>
          </p:cNvPr>
          <p:cNvCxnSpPr>
            <a:cxnSpLocks/>
          </p:cNvCxnSpPr>
          <p:nvPr/>
        </p:nvCxnSpPr>
        <p:spPr>
          <a:xfrm>
            <a:off x="3519875" y="2376184"/>
            <a:ext cx="3465819"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305C40E3-AC37-4B99-AAC7-BF9702AE0474}"/>
              </a:ext>
            </a:extLst>
          </p:cNvPr>
          <p:cNvSpPr txBox="1">
            <a:spLocks/>
          </p:cNvSpPr>
          <p:nvPr/>
        </p:nvSpPr>
        <p:spPr>
          <a:xfrm>
            <a:off x="695388" y="1065141"/>
            <a:ext cx="6453340" cy="473446"/>
          </a:xfrm>
          <a:prstGeom prst="rect">
            <a:avLst/>
          </a:prstGeom>
        </p:spPr>
        <p:txBody>
          <a:bodyP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3600" cap="none" dirty="0">
                <a:solidFill>
                  <a:schemeClr val="accent5">
                    <a:lumMod val="50000"/>
                  </a:schemeClr>
                </a:solidFill>
              </a:rPr>
              <a:t>What Is </a:t>
            </a:r>
            <a:r>
              <a:rPr lang="en-US" sz="3600" b="1" cap="none" dirty="0">
                <a:solidFill>
                  <a:schemeClr val="accent5">
                    <a:lumMod val="50000"/>
                  </a:schemeClr>
                </a:solidFill>
              </a:rPr>
              <a:t>Vegetation</a:t>
            </a:r>
            <a:r>
              <a:rPr lang="en-US" sz="3600" cap="none" dirty="0">
                <a:solidFill>
                  <a:schemeClr val="accent5">
                    <a:lumMod val="50000"/>
                  </a:schemeClr>
                </a:solidFill>
              </a:rPr>
              <a:t>?</a:t>
            </a:r>
          </a:p>
        </p:txBody>
      </p:sp>
      <p:sp>
        <p:nvSpPr>
          <p:cNvPr id="2" name="Rectangle 8">
            <a:extLst>
              <a:ext uri="{FF2B5EF4-FFF2-40B4-BE49-F238E27FC236}">
                <a16:creationId xmlns:a16="http://schemas.microsoft.com/office/drawing/2014/main" id="{559E2845-76DF-592A-328B-51AEBB176A74}"/>
              </a:ext>
            </a:extLst>
          </p:cNvPr>
          <p:cNvSpPr>
            <a:spLocks noChangeArrowheads="1"/>
          </p:cNvSpPr>
          <p:nvPr/>
        </p:nvSpPr>
        <p:spPr bwMode="auto">
          <a:xfrm>
            <a:off x="0" y="368869"/>
            <a:ext cx="9144000" cy="609600"/>
          </a:xfrm>
          <a:prstGeom prst="rect">
            <a:avLst/>
          </a:prstGeom>
          <a:gradFill rotWithShape="1">
            <a:gsLst>
              <a:gs pos="0">
                <a:srgbClr val="ABD18F"/>
              </a:gs>
              <a:gs pos="100000">
                <a:srgbClr val="D0FEAE">
                  <a:alpha val="75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t>  </a:t>
            </a:r>
            <a:r>
              <a:rPr kumimoji="0" lang="en-US" sz="2800" b="1" i="0" u="none" strike="noStrike" kern="1200" cap="none" spc="0" normalizeH="0" baseline="0" noProof="0" dirty="0">
                <a:ln>
                  <a:noFill/>
                </a:ln>
                <a:effectLst/>
                <a:uLnTx/>
                <a:uFillTx/>
                <a:ea typeface="+mn-ea"/>
                <a:cs typeface="+mn-cs"/>
              </a:rPr>
              <a:t> Vegetation Classification and Mapping Program</a:t>
            </a:r>
          </a:p>
        </p:txBody>
      </p:sp>
      <p:pic>
        <p:nvPicPr>
          <p:cNvPr id="4" name="Picture 1">
            <a:extLst>
              <a:ext uri="{FF2B5EF4-FFF2-40B4-BE49-F238E27FC236}">
                <a16:creationId xmlns:a16="http://schemas.microsoft.com/office/drawing/2014/main" id="{B088895B-7FC4-503A-10DB-E40482B042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7208" y="135969"/>
            <a:ext cx="1244240" cy="105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285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20120523 presentation background3_60percent_noCNDDB"/>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24529" b="392"/>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
          <p:cNvSpPr txBox="1">
            <a:spLocks noChangeArrowheads="1"/>
          </p:cNvSpPr>
          <p:nvPr/>
        </p:nvSpPr>
        <p:spPr bwMode="auto">
          <a:xfrm>
            <a:off x="206733" y="1079196"/>
            <a:ext cx="7839987" cy="140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F6D"/>
                </a:solidFill>
                <a:effectLst/>
                <a:uLnTx/>
                <a:uFillTx/>
                <a:latin typeface="Calibri" panose="020F0502020204030204"/>
                <a:ea typeface="+mn-ea"/>
                <a:cs typeface="+mn-cs"/>
              </a:rPr>
              <a:t>State-standard vegetation maps are fine-resolution and richly attributed to serve multiple uses</a:t>
            </a:r>
          </a:p>
          <a:p>
            <a:pPr marL="457200" marR="0" lvl="0"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292F6D"/>
              </a:solidFill>
              <a:effectLst/>
              <a:uLnTx/>
              <a:uFillTx/>
              <a:latin typeface="Calibri" panose="020F0502020204030204"/>
              <a:ea typeface="+mn-ea"/>
              <a:cs typeface="+mn-cs"/>
            </a:endParaRPr>
          </a:p>
        </p:txBody>
      </p:sp>
      <p:pic>
        <p:nvPicPr>
          <p:cNvPr id="2" name="Picture 1"/>
          <p:cNvPicPr>
            <a:picLocks noChangeAspect="1"/>
          </p:cNvPicPr>
          <p:nvPr/>
        </p:nvPicPr>
        <p:blipFill>
          <a:blip r:embed="rId5"/>
          <a:stretch>
            <a:fillRect/>
          </a:stretch>
        </p:blipFill>
        <p:spPr>
          <a:xfrm>
            <a:off x="116950" y="2007844"/>
            <a:ext cx="7110786" cy="4616276"/>
          </a:xfrm>
          <a:prstGeom prst="rect">
            <a:avLst/>
          </a:prstGeom>
          <a:ln>
            <a:solidFill>
              <a:schemeClr val="bg1">
                <a:lumMod val="75000"/>
              </a:schemeClr>
            </a:solidFill>
          </a:ln>
        </p:spPr>
      </p:pic>
      <p:sp>
        <p:nvSpPr>
          <p:cNvPr id="4" name="Rectangle 3"/>
          <p:cNvSpPr/>
          <p:nvPr/>
        </p:nvSpPr>
        <p:spPr>
          <a:xfrm>
            <a:off x="206732" y="2099143"/>
            <a:ext cx="2441050" cy="2329733"/>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96460" y="2147044"/>
            <a:ext cx="2541104" cy="252376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Veg alliance: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Quercus douglasii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Tree cover (conifer)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Tree cover (hardwood) 24%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Shrub cover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Herbaceous cover 10-20%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Exotic cover &lt; 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Modal tree size 6-12”dbh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Modal tree height 5-10 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Polygon size 5.22 acres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Human disturbance 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4596183" y="2099143"/>
            <a:ext cx="4365265" cy="4385816"/>
          </a:xfrm>
          <a:prstGeom prst="rect">
            <a:avLst/>
          </a:prstGeom>
          <a:solidFill>
            <a:schemeClr val="bg1"/>
          </a:solid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Identify sensitive natural communities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05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Conservation and wildlife corridor planning</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05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Wildlife habitat modeling</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05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Fire and fuels management</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05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Impact and invasive species assessment</a:t>
            </a:r>
          </a:p>
          <a:p>
            <a:pPr marR="0" lvl="0" algn="l" defTabSz="457200" rtl="0" eaLnBrk="1" fontAlgn="auto" latinLnBrk="0" hangingPunct="1">
              <a:lnSpc>
                <a:spcPct val="100000"/>
              </a:lnSpc>
              <a:spcBef>
                <a:spcPts val="0"/>
              </a:spcBef>
              <a:spcAft>
                <a:spcPts val="0"/>
              </a:spcAft>
              <a:buClrTx/>
              <a:buSzTx/>
              <a:tabLst/>
              <a:defRPr/>
            </a:pPr>
            <a:endParaRPr kumimoji="0" lang="en-US" sz="105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400" dirty="0">
                <a:solidFill>
                  <a:srgbClr val="4472C4">
                    <a:lumMod val="50000"/>
                  </a:srgbClr>
                </a:solidFill>
                <a:latin typeface="Calibri" panose="020F0502020204030204"/>
              </a:rPr>
              <a:t>Land management planning</a:t>
            </a:r>
            <a:endParaRPr kumimoji="0" lang="en-US" sz="2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7" name="Rectangle 8">
            <a:extLst>
              <a:ext uri="{FF2B5EF4-FFF2-40B4-BE49-F238E27FC236}">
                <a16:creationId xmlns:a16="http://schemas.microsoft.com/office/drawing/2014/main" id="{A177FD8A-B111-7A72-047B-3EA6CEEDA35D}"/>
              </a:ext>
            </a:extLst>
          </p:cNvPr>
          <p:cNvSpPr>
            <a:spLocks noChangeArrowheads="1"/>
          </p:cNvSpPr>
          <p:nvPr/>
        </p:nvSpPr>
        <p:spPr bwMode="auto">
          <a:xfrm>
            <a:off x="0" y="368869"/>
            <a:ext cx="9144000" cy="609600"/>
          </a:xfrm>
          <a:prstGeom prst="rect">
            <a:avLst/>
          </a:prstGeom>
          <a:gradFill rotWithShape="1">
            <a:gsLst>
              <a:gs pos="0">
                <a:srgbClr val="ABD18F"/>
              </a:gs>
              <a:gs pos="100000">
                <a:srgbClr val="D0FEAE">
                  <a:alpha val="75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t>  </a:t>
            </a:r>
            <a:r>
              <a:rPr kumimoji="0" lang="en-US" sz="2800" b="1" i="0" u="none" strike="noStrike" kern="1200" cap="none" spc="0" normalizeH="0" baseline="0" noProof="0" dirty="0">
                <a:ln>
                  <a:noFill/>
                </a:ln>
                <a:effectLst/>
                <a:uLnTx/>
                <a:uFillTx/>
                <a:ea typeface="+mn-ea"/>
                <a:cs typeface="+mn-cs"/>
              </a:rPr>
              <a:t> Vegetation Classification and Mapping Program</a:t>
            </a:r>
          </a:p>
        </p:txBody>
      </p:sp>
      <p:pic>
        <p:nvPicPr>
          <p:cNvPr id="9" name="Picture 1">
            <a:extLst>
              <a:ext uri="{FF2B5EF4-FFF2-40B4-BE49-F238E27FC236}">
                <a16:creationId xmlns:a16="http://schemas.microsoft.com/office/drawing/2014/main" id="{3044A4DE-0327-4A72-0DEB-5D55293910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7208" y="135969"/>
            <a:ext cx="1244240" cy="105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9254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20120523 presentation background3_60percent_noCNDDB"/>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24529" b="392"/>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ectangle 8"/>
          <p:cNvSpPr>
            <a:spLocks noChangeArrowheads="1"/>
          </p:cNvSpPr>
          <p:nvPr/>
        </p:nvSpPr>
        <p:spPr bwMode="auto">
          <a:xfrm>
            <a:off x="-1" y="478000"/>
            <a:ext cx="9144000" cy="609600"/>
          </a:xfrm>
          <a:prstGeom prst="rect">
            <a:avLst/>
          </a:prstGeom>
          <a:gradFill rotWithShape="1">
            <a:gsLst>
              <a:gs pos="0">
                <a:srgbClr val="ABD18F"/>
              </a:gs>
              <a:gs pos="100000">
                <a:srgbClr val="D0FEAE">
                  <a:alpha val="75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t>  </a:t>
            </a:r>
            <a:r>
              <a:rPr kumimoji="0" lang="en-US" sz="2800" b="1" i="0" u="none" strike="noStrike" kern="1200" cap="none" spc="0" normalizeH="0" baseline="0" noProof="0" dirty="0">
                <a:ln>
                  <a:noFill/>
                </a:ln>
                <a:effectLst/>
                <a:uLnTx/>
                <a:uFillTx/>
                <a:ea typeface="+mn-ea"/>
                <a:cs typeface="+mn-cs"/>
              </a:rPr>
              <a:t> Vegetation Classification and Mapping Program</a:t>
            </a:r>
          </a:p>
        </p:txBody>
      </p:sp>
      <p:graphicFrame>
        <p:nvGraphicFramePr>
          <p:cNvPr id="13" name="Diagram 12">
            <a:extLst>
              <a:ext uri="{FF2B5EF4-FFF2-40B4-BE49-F238E27FC236}">
                <a16:creationId xmlns:a16="http://schemas.microsoft.com/office/drawing/2014/main" id="{EEADFCAA-4AA7-C233-CE56-3F09CEEC86C7}"/>
              </a:ext>
            </a:extLst>
          </p:cNvPr>
          <p:cNvGraphicFramePr/>
          <p:nvPr>
            <p:extLst>
              <p:ext uri="{D42A27DB-BD31-4B8C-83A1-F6EECF244321}">
                <p14:modId xmlns:p14="http://schemas.microsoft.com/office/powerpoint/2010/main" val="2386741952"/>
              </p:ext>
            </p:extLst>
          </p:nvPr>
        </p:nvGraphicFramePr>
        <p:xfrm>
          <a:off x="1255594" y="2101755"/>
          <a:ext cx="6755641" cy="44720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4" name="Picture 13">
            <a:hlinkClick r:id="rId10"/>
            <a:extLst>
              <a:ext uri="{FF2B5EF4-FFF2-40B4-BE49-F238E27FC236}">
                <a16:creationId xmlns:a16="http://schemas.microsoft.com/office/drawing/2014/main" id="{4F82E22C-3243-6EDB-64AD-7EB2CF402949}"/>
              </a:ext>
            </a:extLst>
          </p:cNvPr>
          <p:cNvPicPr>
            <a:picLocks noChangeAspect="1"/>
          </p:cNvPicPr>
          <p:nvPr/>
        </p:nvPicPr>
        <p:blipFill>
          <a:blip r:embed="rId11"/>
          <a:stretch>
            <a:fillRect/>
          </a:stretch>
        </p:blipFill>
        <p:spPr>
          <a:xfrm>
            <a:off x="3649437" y="2912911"/>
            <a:ext cx="2006669" cy="646215"/>
          </a:xfrm>
          <a:prstGeom prst="rect">
            <a:avLst/>
          </a:prstGeom>
          <a:ln w="12700">
            <a:solidFill>
              <a:srgbClr val="000000"/>
            </a:solidFill>
          </a:ln>
        </p:spPr>
      </p:pic>
      <p:sp>
        <p:nvSpPr>
          <p:cNvPr id="15" name="TextBox 14">
            <a:extLst>
              <a:ext uri="{FF2B5EF4-FFF2-40B4-BE49-F238E27FC236}">
                <a16:creationId xmlns:a16="http://schemas.microsoft.com/office/drawing/2014/main" id="{C3237A04-FA88-9406-E450-2061ED151055}"/>
              </a:ext>
            </a:extLst>
          </p:cNvPr>
          <p:cNvSpPr txBox="1"/>
          <p:nvPr/>
        </p:nvSpPr>
        <p:spPr>
          <a:xfrm>
            <a:off x="1245037" y="1492859"/>
            <a:ext cx="2394841" cy="584775"/>
          </a:xfrm>
          <a:prstGeom prst="rect">
            <a:avLst/>
          </a:prstGeom>
          <a:noFill/>
        </p:spPr>
        <p:txBody>
          <a:bodyPr wrap="square" rtlCol="0">
            <a:spAutoFit/>
          </a:bodyPr>
          <a:lstStyle/>
          <a:p>
            <a:pPr>
              <a:defRPr/>
            </a:pPr>
            <a:r>
              <a:rPr lang="en-US" sz="3200" dirty="0">
                <a:solidFill>
                  <a:schemeClr val="accent5">
                    <a:lumMod val="50000"/>
                  </a:schemeClr>
                </a:solidFill>
                <a:latin typeface="Gill Sans MT" panose="020B0502020104020203"/>
              </a:rPr>
              <a:t>Classification</a:t>
            </a:r>
          </a:p>
        </p:txBody>
      </p:sp>
      <p:sp>
        <p:nvSpPr>
          <p:cNvPr id="20" name="TextBox 19">
            <a:extLst>
              <a:ext uri="{FF2B5EF4-FFF2-40B4-BE49-F238E27FC236}">
                <a16:creationId xmlns:a16="http://schemas.microsoft.com/office/drawing/2014/main" id="{242141CE-C342-FE29-6768-B928EC1AEA41}"/>
              </a:ext>
            </a:extLst>
          </p:cNvPr>
          <p:cNvSpPr txBox="1"/>
          <p:nvPr/>
        </p:nvSpPr>
        <p:spPr>
          <a:xfrm>
            <a:off x="4057304" y="1492104"/>
            <a:ext cx="1108586" cy="584775"/>
          </a:xfrm>
          <a:prstGeom prst="rect">
            <a:avLst/>
          </a:prstGeom>
          <a:noFill/>
        </p:spPr>
        <p:txBody>
          <a:bodyPr wrap="square" rtlCol="0">
            <a:spAutoFit/>
          </a:bodyPr>
          <a:lstStyle/>
          <a:p>
            <a:pPr>
              <a:defRPr/>
            </a:pPr>
            <a:r>
              <a:rPr lang="en-US" sz="3200" dirty="0">
                <a:solidFill>
                  <a:schemeClr val="accent5">
                    <a:lumMod val="50000"/>
                  </a:schemeClr>
                </a:solidFill>
                <a:latin typeface="Gill Sans MT" panose="020B0502020104020203"/>
              </a:rPr>
              <a:t>Maps</a:t>
            </a:r>
          </a:p>
        </p:txBody>
      </p:sp>
      <p:sp>
        <p:nvSpPr>
          <p:cNvPr id="21" name="TextBox 20">
            <a:extLst>
              <a:ext uri="{FF2B5EF4-FFF2-40B4-BE49-F238E27FC236}">
                <a16:creationId xmlns:a16="http://schemas.microsoft.com/office/drawing/2014/main" id="{B14C4669-31E2-77D9-5CCE-3A587E23D59B}"/>
              </a:ext>
            </a:extLst>
          </p:cNvPr>
          <p:cNvSpPr txBox="1"/>
          <p:nvPr/>
        </p:nvSpPr>
        <p:spPr>
          <a:xfrm>
            <a:off x="6023721" y="1492104"/>
            <a:ext cx="1865253" cy="584775"/>
          </a:xfrm>
          <a:prstGeom prst="rect">
            <a:avLst/>
          </a:prstGeom>
          <a:noFill/>
        </p:spPr>
        <p:txBody>
          <a:bodyPr wrap="square" rtlCol="0">
            <a:spAutoFit/>
          </a:bodyPr>
          <a:lstStyle/>
          <a:p>
            <a:pPr>
              <a:defRPr/>
            </a:pPr>
            <a:r>
              <a:rPr lang="en-US" sz="3200" dirty="0">
                <a:solidFill>
                  <a:schemeClr val="accent5">
                    <a:lumMod val="50000"/>
                  </a:schemeClr>
                </a:solidFill>
                <a:latin typeface="Gill Sans MT" panose="020B0502020104020203"/>
              </a:rPr>
              <a:t>Standards</a:t>
            </a:r>
          </a:p>
        </p:txBody>
      </p:sp>
      <p:pic>
        <p:nvPicPr>
          <p:cNvPr id="2" name="Picture 1">
            <a:extLst>
              <a:ext uri="{FF2B5EF4-FFF2-40B4-BE49-F238E27FC236}">
                <a16:creationId xmlns:a16="http://schemas.microsoft.com/office/drawing/2014/main" id="{61D60F8E-9D57-6D88-F2DA-29C8176C008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17208" y="135969"/>
            <a:ext cx="1244240" cy="105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2437A48-648D-0788-ADFE-18308D3AA4D0}"/>
              </a:ext>
            </a:extLst>
          </p:cNvPr>
          <p:cNvSpPr txBox="1"/>
          <p:nvPr/>
        </p:nvSpPr>
        <p:spPr>
          <a:xfrm>
            <a:off x="6689648" y="6537365"/>
            <a:ext cx="2397516" cy="369332"/>
          </a:xfrm>
          <a:prstGeom prst="rect">
            <a:avLst/>
          </a:prstGeom>
          <a:noFill/>
        </p:spPr>
        <p:txBody>
          <a:bodyPr wrap="none" rtlCol="0">
            <a:spAutoFit/>
          </a:bodyPr>
          <a:lstStyle/>
          <a:p>
            <a:r>
              <a:rPr lang="en-US" dirty="0"/>
              <a:t>*Links on images above</a:t>
            </a:r>
          </a:p>
        </p:txBody>
      </p:sp>
    </p:spTree>
    <p:extLst>
      <p:ext uri="{BB962C8B-B14F-4D97-AF65-F5344CB8AC3E}">
        <p14:creationId xmlns:p14="http://schemas.microsoft.com/office/powerpoint/2010/main" val="2424747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20120523 presentation background3_60percent_noCNDDB"/>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24529" b="392"/>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map of the state of california&#10;&#10;Description automatically generated with medium confidence">
            <a:extLst>
              <a:ext uri="{FF2B5EF4-FFF2-40B4-BE49-F238E27FC236}">
                <a16:creationId xmlns:a16="http://schemas.microsoft.com/office/drawing/2014/main" id="{29813DD5-0BB8-639A-A85B-6393BA15AB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2318" y="0"/>
            <a:ext cx="5299363" cy="6858000"/>
          </a:xfrm>
          <a:prstGeom prst="rect">
            <a:avLst/>
          </a:prstGeom>
        </p:spPr>
      </p:pic>
      <p:sp>
        <p:nvSpPr>
          <p:cNvPr id="11" name="Rectangle 8">
            <a:extLst>
              <a:ext uri="{FF2B5EF4-FFF2-40B4-BE49-F238E27FC236}">
                <a16:creationId xmlns:a16="http://schemas.microsoft.com/office/drawing/2014/main" id="{55055C3C-A577-1609-BF29-341EB8F3C3B7}"/>
              </a:ext>
            </a:extLst>
          </p:cNvPr>
          <p:cNvSpPr>
            <a:spLocks noChangeArrowheads="1"/>
          </p:cNvSpPr>
          <p:nvPr/>
        </p:nvSpPr>
        <p:spPr bwMode="auto">
          <a:xfrm>
            <a:off x="0" y="0"/>
            <a:ext cx="9144000" cy="609600"/>
          </a:xfrm>
          <a:prstGeom prst="rect">
            <a:avLst/>
          </a:prstGeom>
          <a:gradFill rotWithShape="1">
            <a:gsLst>
              <a:gs pos="0">
                <a:srgbClr val="ABD18F"/>
              </a:gs>
              <a:gs pos="100000">
                <a:srgbClr val="D0FEAE">
                  <a:alpha val="75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t>  </a:t>
            </a:r>
            <a:r>
              <a:rPr kumimoji="0" lang="en-US" sz="2800" b="1" i="0" u="none" strike="noStrike" kern="1200" cap="none" spc="0" normalizeH="0" baseline="0" noProof="0" dirty="0">
                <a:ln>
                  <a:noFill/>
                </a:ln>
                <a:effectLst/>
                <a:uLnTx/>
                <a:uFillTx/>
                <a:ea typeface="+mn-ea"/>
                <a:cs typeface="+mn-cs"/>
              </a:rPr>
              <a:t> 2023 Vegetation Sampling and Mapping Projects</a:t>
            </a:r>
          </a:p>
        </p:txBody>
      </p:sp>
      <p:pic>
        <p:nvPicPr>
          <p:cNvPr id="2" name="Picture 1">
            <a:extLst>
              <a:ext uri="{FF2B5EF4-FFF2-40B4-BE49-F238E27FC236}">
                <a16:creationId xmlns:a16="http://schemas.microsoft.com/office/drawing/2014/main" id="{A93B4E51-EDA8-21EB-0D1F-365A3BE360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7208" y="135969"/>
            <a:ext cx="1244240" cy="105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7896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20120523 presentation background3_60percent_noCNDDB"/>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24529" b="392"/>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ectangle 8"/>
          <p:cNvSpPr>
            <a:spLocks noChangeArrowheads="1"/>
          </p:cNvSpPr>
          <p:nvPr/>
        </p:nvSpPr>
        <p:spPr bwMode="auto">
          <a:xfrm>
            <a:off x="-1" y="478000"/>
            <a:ext cx="9144000" cy="609600"/>
          </a:xfrm>
          <a:prstGeom prst="rect">
            <a:avLst/>
          </a:prstGeom>
          <a:gradFill rotWithShape="1">
            <a:gsLst>
              <a:gs pos="0">
                <a:srgbClr val="ABD18F"/>
              </a:gs>
              <a:gs pos="100000">
                <a:srgbClr val="D0FEAE">
                  <a:alpha val="7500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t>  </a:t>
            </a:r>
            <a:r>
              <a:rPr kumimoji="0" lang="en-US" sz="2800" b="1" i="0" u="none" strike="noStrike" kern="1200" cap="none" spc="0" normalizeH="0" baseline="0" noProof="0" dirty="0">
                <a:ln>
                  <a:noFill/>
                </a:ln>
                <a:effectLst/>
                <a:uLnTx/>
                <a:uFillTx/>
                <a:ea typeface="+mn-ea"/>
                <a:cs typeface="+mn-cs"/>
              </a:rPr>
              <a:t> Cross-project Collaboration </a:t>
            </a:r>
          </a:p>
        </p:txBody>
      </p:sp>
      <p:pic>
        <p:nvPicPr>
          <p:cNvPr id="2" name="Picture 1">
            <a:extLst>
              <a:ext uri="{FF2B5EF4-FFF2-40B4-BE49-F238E27FC236}">
                <a16:creationId xmlns:a16="http://schemas.microsoft.com/office/drawing/2014/main" id="{61D60F8E-9D57-6D88-F2DA-29C8176C00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7208" y="135969"/>
            <a:ext cx="1244240" cy="105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10CBD2B-0233-2780-A860-00AF3E7F3026}"/>
              </a:ext>
            </a:extLst>
          </p:cNvPr>
          <p:cNvSpPr txBox="1"/>
          <p:nvPr/>
        </p:nvSpPr>
        <p:spPr>
          <a:xfrm>
            <a:off x="828943" y="2068082"/>
            <a:ext cx="7193444" cy="2539157"/>
          </a:xfrm>
          <a:prstGeom prst="rect">
            <a:avLst/>
          </a:prstGeom>
          <a:noFill/>
        </p:spPr>
        <p:txBody>
          <a:bodyPr wrap="none" rtlCol="0">
            <a:spAutoFit/>
          </a:bodyPr>
          <a:lstStyle/>
          <a:p>
            <a:pPr marL="285750" indent="-285750">
              <a:buFont typeface="Wingdings" panose="05000000000000000000" pitchFamily="2" charset="2"/>
              <a:buChar char="Ø"/>
            </a:pPr>
            <a:r>
              <a:rPr lang="en-US" sz="2400" dirty="0">
                <a:latin typeface="Arial Narrow" panose="020B0606020202030204" pitchFamily="34" charset="0"/>
              </a:rPr>
              <a:t>Data collection, storage, and flow</a:t>
            </a:r>
          </a:p>
          <a:p>
            <a:pPr marL="285750" indent="-285750">
              <a:buFont typeface="Wingdings" panose="05000000000000000000" pitchFamily="2" charset="2"/>
              <a:buChar char="Ø"/>
            </a:pPr>
            <a:endParaRPr lang="en-US" sz="1050" dirty="0">
              <a:latin typeface="Arial Narrow" panose="020B0606020202030204" pitchFamily="34" charset="0"/>
            </a:endParaRPr>
          </a:p>
          <a:p>
            <a:pPr marL="285750" indent="-285750">
              <a:buFont typeface="Wingdings" panose="05000000000000000000" pitchFamily="2" charset="2"/>
              <a:buChar char="Ø"/>
            </a:pPr>
            <a:endParaRPr lang="en-US" sz="1050" dirty="0">
              <a:latin typeface="Arial Narrow" panose="020B0606020202030204" pitchFamily="34" charset="0"/>
            </a:endParaRPr>
          </a:p>
          <a:p>
            <a:pPr marL="285750" indent="-285750">
              <a:buFont typeface="Wingdings" panose="05000000000000000000" pitchFamily="2" charset="2"/>
              <a:buChar char="Ø"/>
            </a:pPr>
            <a:r>
              <a:rPr lang="en-US" sz="2400" dirty="0">
                <a:latin typeface="Arial Narrow" panose="020B0606020202030204" pitchFamily="34" charset="0"/>
              </a:rPr>
              <a:t>Tracking count and distribution of community types sampled</a:t>
            </a:r>
          </a:p>
          <a:p>
            <a:pPr marL="285750" indent="-285750">
              <a:buFont typeface="Wingdings" panose="05000000000000000000" pitchFamily="2" charset="2"/>
              <a:buChar char="Ø"/>
            </a:pPr>
            <a:endParaRPr lang="en-US" sz="1050" dirty="0">
              <a:latin typeface="Arial Narrow" panose="020B0606020202030204" pitchFamily="34" charset="0"/>
            </a:endParaRPr>
          </a:p>
          <a:p>
            <a:pPr marL="285750" indent="-285750">
              <a:buFont typeface="Wingdings" panose="05000000000000000000" pitchFamily="2" charset="2"/>
              <a:buChar char="Ø"/>
            </a:pPr>
            <a:endParaRPr lang="en-US" sz="1050" dirty="0">
              <a:latin typeface="Arial Narrow" panose="020B0606020202030204" pitchFamily="34" charset="0"/>
            </a:endParaRPr>
          </a:p>
          <a:p>
            <a:pPr marL="285750" indent="-285750">
              <a:buFont typeface="Wingdings" panose="05000000000000000000" pitchFamily="2" charset="2"/>
              <a:buChar char="Ø"/>
            </a:pPr>
            <a:r>
              <a:rPr lang="en-US" sz="2400" dirty="0">
                <a:latin typeface="Arial Narrow" panose="020B0606020202030204" pitchFamily="34" charset="0"/>
              </a:rPr>
              <a:t>Land access and collection permits</a:t>
            </a:r>
          </a:p>
          <a:p>
            <a:pPr marL="285750" indent="-285750">
              <a:buFont typeface="Wingdings" panose="05000000000000000000" pitchFamily="2" charset="2"/>
              <a:buChar char="Ø"/>
            </a:pPr>
            <a:endParaRPr lang="en-US" sz="1050" dirty="0">
              <a:latin typeface="Arial Narrow" panose="020B0606020202030204" pitchFamily="34" charset="0"/>
            </a:endParaRPr>
          </a:p>
          <a:p>
            <a:pPr marL="285750" indent="-285750">
              <a:buFont typeface="Wingdings" panose="05000000000000000000" pitchFamily="2" charset="2"/>
              <a:buChar char="Ø"/>
            </a:pPr>
            <a:endParaRPr lang="en-US" sz="1050" dirty="0">
              <a:latin typeface="Arial Narrow" panose="020B0606020202030204" pitchFamily="34" charset="0"/>
            </a:endParaRPr>
          </a:p>
          <a:p>
            <a:pPr marL="285750" indent="-285750">
              <a:buFont typeface="Wingdings" panose="05000000000000000000" pitchFamily="2" charset="2"/>
              <a:buChar char="Ø"/>
            </a:pPr>
            <a:r>
              <a:rPr lang="en-US" sz="2400" dirty="0">
                <a:latin typeface="Arial Narrow" panose="020B0606020202030204" pitchFamily="34" charset="0"/>
              </a:rPr>
              <a:t>Other?</a:t>
            </a:r>
          </a:p>
        </p:txBody>
      </p:sp>
    </p:spTree>
    <p:extLst>
      <p:ext uri="{BB962C8B-B14F-4D97-AF65-F5344CB8AC3E}">
        <p14:creationId xmlns:p14="http://schemas.microsoft.com/office/powerpoint/2010/main" val="884140149"/>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6F75CB900A94A4EB24889625C855DF6" ma:contentTypeVersion="12" ma:contentTypeDescription="Create a new document." ma:contentTypeScope="" ma:versionID="929fb3e80519d6eff7489a034d6fa2e8">
  <xsd:schema xmlns:xsd="http://www.w3.org/2001/XMLSchema" xmlns:xs="http://www.w3.org/2001/XMLSchema" xmlns:p="http://schemas.microsoft.com/office/2006/metadata/properties" xmlns:ns2="419c10bf-d283-4c32-9bd7-a47830eb17f5" xmlns:ns3="8d5da340-4403-4437-8396-f07b54ed2081" targetNamespace="http://schemas.microsoft.com/office/2006/metadata/properties" ma:root="true" ma:fieldsID="c47b7b7eac0309d68ab126f06d7c1bb4" ns2:_="" ns3:_="">
    <xsd:import namespace="419c10bf-d283-4c32-9bd7-a47830eb17f5"/>
    <xsd:import namespace="8d5da340-4403-4437-8396-f07b54ed208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9c10bf-d283-4c32-9bd7-a47830eb17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e31e3ec-82b2-4510-8c6c-8b9e0fefcef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d5da340-4403-4437-8396-f07b54ed2081"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6d30fc6c-80f7-47f1-879f-605ce900b5ee}" ma:internalName="TaxCatchAll" ma:showField="CatchAllData" ma:web="8d5da340-4403-4437-8396-f07b54ed2081">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19c10bf-d283-4c32-9bd7-a47830eb17f5">
      <Terms xmlns="http://schemas.microsoft.com/office/infopath/2007/PartnerControls"/>
    </lcf76f155ced4ddcb4097134ff3c332f>
    <TaxCatchAll xmlns="8d5da340-4403-4437-8396-f07b54ed2081" xsi:nil="true"/>
  </documentManagement>
</p:properties>
</file>

<file path=customXml/itemProps1.xml><?xml version="1.0" encoding="utf-8"?>
<ds:datastoreItem xmlns:ds="http://schemas.openxmlformats.org/officeDocument/2006/customXml" ds:itemID="{55B4F89A-B2C3-4A81-9C1E-5F551A6EEC24}">
  <ds:schemaRefs>
    <ds:schemaRef ds:uri="http://schemas.microsoft.com/sharepoint/v3/contenttype/forms"/>
  </ds:schemaRefs>
</ds:datastoreItem>
</file>

<file path=customXml/itemProps2.xml><?xml version="1.0" encoding="utf-8"?>
<ds:datastoreItem xmlns:ds="http://schemas.openxmlformats.org/officeDocument/2006/customXml" ds:itemID="{81771386-6265-46B2-9FDA-58E1F1E46429}">
  <ds:schemaRefs>
    <ds:schemaRef ds:uri="419c10bf-d283-4c32-9bd7-a47830eb17f5"/>
    <ds:schemaRef ds:uri="8d5da340-4403-4437-8396-f07b54ed208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AA0F3B1-287C-41EB-BA23-294780E5E3C4}">
  <ds:schemaRefs>
    <ds:schemaRef ds:uri="http://schemas.microsoft.com/office/2006/documentManagement/types"/>
    <ds:schemaRef ds:uri="http://purl.org/dc/terms/"/>
    <ds:schemaRef ds:uri="http://purl.org/dc/dcmitype/"/>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8d5da340-4403-4437-8396-f07b54ed2081"/>
    <ds:schemaRef ds:uri="419c10bf-d283-4c32-9bd7-a47830eb17f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2170</TotalTime>
  <Words>1832</Words>
  <Application>Microsoft Office PowerPoint</Application>
  <PresentationFormat>On-screen Show (4:3)</PresentationFormat>
  <Paragraphs>331</Paragraphs>
  <Slides>23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Arial Narrow</vt:lpstr>
      <vt:lpstr>Calibri</vt:lpstr>
      <vt:lpstr>Calibri Light</vt:lpstr>
      <vt:lpstr>Gill Sans MT</vt:lpstr>
      <vt:lpstr>Tahoma</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Gogol-Prokurat, Melanie@Wildlife</dc:creator>
  <cp:lastModifiedBy>Boul, Rachelle@Wildlife</cp:lastModifiedBy>
  <cp:revision>23</cp:revision>
  <dcterms:created xsi:type="dcterms:W3CDTF">2023-04-12T19:59:33Z</dcterms:created>
  <dcterms:modified xsi:type="dcterms:W3CDTF">2023-06-14T20:37:17Z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e685f86-ed8d-482b-be3a-2b7af73f9b7f_Enabled">
    <vt:lpwstr>True</vt:lpwstr>
  </property>
  <property fmtid="{D5CDD505-2E9C-101B-9397-08002B2CF9AE}" pid="3" name="MSIP_Label_6e685f86-ed8d-482b-be3a-2b7af73f9b7f_SiteId">
    <vt:lpwstr>4b633c25-efbf-4006-9f15-07442ba7aa0b</vt:lpwstr>
  </property>
  <property fmtid="{D5CDD505-2E9C-101B-9397-08002B2CF9AE}" pid="4" name="MSIP_Label_6e685f86-ed8d-482b-be3a-2b7af73f9b7f_Owner">
    <vt:lpwstr>Melanie.Gogol-Prokurat@wildlife.ca.gov</vt:lpwstr>
  </property>
  <property fmtid="{D5CDD505-2E9C-101B-9397-08002B2CF9AE}" pid="5" name="MSIP_Label_6e685f86-ed8d-482b-be3a-2b7af73f9b7f_SetDate">
    <vt:lpwstr>2023-04-12T20:10:14.9515511Z</vt:lpwstr>
  </property>
  <property fmtid="{D5CDD505-2E9C-101B-9397-08002B2CF9AE}" pid="6" name="MSIP_Label_6e685f86-ed8d-482b-be3a-2b7af73f9b7f_Name">
    <vt:lpwstr>General</vt:lpwstr>
  </property>
  <property fmtid="{D5CDD505-2E9C-101B-9397-08002B2CF9AE}" pid="7" name="MSIP_Label_6e685f86-ed8d-482b-be3a-2b7af73f9b7f_Application">
    <vt:lpwstr>Microsoft Azure Information Protection</vt:lpwstr>
  </property>
  <property fmtid="{D5CDD505-2E9C-101B-9397-08002B2CF9AE}" pid="8" name="MSIP_Label_6e685f86-ed8d-482b-be3a-2b7af73f9b7f_ActionId">
    <vt:lpwstr>2a641e0b-7494-428a-bf2b-03aa46c306ee</vt:lpwstr>
  </property>
  <property fmtid="{D5CDD505-2E9C-101B-9397-08002B2CF9AE}" pid="9" name="MSIP_Label_6e685f86-ed8d-482b-be3a-2b7af73f9b7f_Extended_MSFT_Method">
    <vt:lpwstr>Automatic</vt:lpwstr>
  </property>
  <property fmtid="{D5CDD505-2E9C-101B-9397-08002B2CF9AE}" pid="10" name="Sensitivity">
    <vt:lpwstr>General</vt:lpwstr>
  </property>
  <property fmtid="{D5CDD505-2E9C-101B-9397-08002B2CF9AE}" pid="11" name="ContentTypeId">
    <vt:lpwstr>0x01010006F75CB900A94A4EB24889625C855DF6</vt:lpwstr>
  </property>
  <property fmtid="{D5CDD505-2E9C-101B-9397-08002B2CF9AE}" pid="12" name="MediaServiceImageTags">
    <vt:lpwstr/>
  </property>
</Properties>
</file>