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4"/>
  </p:notesMasterIdLst>
  <p:sldIdLst>
    <p:sldId id="256" r:id="rId2"/>
    <p:sldId id="296" r:id="rId3"/>
    <p:sldId id="297" r:id="rId4"/>
    <p:sldId id="270" r:id="rId5"/>
    <p:sldId id="282" r:id="rId6"/>
    <p:sldId id="308" r:id="rId7"/>
    <p:sldId id="299" r:id="rId8"/>
    <p:sldId id="305" r:id="rId9"/>
    <p:sldId id="301" r:id="rId10"/>
    <p:sldId id="304" r:id="rId11"/>
    <p:sldId id="306" r:id="rId12"/>
    <p:sldId id="310" r:id="rId13"/>
    <p:sldId id="311" r:id="rId14"/>
    <p:sldId id="315" r:id="rId15"/>
    <p:sldId id="316" r:id="rId16"/>
    <p:sldId id="318" r:id="rId17"/>
    <p:sldId id="319" r:id="rId18"/>
    <p:sldId id="320" r:id="rId19"/>
    <p:sldId id="322" r:id="rId20"/>
    <p:sldId id="326" r:id="rId21"/>
    <p:sldId id="277" r:id="rId22"/>
    <p:sldId id="351" r:id="rId23"/>
    <p:sldId id="340" r:id="rId24"/>
    <p:sldId id="343" r:id="rId25"/>
    <p:sldId id="346" r:id="rId26"/>
    <p:sldId id="344" r:id="rId27"/>
    <p:sldId id="345" r:id="rId28"/>
    <p:sldId id="341" r:id="rId29"/>
    <p:sldId id="342" r:id="rId30"/>
    <p:sldId id="347" r:id="rId31"/>
    <p:sldId id="339" r:id="rId32"/>
    <p:sldId id="349" r:id="rId33"/>
    <p:sldId id="348" r:id="rId34"/>
    <p:sldId id="323" r:id="rId35"/>
    <p:sldId id="350" r:id="rId36"/>
    <p:sldId id="285" r:id="rId37"/>
    <p:sldId id="352" r:id="rId38"/>
    <p:sldId id="334" r:id="rId39"/>
    <p:sldId id="284" r:id="rId40"/>
    <p:sldId id="335" r:id="rId41"/>
    <p:sldId id="275" r:id="rId42"/>
    <p:sldId id="336" r:id="rId43"/>
  </p:sldIdLst>
  <p:sldSz cx="9144000" cy="6858000" type="screen4x3"/>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20202"/>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9" autoAdjust="0"/>
    <p:restoredTop sz="86401" autoAdjust="0"/>
  </p:normalViewPr>
  <p:slideViewPr>
    <p:cSldViewPr snapToGrid="0">
      <p:cViewPr varScale="1">
        <p:scale>
          <a:sx n="74" d="100"/>
          <a:sy n="74" d="100"/>
        </p:scale>
        <p:origin x="-893" y="-77"/>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0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40175" y="0"/>
            <a:ext cx="3013075" cy="465138"/>
          </a:xfrm>
          <a:prstGeom prst="rect">
            <a:avLst/>
          </a:prstGeom>
        </p:spPr>
        <p:txBody>
          <a:bodyPr vert="horz" lIns="91440" tIns="45720" rIns="91440" bIns="45720" rtlCol="0"/>
          <a:lstStyle>
            <a:lvl1pPr algn="r">
              <a:defRPr sz="1200"/>
            </a:lvl1pPr>
          </a:lstStyle>
          <a:p>
            <a:fld id="{97E48A13-2A4E-4064-B48F-1EF3B82D55B5}" type="datetimeFigureOut">
              <a:rPr lang="en-US" smtClean="0"/>
              <a:t>7/13/2015</a:t>
            </a:fld>
            <a:endParaRPr lang="en-US"/>
          </a:p>
        </p:txBody>
      </p:sp>
      <p:sp>
        <p:nvSpPr>
          <p:cNvPr id="4" name="Slide Image Placeholder 3"/>
          <p:cNvSpPr>
            <a:spLocks noGrp="1" noRot="1" noChangeAspect="1"/>
          </p:cNvSpPr>
          <p:nvPr>
            <p:ph type="sldImg" idx="2"/>
          </p:nvPr>
        </p:nvSpPr>
        <p:spPr>
          <a:xfrm>
            <a:off x="1150938" y="698500"/>
            <a:ext cx="4652962" cy="34909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21188"/>
            <a:ext cx="5564188" cy="418941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375"/>
            <a:ext cx="30130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40175" y="8842375"/>
            <a:ext cx="3013075" cy="465138"/>
          </a:xfrm>
          <a:prstGeom prst="rect">
            <a:avLst/>
          </a:prstGeom>
        </p:spPr>
        <p:txBody>
          <a:bodyPr vert="horz" lIns="91440" tIns="45720" rIns="91440" bIns="45720" rtlCol="0" anchor="b"/>
          <a:lstStyle>
            <a:lvl1pPr algn="r">
              <a:defRPr sz="1200"/>
            </a:lvl1pPr>
          </a:lstStyle>
          <a:p>
            <a:fld id="{034D543F-07D9-47F6-B83E-84B124A5895A}" type="slidenum">
              <a:rPr lang="en-US" smtClean="0"/>
              <a:t>‹#›</a:t>
            </a:fld>
            <a:endParaRPr lang="en-US"/>
          </a:p>
        </p:txBody>
      </p:sp>
    </p:spTree>
    <p:extLst>
      <p:ext uri="{BB962C8B-B14F-4D97-AF65-F5344CB8AC3E}">
        <p14:creationId xmlns:p14="http://schemas.microsoft.com/office/powerpoint/2010/main" val="3976466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Initial</a:t>
            </a:r>
            <a:r>
              <a:rPr lang="en-US" baseline="0" dirty="0" smtClean="0"/>
              <a:t> ICP was located at the Santa Barbara County Fire Department Emergency Response Center.  The ICP was later moved to a leased building by the Santa Barbara Airport</a:t>
            </a:r>
            <a:endParaRPr lang="en-US" dirty="0"/>
          </a:p>
        </p:txBody>
      </p:sp>
      <p:sp>
        <p:nvSpPr>
          <p:cNvPr id="4" name="Slide Number Placeholder 3"/>
          <p:cNvSpPr>
            <a:spLocks noGrp="1"/>
          </p:cNvSpPr>
          <p:nvPr>
            <p:ph type="sldNum" sz="quarter" idx="10"/>
          </p:nvPr>
        </p:nvSpPr>
        <p:spPr/>
        <p:txBody>
          <a:bodyPr/>
          <a:lstStyle/>
          <a:p>
            <a:fld id="{034D543F-07D9-47F6-B83E-84B124A5895A}" type="slidenum">
              <a:rPr lang="en-US" smtClean="0"/>
              <a:t>4</a:t>
            </a:fld>
            <a:endParaRPr lang="en-US"/>
          </a:p>
        </p:txBody>
      </p:sp>
    </p:spTree>
    <p:extLst>
      <p:ext uri="{BB962C8B-B14F-4D97-AF65-F5344CB8AC3E}">
        <p14:creationId xmlns:p14="http://schemas.microsoft.com/office/powerpoint/2010/main" val="3186385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489E9E8-A6FD-465A-A9A3-840395BD0747}" type="datetimeFigureOut">
              <a:rPr lang="en-US" smtClean="0"/>
              <a:t>7/13/2015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97F3E-4CB5-4E1E-BE4C-CB17726A801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89E9E8-A6FD-465A-A9A3-840395BD0747}" type="datetimeFigureOut">
              <a:rPr lang="en-US" smtClean="0"/>
              <a:t>7/13/2015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97F3E-4CB5-4E1E-BE4C-CB17726A801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89E9E8-A6FD-465A-A9A3-840395BD0747}" type="datetimeFigureOut">
              <a:rPr lang="en-US" smtClean="0"/>
              <a:t>7/13/2015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97F3E-4CB5-4E1E-BE4C-CB17726A801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89E9E8-A6FD-465A-A9A3-840395BD0747}" type="datetimeFigureOut">
              <a:rPr lang="en-US" smtClean="0"/>
              <a:t>7/13/2015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97F3E-4CB5-4E1E-BE4C-CB17726A801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89E9E8-A6FD-465A-A9A3-840395BD0747}" type="datetimeFigureOut">
              <a:rPr lang="en-US" smtClean="0"/>
              <a:t>7/13/2015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97F3E-4CB5-4E1E-BE4C-CB17726A801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489E9E8-A6FD-465A-A9A3-840395BD0747}" type="datetimeFigureOut">
              <a:rPr lang="en-US" smtClean="0"/>
              <a:t>7/13/2015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97F3E-4CB5-4E1E-BE4C-CB17726A801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89E9E8-A6FD-465A-A9A3-840395BD0747}" type="datetimeFigureOut">
              <a:rPr lang="en-US" smtClean="0"/>
              <a:t>7/13/2015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97F3E-4CB5-4E1E-BE4C-CB17726A801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89E9E8-A6FD-465A-A9A3-840395BD0747}" type="datetimeFigureOut">
              <a:rPr lang="en-US" smtClean="0"/>
              <a:t>7/13/2015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97F3E-4CB5-4E1E-BE4C-CB17726A801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89E9E8-A6FD-465A-A9A3-840395BD0747}" type="datetimeFigureOut">
              <a:rPr lang="en-US" smtClean="0"/>
              <a:t>7/13/2015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97F3E-4CB5-4E1E-BE4C-CB17726A801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89E9E8-A6FD-465A-A9A3-840395BD0747}" type="datetimeFigureOut">
              <a:rPr lang="en-US" smtClean="0"/>
              <a:t>7/13/2015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97F3E-4CB5-4E1E-BE4C-CB17726A801A}"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6489E9E8-A6FD-465A-A9A3-840395BD0747}" type="datetimeFigureOut">
              <a:rPr lang="en-US" smtClean="0"/>
              <a:t>7/13/2015</a:t>
            </a:fld>
            <a:endParaRPr lang="en-US"/>
          </a:p>
        </p:txBody>
      </p:sp>
      <p:sp>
        <p:nvSpPr>
          <p:cNvPr id="9" name="Slide Number Placeholder 8"/>
          <p:cNvSpPr>
            <a:spLocks noGrp="1"/>
          </p:cNvSpPr>
          <p:nvPr>
            <p:ph type="sldNum" sz="quarter" idx="11"/>
          </p:nvPr>
        </p:nvSpPr>
        <p:spPr/>
        <p:txBody>
          <a:bodyPr/>
          <a:lstStyle/>
          <a:p>
            <a:fld id="{84197F3E-4CB5-4E1E-BE4C-CB17726A801A}"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84197F3E-4CB5-4E1E-BE4C-CB17726A801A}"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6489E9E8-A6FD-465A-A9A3-840395BD0747}" type="datetimeFigureOut">
              <a:rPr lang="en-US" smtClean="0"/>
              <a:t>7/13/2015</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yvonne.addassi@wildlife.ca.gov" TargetMode="External"/><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5601" t="15096" r="7592" b="13621"/>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533400" y="1524000"/>
            <a:ext cx="7543800" cy="2593975"/>
          </a:xfrm>
        </p:spPr>
        <p:txBody>
          <a:bodyPr/>
          <a:lstStyle/>
          <a:p>
            <a:r>
              <a:rPr lang="en-US" dirty="0" smtClean="0">
                <a:solidFill>
                  <a:srgbClr val="000000"/>
                </a:solidFill>
                <a:latin typeface="Arial" panose="020B0604020202020204" pitchFamily="34" charset="0"/>
                <a:cs typeface="Arial" panose="020B0604020202020204" pitchFamily="34" charset="0"/>
              </a:rPr>
              <a:t>Refugio Oil Spill Response &amp; Recovery</a:t>
            </a:r>
            <a:endParaRPr lang="en-US" dirty="0">
              <a:solidFill>
                <a:srgbClr val="000000"/>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533400" y="4267200"/>
            <a:ext cx="6461760" cy="1066800"/>
          </a:xfrm>
        </p:spPr>
        <p:txBody>
          <a:bodyPr/>
          <a:lstStyle/>
          <a:p>
            <a:r>
              <a:rPr lang="en-US" dirty="0" smtClean="0">
                <a:solidFill>
                  <a:srgbClr val="000000"/>
                </a:solidFill>
                <a:latin typeface="Arial" panose="020B0604020202020204" pitchFamily="34" charset="0"/>
                <a:cs typeface="Arial" panose="020B0604020202020204" pitchFamily="34" charset="0"/>
              </a:rPr>
              <a:t>Regional Response Team</a:t>
            </a:r>
          </a:p>
          <a:p>
            <a:r>
              <a:rPr lang="en-US" dirty="0" smtClean="0">
                <a:solidFill>
                  <a:srgbClr val="000000"/>
                </a:solidFill>
                <a:latin typeface="Arial" panose="020B0604020202020204" pitchFamily="34" charset="0"/>
                <a:cs typeface="Arial" panose="020B0604020202020204" pitchFamily="34" charset="0"/>
              </a:rPr>
              <a:t>July 14, 2015</a:t>
            </a:r>
            <a:endParaRPr lang="en-US" dirty="0">
              <a:solidFill>
                <a:srgbClr val="000000"/>
              </a:solidFill>
              <a:latin typeface="Arial" panose="020B0604020202020204" pitchFamily="34" charset="0"/>
              <a:cs typeface="Arial" panose="020B0604020202020204" pitchFamily="34" charset="0"/>
            </a:endParaRPr>
          </a:p>
        </p:txBody>
      </p:sp>
      <p:sp>
        <p:nvSpPr>
          <p:cNvPr id="4" name="AutoShape 2" descr="https://responselink.orr.noaa.gov/hotline/attachments/8934/22542/Refugio_NOAA_Overflight_2015_0603_IMG_2913_tag.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responselink.orr.noaa.gov/hotline/attachments/8934/22542/Refugio_NOAA_Overflight_2015_0603_IMG_2913_tag.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9067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4281"/>
            <a:ext cx="9144000" cy="6858000"/>
          </a:xfrm>
          <a:prstGeom prst="rect">
            <a:avLst/>
          </a:prstGeom>
        </p:spPr>
      </p:pic>
      <p:sp>
        <p:nvSpPr>
          <p:cNvPr id="6" name="Title 1"/>
          <p:cNvSpPr txBox="1">
            <a:spLocks/>
          </p:cNvSpPr>
          <p:nvPr/>
        </p:nvSpPr>
        <p:spPr>
          <a:xfrm>
            <a:off x="4800600" y="5777500"/>
            <a:ext cx="3962400" cy="773113"/>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rgbClr val="000000"/>
                </a:solidFill>
                <a:latin typeface="Arial" panose="020B0604020202020204" pitchFamily="34" charset="0"/>
                <a:cs typeface="Arial" panose="020B0604020202020204" pitchFamily="34" charset="0"/>
              </a:rPr>
              <a:t>Contaminated </a:t>
            </a:r>
          </a:p>
          <a:p>
            <a:r>
              <a:rPr lang="en-US" sz="4000" b="1" dirty="0" smtClean="0">
                <a:solidFill>
                  <a:srgbClr val="000000"/>
                </a:solidFill>
                <a:latin typeface="Arial" panose="020B0604020202020204" pitchFamily="34" charset="0"/>
                <a:cs typeface="Arial" panose="020B0604020202020204" pitchFamily="34" charset="0"/>
              </a:rPr>
              <a:t>Soil Removal</a:t>
            </a:r>
          </a:p>
        </p:txBody>
      </p:sp>
      <p:sp>
        <p:nvSpPr>
          <p:cNvPr id="7" name="TextBox 6"/>
          <p:cNvSpPr txBox="1"/>
          <p:nvPr/>
        </p:nvSpPr>
        <p:spPr>
          <a:xfrm>
            <a:off x="18836" y="6365947"/>
            <a:ext cx="3070777" cy="369332"/>
          </a:xfrm>
          <a:prstGeom prst="rect">
            <a:avLst/>
          </a:prstGeom>
          <a:noFill/>
        </p:spPr>
        <p:txBody>
          <a:bodyPr wrap="none" rtlCol="0">
            <a:spAutoFit/>
          </a:bodyPr>
          <a:lstStyle/>
          <a:p>
            <a:r>
              <a:rPr lang="en-US" dirty="0" smtClean="0">
                <a:solidFill>
                  <a:schemeClr val="bg1"/>
                </a:solidFill>
              </a:rPr>
              <a:t>Photo Courtesy of CDFW-OSPR</a:t>
            </a:r>
            <a:endParaRPr lang="en-US" dirty="0">
              <a:solidFill>
                <a:schemeClr val="bg1"/>
              </a:solidFill>
            </a:endParaRPr>
          </a:p>
        </p:txBody>
      </p:sp>
    </p:spTree>
    <p:extLst>
      <p:ext uri="{BB962C8B-B14F-4D97-AF65-F5344CB8AC3E}">
        <p14:creationId xmlns:p14="http://schemas.microsoft.com/office/powerpoint/2010/main" val="12868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36000">
              <a:srgbClr val="020202"/>
            </a:gs>
            <a:gs pos="100000">
              <a:srgbClr val="0000FF"/>
            </a:gs>
          </a:gsLst>
          <a:lin ang="5400000" scaled="0"/>
        </a:gradFill>
        <a:effectLst/>
      </p:bgPr>
    </p:bg>
    <p:spTree>
      <p:nvGrpSpPr>
        <p:cNvPr id="1" name=""/>
        <p:cNvGrpSpPr/>
        <p:nvPr/>
      </p:nvGrpSpPr>
      <p:grpSpPr>
        <a:xfrm>
          <a:off x="0" y="0"/>
          <a:ext cx="0" cy="0"/>
          <a:chOff x="0" y="0"/>
          <a:chExt cx="0" cy="0"/>
        </a:xfrm>
      </p:grpSpPr>
      <p:sp>
        <p:nvSpPr>
          <p:cNvPr id="4" name="Rectangle 3"/>
          <p:cNvSpPr/>
          <p:nvPr/>
        </p:nvSpPr>
        <p:spPr>
          <a:xfrm>
            <a:off x="533400" y="1600200"/>
            <a:ext cx="8153400" cy="3354765"/>
          </a:xfrm>
          <a:prstGeom prst="rect">
            <a:avLst/>
          </a:prstGeom>
        </p:spPr>
        <p:txBody>
          <a:bodyPr wrap="square">
            <a:spAutoFit/>
          </a:bodyPr>
          <a:lstStyle/>
          <a:p>
            <a:pPr marL="342900" lvl="0" indent="-342900">
              <a:spcAft>
                <a:spcPts val="12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Continued concentrated effort to clean up Coastal Terrace Sections 4 &amp; 5</a:t>
            </a:r>
            <a:endParaRPr lang="en-US" sz="2400" dirty="0">
              <a:latin typeface="Arial" panose="020B0604020202020204" pitchFamily="34" charset="0"/>
              <a:cs typeface="Arial" panose="020B0604020202020204" pitchFamily="34" charset="0"/>
            </a:endParaRPr>
          </a:p>
          <a:p>
            <a:pPr marL="342900" lvl="0" indent="-342900">
              <a:spcAft>
                <a:spcPts val="12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Operations involve using a </a:t>
            </a:r>
            <a:r>
              <a:rPr lang="en-US" sz="2400" dirty="0" err="1" smtClean="0">
                <a:latin typeface="Arial" panose="020B0604020202020204" pitchFamily="34" charset="0"/>
                <a:cs typeface="Arial" panose="020B0604020202020204" pitchFamily="34" charset="0"/>
              </a:rPr>
              <a:t>spyder</a:t>
            </a:r>
            <a:r>
              <a:rPr lang="en-US" sz="2400" dirty="0" smtClean="0">
                <a:latin typeface="Arial" panose="020B0604020202020204" pitchFamily="34" charset="0"/>
                <a:cs typeface="Arial" panose="020B0604020202020204" pitchFamily="34" charset="0"/>
              </a:rPr>
              <a:t> back hoe to excavate contaminated soil and helicopter to lift and transport loads </a:t>
            </a:r>
          </a:p>
          <a:p>
            <a:pPr marL="342900" lvl="0" indent="-342900">
              <a:spcAft>
                <a:spcPts val="12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The operations are being monitored by US EPA, State Parks, Central Coast RWQCB, Santa Barbara County  and cultural/tribal monitors</a:t>
            </a:r>
            <a:endParaRPr lang="en-US" sz="2400" dirty="0">
              <a:latin typeface="Arial" panose="020B0604020202020204" pitchFamily="34" charset="0"/>
              <a:cs typeface="Arial" panose="020B0604020202020204" pitchFamily="34" charset="0"/>
            </a:endParaRPr>
          </a:p>
        </p:txBody>
      </p:sp>
      <p:sp>
        <p:nvSpPr>
          <p:cNvPr id="5" name="Title 1"/>
          <p:cNvSpPr txBox="1">
            <a:spLocks/>
          </p:cNvSpPr>
          <p:nvPr/>
        </p:nvSpPr>
        <p:spPr>
          <a:xfrm>
            <a:off x="152400" y="152400"/>
            <a:ext cx="8534400" cy="1066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tx1"/>
                </a:solidFill>
                <a:latin typeface="Arial" panose="020B0604020202020204" pitchFamily="34" charset="0"/>
                <a:cs typeface="Arial" panose="020B0604020202020204" pitchFamily="34" charset="0"/>
              </a:rPr>
              <a:t>Current Coastal Terrace Operations:</a:t>
            </a:r>
          </a:p>
        </p:txBody>
      </p:sp>
    </p:spTree>
    <p:extLst>
      <p:ext uri="{BB962C8B-B14F-4D97-AF65-F5344CB8AC3E}">
        <p14:creationId xmlns:p14="http://schemas.microsoft.com/office/powerpoint/2010/main" val="362183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txBox="1">
            <a:spLocks/>
          </p:cNvSpPr>
          <p:nvPr/>
        </p:nvSpPr>
        <p:spPr>
          <a:xfrm>
            <a:off x="5838290" y="4854539"/>
            <a:ext cx="3276600" cy="19812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dirty="0" smtClean="0">
                <a:solidFill>
                  <a:schemeClr val="tx1"/>
                </a:solidFill>
                <a:latin typeface="Arial" panose="020B0604020202020204" pitchFamily="34" charset="0"/>
                <a:cs typeface="Arial" panose="020B0604020202020204" pitchFamily="34" charset="0"/>
              </a:rPr>
              <a:t>Slough area below the terrace</a:t>
            </a:r>
          </a:p>
        </p:txBody>
      </p:sp>
      <p:sp>
        <p:nvSpPr>
          <p:cNvPr id="4" name="TextBox 3"/>
          <p:cNvSpPr txBox="1"/>
          <p:nvPr/>
        </p:nvSpPr>
        <p:spPr>
          <a:xfrm>
            <a:off x="31679" y="6466407"/>
            <a:ext cx="3070777" cy="369332"/>
          </a:xfrm>
          <a:prstGeom prst="rect">
            <a:avLst/>
          </a:prstGeom>
          <a:noFill/>
        </p:spPr>
        <p:txBody>
          <a:bodyPr wrap="none" rtlCol="0">
            <a:spAutoFit/>
          </a:bodyPr>
          <a:lstStyle/>
          <a:p>
            <a:r>
              <a:rPr lang="en-US" dirty="0" smtClean="0">
                <a:solidFill>
                  <a:schemeClr val="bg1"/>
                </a:solidFill>
              </a:rPr>
              <a:t>Photo Courtesy of CDFW-OSPR</a:t>
            </a:r>
            <a:endParaRPr lang="en-US" dirty="0">
              <a:solidFill>
                <a:schemeClr val="bg1"/>
              </a:solidFill>
            </a:endParaRPr>
          </a:p>
        </p:txBody>
      </p:sp>
    </p:spTree>
    <p:extLst>
      <p:ext uri="{BB962C8B-B14F-4D97-AF65-F5344CB8AC3E}">
        <p14:creationId xmlns:p14="http://schemas.microsoft.com/office/powerpoint/2010/main" val="2196046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txBox="1">
            <a:spLocks/>
          </p:cNvSpPr>
          <p:nvPr/>
        </p:nvSpPr>
        <p:spPr>
          <a:xfrm>
            <a:off x="228600" y="838200"/>
            <a:ext cx="3276600" cy="19812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dirty="0" smtClean="0">
                <a:solidFill>
                  <a:schemeClr val="tx1"/>
                </a:solidFill>
                <a:latin typeface="Arial" panose="020B0604020202020204" pitchFamily="34" charset="0"/>
                <a:cs typeface="Arial" panose="020B0604020202020204" pitchFamily="34" charset="0"/>
              </a:rPr>
              <a:t>Cliff area below the terrace</a:t>
            </a:r>
          </a:p>
        </p:txBody>
      </p:sp>
      <p:sp>
        <p:nvSpPr>
          <p:cNvPr id="4" name="TextBox 3"/>
          <p:cNvSpPr txBox="1"/>
          <p:nvPr/>
        </p:nvSpPr>
        <p:spPr>
          <a:xfrm>
            <a:off x="5947917" y="6294365"/>
            <a:ext cx="3070777" cy="369332"/>
          </a:xfrm>
          <a:prstGeom prst="rect">
            <a:avLst/>
          </a:prstGeom>
          <a:noFill/>
        </p:spPr>
        <p:txBody>
          <a:bodyPr wrap="none" rtlCol="0">
            <a:spAutoFit/>
          </a:bodyPr>
          <a:lstStyle/>
          <a:p>
            <a:r>
              <a:rPr lang="en-US" dirty="0" smtClean="0"/>
              <a:t>Photo Courtesy of CDFW-OSPR</a:t>
            </a:r>
            <a:endParaRPr lang="en-US" dirty="0"/>
          </a:p>
        </p:txBody>
      </p:sp>
    </p:spTree>
    <p:extLst>
      <p:ext uri="{BB962C8B-B14F-4D97-AF65-F5344CB8AC3E}">
        <p14:creationId xmlns:p14="http://schemas.microsoft.com/office/powerpoint/2010/main" val="2196046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5715000" y="4766608"/>
            <a:ext cx="3733800" cy="1938992"/>
          </a:xfrm>
          <a:prstGeom prst="rect">
            <a:avLst/>
          </a:prstGeom>
        </p:spPr>
        <p:txBody>
          <a:bodyPr wrap="square">
            <a:spAutoFit/>
          </a:bodyPr>
          <a:lstStyle/>
          <a:p>
            <a:r>
              <a:rPr lang="en-US" sz="4000" dirty="0" smtClean="0">
                <a:solidFill>
                  <a:schemeClr val="bg1"/>
                </a:solidFill>
                <a:latin typeface="Arial" panose="020B0604020202020204" pitchFamily="34" charset="0"/>
                <a:cs typeface="Arial" panose="020B0604020202020204" pitchFamily="34" charset="0"/>
              </a:rPr>
              <a:t>Cliff face and </a:t>
            </a:r>
          </a:p>
          <a:p>
            <a:r>
              <a:rPr lang="en-US" sz="4000" dirty="0" smtClean="0">
                <a:solidFill>
                  <a:schemeClr val="bg1"/>
                </a:solidFill>
                <a:latin typeface="Arial" panose="020B0604020202020204" pitchFamily="34" charset="0"/>
                <a:cs typeface="Arial" panose="020B0604020202020204" pitchFamily="34" charset="0"/>
              </a:rPr>
              <a:t>upper </a:t>
            </a:r>
            <a:r>
              <a:rPr lang="en-US" sz="4000" dirty="0">
                <a:solidFill>
                  <a:schemeClr val="bg1"/>
                </a:solidFill>
                <a:latin typeface="Arial" panose="020B0604020202020204" pitchFamily="34" charset="0"/>
                <a:cs typeface="Arial" panose="020B0604020202020204" pitchFamily="34" charset="0"/>
              </a:rPr>
              <a:t>intertidal area</a:t>
            </a:r>
          </a:p>
        </p:txBody>
      </p:sp>
      <p:sp>
        <p:nvSpPr>
          <p:cNvPr id="4" name="TextBox 3"/>
          <p:cNvSpPr txBox="1"/>
          <p:nvPr/>
        </p:nvSpPr>
        <p:spPr>
          <a:xfrm>
            <a:off x="5867400" y="6520934"/>
            <a:ext cx="3070777" cy="369332"/>
          </a:xfrm>
          <a:prstGeom prst="rect">
            <a:avLst/>
          </a:prstGeom>
          <a:noFill/>
        </p:spPr>
        <p:txBody>
          <a:bodyPr wrap="none" rtlCol="0">
            <a:spAutoFit/>
          </a:bodyPr>
          <a:lstStyle/>
          <a:p>
            <a:r>
              <a:rPr lang="en-US" dirty="0" smtClean="0">
                <a:solidFill>
                  <a:schemeClr val="bg1"/>
                </a:solidFill>
              </a:rPr>
              <a:t>Photo Courtesy of CDFW-OSPR</a:t>
            </a:r>
            <a:endParaRPr lang="en-US" dirty="0">
              <a:solidFill>
                <a:schemeClr val="bg1"/>
              </a:solidFill>
            </a:endParaRPr>
          </a:p>
        </p:txBody>
      </p:sp>
    </p:spTree>
    <p:extLst>
      <p:ext uri="{BB962C8B-B14F-4D97-AF65-F5344CB8AC3E}">
        <p14:creationId xmlns:p14="http://schemas.microsoft.com/office/powerpoint/2010/main" val="391387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228600" y="152400"/>
            <a:ext cx="3733800" cy="1323439"/>
          </a:xfrm>
          <a:prstGeom prst="rect">
            <a:avLst/>
          </a:prstGeom>
        </p:spPr>
        <p:txBody>
          <a:bodyPr wrap="square">
            <a:spAutoFit/>
          </a:bodyPr>
          <a:lstStyle/>
          <a:p>
            <a:r>
              <a:rPr lang="en-US" sz="4000" dirty="0" smtClean="0">
                <a:solidFill>
                  <a:schemeClr val="bg1"/>
                </a:solidFill>
                <a:latin typeface="Arial" panose="020B0604020202020204" pitchFamily="34" charset="0"/>
                <a:cs typeface="Arial" panose="020B0604020202020204" pitchFamily="34" charset="0"/>
              </a:rPr>
              <a:t>Shoreline below the cliff</a:t>
            </a:r>
            <a:endParaRPr lang="en-US" sz="4000"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5947917" y="6294365"/>
            <a:ext cx="3070777" cy="369332"/>
          </a:xfrm>
          <a:prstGeom prst="rect">
            <a:avLst/>
          </a:prstGeom>
          <a:noFill/>
        </p:spPr>
        <p:txBody>
          <a:bodyPr wrap="none" rtlCol="0">
            <a:spAutoFit/>
          </a:bodyPr>
          <a:lstStyle/>
          <a:p>
            <a:r>
              <a:rPr lang="en-US" dirty="0" smtClean="0"/>
              <a:t>Photo Courtesy of CDFW-OSPR</a:t>
            </a:r>
            <a:endParaRPr lang="en-US" dirty="0"/>
          </a:p>
        </p:txBody>
      </p:sp>
    </p:spTree>
    <p:extLst>
      <p:ext uri="{BB962C8B-B14F-4D97-AF65-F5344CB8AC3E}">
        <p14:creationId xmlns:p14="http://schemas.microsoft.com/office/powerpoint/2010/main" val="391387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60" y="18836"/>
            <a:ext cx="9179960" cy="6858000"/>
          </a:xfrm>
          <a:prstGeom prst="rect">
            <a:avLst/>
          </a:prstGeom>
        </p:spPr>
      </p:pic>
      <p:sp>
        <p:nvSpPr>
          <p:cNvPr id="4" name="Rectangle 3"/>
          <p:cNvSpPr/>
          <p:nvPr/>
        </p:nvSpPr>
        <p:spPr>
          <a:xfrm>
            <a:off x="152400" y="5943600"/>
            <a:ext cx="6019800" cy="707886"/>
          </a:xfrm>
          <a:prstGeom prst="rect">
            <a:avLst/>
          </a:prstGeom>
        </p:spPr>
        <p:txBody>
          <a:bodyPr wrap="square">
            <a:spAutoFit/>
          </a:bodyPr>
          <a:lstStyle/>
          <a:p>
            <a:r>
              <a:rPr lang="en-US" sz="4000" dirty="0" smtClean="0">
                <a:latin typeface="Arial" panose="020B0604020202020204" pitchFamily="34" charset="0"/>
                <a:cs typeface="Arial" panose="020B0604020202020204" pitchFamily="34" charset="0"/>
              </a:rPr>
              <a:t>Other Shoreline Impacts</a:t>
            </a:r>
            <a:endParaRPr lang="en-US" sz="4000" dirty="0">
              <a:latin typeface="Arial" panose="020B0604020202020204" pitchFamily="34" charset="0"/>
              <a:cs typeface="Arial" panose="020B0604020202020204" pitchFamily="34" charset="0"/>
            </a:endParaRPr>
          </a:p>
        </p:txBody>
      </p:sp>
      <p:sp>
        <p:nvSpPr>
          <p:cNvPr id="12" name="TextBox 11"/>
          <p:cNvSpPr txBox="1"/>
          <p:nvPr/>
        </p:nvSpPr>
        <p:spPr>
          <a:xfrm>
            <a:off x="6248400" y="6096000"/>
            <a:ext cx="2486322" cy="369332"/>
          </a:xfrm>
          <a:prstGeom prst="rect">
            <a:avLst/>
          </a:prstGeom>
          <a:noFill/>
        </p:spPr>
        <p:txBody>
          <a:bodyPr wrap="none" rtlCol="0">
            <a:spAutoFit/>
          </a:bodyPr>
          <a:lstStyle/>
          <a:p>
            <a:r>
              <a:rPr lang="en-US" dirty="0" smtClean="0"/>
              <a:t>Photo Courtesy of NOAA</a:t>
            </a:r>
            <a:endParaRPr lang="en-US" dirty="0"/>
          </a:p>
        </p:txBody>
      </p:sp>
    </p:spTree>
    <p:extLst>
      <p:ext uri="{BB962C8B-B14F-4D97-AF65-F5344CB8AC3E}">
        <p14:creationId xmlns:p14="http://schemas.microsoft.com/office/powerpoint/2010/main" val="180701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
        <p:nvSpPr>
          <p:cNvPr id="4" name="TextBox 3"/>
          <p:cNvSpPr txBox="1"/>
          <p:nvPr/>
        </p:nvSpPr>
        <p:spPr>
          <a:xfrm>
            <a:off x="2136003" y="6465332"/>
            <a:ext cx="2486322" cy="369332"/>
          </a:xfrm>
          <a:prstGeom prst="rect">
            <a:avLst/>
          </a:prstGeom>
          <a:noFill/>
        </p:spPr>
        <p:txBody>
          <a:bodyPr wrap="none" rtlCol="0">
            <a:spAutoFit/>
          </a:bodyPr>
          <a:lstStyle/>
          <a:p>
            <a:r>
              <a:rPr lang="en-US" dirty="0" smtClean="0"/>
              <a:t>Photo Courtesy of NOAA</a:t>
            </a:r>
            <a:endParaRPr lang="en-US" dirty="0"/>
          </a:p>
        </p:txBody>
      </p:sp>
    </p:spTree>
    <p:extLst>
      <p:ext uri="{BB962C8B-B14F-4D97-AF65-F5344CB8AC3E}">
        <p14:creationId xmlns:p14="http://schemas.microsoft.com/office/powerpoint/2010/main" val="108064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137"/>
            <a:ext cx="9144000" cy="6858000"/>
          </a:xfrm>
          <a:prstGeom prst="rect">
            <a:avLst/>
          </a:prstGeom>
        </p:spPr>
      </p:pic>
      <p:sp>
        <p:nvSpPr>
          <p:cNvPr id="3" name="TextBox 2"/>
          <p:cNvSpPr txBox="1"/>
          <p:nvPr/>
        </p:nvSpPr>
        <p:spPr>
          <a:xfrm>
            <a:off x="6248400" y="6096000"/>
            <a:ext cx="2486322" cy="646331"/>
          </a:xfrm>
          <a:prstGeom prst="rect">
            <a:avLst/>
          </a:prstGeom>
          <a:noFill/>
        </p:spPr>
        <p:txBody>
          <a:bodyPr wrap="none" rtlCol="0">
            <a:spAutoFit/>
          </a:bodyPr>
          <a:lstStyle/>
          <a:p>
            <a:r>
              <a:rPr lang="en-US" dirty="0" smtClean="0"/>
              <a:t>Refugio State Beach</a:t>
            </a:r>
          </a:p>
          <a:p>
            <a:r>
              <a:rPr lang="en-US" dirty="0" smtClean="0"/>
              <a:t>Photo Courtesy of NOAA</a:t>
            </a:r>
            <a:endParaRPr lang="en-US" dirty="0"/>
          </a:p>
        </p:txBody>
      </p:sp>
    </p:spTree>
    <p:extLst>
      <p:ext uri="{BB962C8B-B14F-4D97-AF65-F5344CB8AC3E}">
        <p14:creationId xmlns:p14="http://schemas.microsoft.com/office/powerpoint/2010/main" val="108064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9220200" cy="6858000"/>
          </a:xfrm>
          <a:prstGeom prst="rect">
            <a:avLst/>
          </a:prstGeom>
        </p:spPr>
      </p:pic>
      <p:sp>
        <p:nvSpPr>
          <p:cNvPr id="4" name="TextBox 3"/>
          <p:cNvSpPr txBox="1"/>
          <p:nvPr/>
        </p:nvSpPr>
        <p:spPr>
          <a:xfrm>
            <a:off x="6553200" y="152400"/>
            <a:ext cx="2486322" cy="646331"/>
          </a:xfrm>
          <a:prstGeom prst="rect">
            <a:avLst/>
          </a:prstGeom>
          <a:noFill/>
        </p:spPr>
        <p:txBody>
          <a:bodyPr wrap="none" rtlCol="0">
            <a:spAutoFit/>
          </a:bodyPr>
          <a:lstStyle/>
          <a:p>
            <a:r>
              <a:rPr lang="en-US" dirty="0" smtClean="0"/>
              <a:t>Refugio State Beach</a:t>
            </a:r>
          </a:p>
          <a:p>
            <a:r>
              <a:rPr lang="en-US" dirty="0" smtClean="0"/>
              <a:t>Photo Courtesy of NOAA</a:t>
            </a:r>
            <a:endParaRPr lang="en-US" dirty="0"/>
          </a:p>
        </p:txBody>
      </p:sp>
    </p:spTree>
    <p:extLst>
      <p:ext uri="{BB962C8B-B14F-4D97-AF65-F5344CB8AC3E}">
        <p14:creationId xmlns:p14="http://schemas.microsoft.com/office/powerpoint/2010/main" val="108064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17000">
              <a:srgbClr val="020202"/>
            </a:gs>
            <a:gs pos="100000">
              <a:srgbClr val="0000FF"/>
            </a:gs>
          </a:gsLst>
          <a:lin ang="5400000" scaled="0"/>
        </a:gradFill>
        <a:effectLst/>
      </p:bgPr>
    </p:bg>
    <p:spTree>
      <p:nvGrpSpPr>
        <p:cNvPr id="1" name=""/>
        <p:cNvGrpSpPr/>
        <p:nvPr/>
      </p:nvGrpSpPr>
      <p:grpSpPr>
        <a:xfrm>
          <a:off x="0" y="0"/>
          <a:ext cx="0" cy="0"/>
          <a:chOff x="0" y="0"/>
          <a:chExt cx="0" cy="0"/>
        </a:xfrm>
      </p:grpSpPr>
      <p:sp>
        <p:nvSpPr>
          <p:cNvPr id="4" name="AutoShape 2" descr="https://responselink.orr.noaa.gov/hotline/attachments/8934/22542/Refugio_NOAA_Overflight_2015_0603_IMG_2913_tag.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responselink.orr.noaa.gov/hotline/attachments/8934/22542/Refugio_NOAA_Overflight_2015_0603_IMG_2913_tag.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307975" y="1219200"/>
            <a:ext cx="8378825" cy="4985980"/>
          </a:xfrm>
          <a:prstGeom prst="rect">
            <a:avLst/>
          </a:prstGeom>
        </p:spPr>
        <p:txBody>
          <a:bodyPr wrap="square">
            <a:spAutoFit/>
          </a:bodyPr>
          <a:lstStyle/>
          <a:p>
            <a:pPr marL="285750" indent="-285750">
              <a:spcAft>
                <a:spcPts val="12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On 19 May 2015 at 1243, a Hazardous Materials Spill Report was submitted to the Governor’s Office of Emergency Services</a:t>
            </a:r>
          </a:p>
          <a:p>
            <a:pPr marL="285750" indent="-285750">
              <a:spcAft>
                <a:spcPts val="12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The report indicated a </a:t>
            </a:r>
            <a:r>
              <a:rPr lang="en-US" sz="2400" dirty="0">
                <a:latin typeface="Arial" panose="020B0604020202020204" pitchFamily="34" charset="0"/>
                <a:cs typeface="Arial" panose="020B0604020202020204" pitchFamily="34" charset="0"/>
              </a:rPr>
              <a:t>24-inch pipeline rupture that </a:t>
            </a:r>
            <a:r>
              <a:rPr lang="en-US" sz="2400" dirty="0" smtClean="0">
                <a:latin typeface="Arial" panose="020B0604020202020204" pitchFamily="34" charset="0"/>
                <a:cs typeface="Arial" panose="020B0604020202020204" pitchFamily="34" charset="0"/>
              </a:rPr>
              <a:t>occurred near </a:t>
            </a:r>
            <a:r>
              <a:rPr lang="en-US" sz="2400" dirty="0">
                <a:latin typeface="Arial" panose="020B0604020202020204" pitchFamily="34" charset="0"/>
                <a:cs typeface="Arial" panose="020B0604020202020204" pitchFamily="34" charset="0"/>
              </a:rPr>
              <a:t>Refugio State Beach in Santa Barbara County, </a:t>
            </a:r>
            <a:r>
              <a:rPr lang="en-US" sz="2400" dirty="0" smtClean="0">
                <a:latin typeface="Arial" panose="020B0604020202020204" pitchFamily="34" charset="0"/>
                <a:cs typeface="Arial" panose="020B0604020202020204" pitchFamily="34" charset="0"/>
              </a:rPr>
              <a:t>CA</a:t>
            </a:r>
          </a:p>
          <a:p>
            <a:pPr marL="285750" indent="-285750">
              <a:spcAft>
                <a:spcPts val="12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responsible party </a:t>
            </a:r>
            <a:r>
              <a:rPr lang="en-US" sz="2400" dirty="0" smtClean="0">
                <a:latin typeface="Arial" panose="020B0604020202020204" pitchFamily="34" charset="0"/>
                <a:cs typeface="Arial" panose="020B0604020202020204" pitchFamily="34" charset="0"/>
              </a:rPr>
              <a:t>(Plains All American Pipeline) estimated </a:t>
            </a:r>
            <a:r>
              <a:rPr lang="en-US" sz="2400" dirty="0">
                <a:latin typeface="Arial" panose="020B0604020202020204" pitchFamily="34" charset="0"/>
                <a:cs typeface="Arial" panose="020B0604020202020204" pitchFamily="34" charset="0"/>
              </a:rPr>
              <a:t>the total release at 500 barrels (21,000 gallons) of crude oil on the </a:t>
            </a:r>
            <a:r>
              <a:rPr lang="en-US" sz="2400" dirty="0" err="1">
                <a:latin typeface="Arial" panose="020B0604020202020204" pitchFamily="34" charset="0"/>
                <a:cs typeface="Arial" panose="020B0604020202020204" pitchFamily="34" charset="0"/>
              </a:rPr>
              <a:t>shoreside</a:t>
            </a:r>
            <a:r>
              <a:rPr lang="en-US" sz="2400" dirty="0">
                <a:latin typeface="Arial" panose="020B0604020202020204" pitchFamily="34" charset="0"/>
                <a:cs typeface="Arial" panose="020B0604020202020204" pitchFamily="34" charset="0"/>
              </a:rPr>
              <a:t> of Hwy 101 which then flowed into the Pacific </a:t>
            </a:r>
            <a:r>
              <a:rPr lang="en-US" sz="2400" dirty="0" smtClean="0">
                <a:latin typeface="Arial" panose="020B0604020202020204" pitchFamily="34" charset="0"/>
                <a:cs typeface="Arial" panose="020B0604020202020204" pitchFamily="34" charset="0"/>
              </a:rPr>
              <a:t>Ocean</a:t>
            </a:r>
          </a:p>
          <a:p>
            <a:pPr marL="285750" indent="-285750">
              <a:spcAft>
                <a:spcPts val="12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Initial reports estimated a sheen </a:t>
            </a:r>
            <a:r>
              <a:rPr lang="en-US" sz="2400" dirty="0">
                <a:latin typeface="Arial" panose="020B0604020202020204" pitchFamily="34" charset="0"/>
                <a:cs typeface="Arial" panose="020B0604020202020204" pitchFamily="34" charset="0"/>
              </a:rPr>
              <a:t>to be 3.5 NM along the beach and 50-100 yards into the </a:t>
            </a:r>
            <a:r>
              <a:rPr lang="en-US" sz="2400" dirty="0" smtClean="0">
                <a:latin typeface="Arial" panose="020B0604020202020204" pitchFamily="34" charset="0"/>
                <a:cs typeface="Arial" panose="020B0604020202020204" pitchFamily="34" charset="0"/>
              </a:rPr>
              <a:t>water</a:t>
            </a:r>
            <a:endParaRPr lang="en-US" sz="2400" dirty="0">
              <a:latin typeface="Arial" panose="020B0604020202020204" pitchFamily="34" charset="0"/>
              <a:cs typeface="Arial" panose="020B0604020202020204" pitchFamily="34" charset="0"/>
            </a:endParaRPr>
          </a:p>
        </p:txBody>
      </p:sp>
      <p:sp>
        <p:nvSpPr>
          <p:cNvPr id="10" name="Title 1"/>
          <p:cNvSpPr>
            <a:spLocks noGrp="1"/>
          </p:cNvSpPr>
          <p:nvPr>
            <p:ph type="ctrTitle"/>
          </p:nvPr>
        </p:nvSpPr>
        <p:spPr>
          <a:xfrm>
            <a:off x="162424" y="152400"/>
            <a:ext cx="7543800" cy="773113"/>
          </a:xfrm>
        </p:spPr>
        <p:txBody>
          <a:bodyPr/>
          <a:lstStyle/>
          <a:p>
            <a:r>
              <a:rPr lang="en-US" sz="4000" b="1" dirty="0">
                <a:solidFill>
                  <a:schemeClr val="tx1"/>
                </a:solidFill>
                <a:latin typeface="Arial" panose="020B0604020202020204" pitchFamily="34" charset="0"/>
                <a:cs typeface="Arial" panose="020B0604020202020204" pitchFamily="34" charset="0"/>
              </a:rPr>
              <a:t>I</a:t>
            </a:r>
            <a:r>
              <a:rPr lang="en-US" sz="4000" b="1" dirty="0" smtClean="0">
                <a:solidFill>
                  <a:schemeClr val="tx1"/>
                </a:solidFill>
                <a:latin typeface="Arial" panose="020B0604020202020204" pitchFamily="34" charset="0"/>
                <a:cs typeface="Arial" panose="020B0604020202020204" pitchFamily="34" charset="0"/>
              </a:rPr>
              <a:t>ncident Summary</a:t>
            </a:r>
            <a:endParaRPr lang="en-US" sz="4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59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126715" y="152400"/>
            <a:ext cx="6019800" cy="707886"/>
          </a:xfrm>
          <a:prstGeom prst="rect">
            <a:avLst/>
          </a:prstGeom>
        </p:spPr>
        <p:txBody>
          <a:bodyPr wrap="square">
            <a:spAutoFit/>
          </a:bodyPr>
          <a:lstStyle/>
          <a:p>
            <a:r>
              <a:rPr lang="en-US" sz="4000" dirty="0" smtClean="0">
                <a:solidFill>
                  <a:schemeClr val="bg1"/>
                </a:solidFill>
                <a:latin typeface="Arial" panose="020B0604020202020204" pitchFamily="34" charset="0"/>
                <a:cs typeface="Arial" panose="020B0604020202020204" pitchFamily="34" charset="0"/>
              </a:rPr>
              <a:t>On-Water Operations</a:t>
            </a:r>
            <a:endParaRPr lang="en-US" sz="4000"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5947917" y="6294365"/>
            <a:ext cx="3070777" cy="369332"/>
          </a:xfrm>
          <a:prstGeom prst="rect">
            <a:avLst/>
          </a:prstGeom>
          <a:noFill/>
        </p:spPr>
        <p:txBody>
          <a:bodyPr wrap="none" rtlCol="0">
            <a:spAutoFit/>
          </a:bodyPr>
          <a:lstStyle/>
          <a:p>
            <a:r>
              <a:rPr lang="en-US" dirty="0" smtClean="0"/>
              <a:t>Photo Courtesy of CDFW-OSPR</a:t>
            </a:r>
            <a:endParaRPr lang="en-US" dirty="0"/>
          </a:p>
        </p:txBody>
      </p:sp>
      <p:sp>
        <p:nvSpPr>
          <p:cNvPr id="5" name="Title 4"/>
          <p:cNvSpPr txBox="1">
            <a:spLocks/>
          </p:cNvSpPr>
          <p:nvPr/>
        </p:nvSpPr>
        <p:spPr>
          <a:xfrm>
            <a:off x="457200" y="3810000"/>
            <a:ext cx="6019800" cy="2654745"/>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2400" dirty="0" smtClean="0">
                <a:solidFill>
                  <a:schemeClr val="tx1"/>
                </a:solidFill>
                <a:latin typeface="Arial" panose="020B0604020202020204" pitchFamily="34" charset="0"/>
                <a:cs typeface="Arial" panose="020B0604020202020204" pitchFamily="34" charset="0"/>
              </a:rPr>
              <a:t>The on-water vessel response concluded approximately June 18</a:t>
            </a:r>
            <a:r>
              <a:rPr lang="en-US" sz="2400" baseline="30000" dirty="0" smtClean="0">
                <a:solidFill>
                  <a:schemeClr val="tx1"/>
                </a:solidFill>
                <a:latin typeface="Arial" panose="020B0604020202020204" pitchFamily="34" charset="0"/>
                <a:cs typeface="Arial" panose="020B0604020202020204" pitchFamily="34" charset="0"/>
              </a:rPr>
              <a:t>th</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with the last vessel responsible for removing all remaining snare boom.</a:t>
            </a:r>
          </a:p>
          <a:p>
            <a:endParaRPr lang="en-US" sz="2400" dirty="0" smtClean="0">
              <a:solidFill>
                <a:schemeClr val="tx1"/>
              </a:solidFill>
              <a:latin typeface="Arial" panose="020B0604020202020204" pitchFamily="34" charset="0"/>
              <a:cs typeface="Arial" panose="020B0604020202020204" pitchFamily="34" charset="0"/>
            </a:endParaRPr>
          </a:p>
          <a:p>
            <a:r>
              <a:rPr lang="en-US" sz="2400" dirty="0" smtClean="0">
                <a:solidFill>
                  <a:schemeClr val="tx1"/>
                </a:solidFill>
                <a:latin typeface="Arial" panose="020B0604020202020204" pitchFamily="34" charset="0"/>
                <a:cs typeface="Arial" panose="020B0604020202020204" pitchFamily="34" charset="0"/>
              </a:rPr>
              <a:t>The cumulative total of oily water mixture removed the on-water recovery was approximately 14,267 gallons</a:t>
            </a:r>
          </a:p>
        </p:txBody>
      </p:sp>
    </p:spTree>
    <p:extLst>
      <p:ext uri="{BB962C8B-B14F-4D97-AF65-F5344CB8AC3E}">
        <p14:creationId xmlns:p14="http://schemas.microsoft.com/office/powerpoint/2010/main" val="231919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372" t="3226" r="2767"/>
          <a:stretch/>
        </p:blipFill>
        <p:spPr>
          <a:xfrm>
            <a:off x="0" y="0"/>
            <a:ext cx="9144000" cy="6858000"/>
          </a:xfrm>
        </p:spPr>
      </p:pic>
      <p:sp>
        <p:nvSpPr>
          <p:cNvPr id="5" name="Title 4"/>
          <p:cNvSpPr>
            <a:spLocks noGrp="1"/>
          </p:cNvSpPr>
          <p:nvPr>
            <p:ph type="title"/>
          </p:nvPr>
        </p:nvSpPr>
        <p:spPr>
          <a:xfrm>
            <a:off x="2514600" y="990600"/>
            <a:ext cx="6477000" cy="1143000"/>
          </a:xfrm>
        </p:spPr>
        <p:txBody>
          <a:bodyPr/>
          <a:lstStyle/>
          <a:p>
            <a:r>
              <a:rPr lang="en-US" sz="3200" dirty="0" smtClean="0">
                <a:solidFill>
                  <a:schemeClr val="tx1"/>
                </a:solidFill>
                <a:latin typeface="Arial" panose="020B0604020202020204" pitchFamily="34" charset="0"/>
                <a:cs typeface="Arial" panose="020B0604020202020204" pitchFamily="34" charset="0"/>
              </a:rPr>
              <a:t>Shoreline</a:t>
            </a:r>
            <a:r>
              <a:rPr lang="en-US" sz="3200" baseline="0" dirty="0" smtClean="0">
                <a:solidFill>
                  <a:schemeClr val="tx1"/>
                </a:solidFill>
                <a:latin typeface="Arial" panose="020B0604020202020204" pitchFamily="34" charset="0"/>
                <a:cs typeface="Arial" panose="020B0604020202020204" pitchFamily="34" charset="0"/>
              </a:rPr>
              <a:t> Cleanup Assessment  Techniques (SCAT) Team</a:t>
            </a:r>
            <a:endParaRPr lang="en-US" sz="3200" dirty="0">
              <a:solidFill>
                <a:schemeClr val="tx1"/>
              </a:solidFill>
              <a:latin typeface="Arial" panose="020B0604020202020204" pitchFamily="34" charset="0"/>
              <a:cs typeface="Arial" panose="020B0604020202020204" pitchFamily="34" charset="0"/>
            </a:endParaRPr>
          </a:p>
        </p:txBody>
      </p:sp>
      <p:pic>
        <p:nvPicPr>
          <p:cNvPr id="5122" name="Picture 2" descr="Members from the Refugio Oil Spill Response shoreline cleanup and assessment team survey a beach line in the vicinity of Goleta Beach, which was impacted by the Refugio Oil spill near Santa Barbara, Calif., June 6, 2015. These teams are trained in how to evaluate oil conditions, determine means for cleanup, identify sensitive resources as well as place constraints on cleanup if necessary, due to ecological, economic, or cultural concerns. (U.S. Coast Guard photo by Petty Officer 3rd Class Jonathan Klingenbe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38" y="3429000"/>
            <a:ext cx="4286250" cy="305752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4"/>
          <p:cNvSpPr txBox="1">
            <a:spLocks/>
          </p:cNvSpPr>
          <p:nvPr/>
        </p:nvSpPr>
        <p:spPr>
          <a:xfrm>
            <a:off x="4483138" y="4800600"/>
            <a:ext cx="4519095"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2400" dirty="0" smtClean="0">
                <a:solidFill>
                  <a:schemeClr val="tx1"/>
                </a:solidFill>
                <a:latin typeface="Arial" panose="020B0604020202020204" pitchFamily="34" charset="0"/>
                <a:cs typeface="Arial" panose="020B0604020202020204" pitchFamily="34" charset="0"/>
              </a:rPr>
              <a:t>Scat Teams are responsible for documenting the extent and degree of oiling</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131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000">
              <a:srgbClr val="020202"/>
            </a:gs>
            <a:gs pos="68000">
              <a:srgbClr val="0000FF"/>
            </a:gs>
          </a:gsLst>
          <a:lin ang="5400000" scaled="0"/>
        </a:gradFill>
        <a:effectLst/>
      </p:bgPr>
    </p:bg>
    <p:spTree>
      <p:nvGrpSpPr>
        <p:cNvPr id="1" name=""/>
        <p:cNvGrpSpPr/>
        <p:nvPr/>
      </p:nvGrpSpPr>
      <p:grpSpPr>
        <a:xfrm>
          <a:off x="0" y="0"/>
          <a:ext cx="0" cy="0"/>
          <a:chOff x="0" y="0"/>
          <a:chExt cx="0" cy="0"/>
        </a:xfrm>
      </p:grpSpPr>
      <p:sp>
        <p:nvSpPr>
          <p:cNvPr id="5" name="Title 1"/>
          <p:cNvSpPr txBox="1">
            <a:spLocks/>
          </p:cNvSpPr>
          <p:nvPr/>
        </p:nvSpPr>
        <p:spPr>
          <a:xfrm>
            <a:off x="152400" y="152400"/>
            <a:ext cx="8534400" cy="1066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tx1"/>
                </a:solidFill>
                <a:latin typeface="Arial" panose="020B0604020202020204" pitchFamily="34" charset="0"/>
                <a:cs typeface="Arial" panose="020B0604020202020204" pitchFamily="34" charset="0"/>
              </a:rPr>
              <a:t>Current SCAT Activities</a:t>
            </a:r>
          </a:p>
        </p:txBody>
      </p:sp>
      <p:sp>
        <p:nvSpPr>
          <p:cNvPr id="6" name="Rectangle 5"/>
          <p:cNvSpPr/>
          <p:nvPr/>
        </p:nvSpPr>
        <p:spPr>
          <a:xfrm>
            <a:off x="533400" y="1538556"/>
            <a:ext cx="8153400" cy="1354217"/>
          </a:xfrm>
          <a:prstGeom prst="rect">
            <a:avLst/>
          </a:prstGeom>
        </p:spPr>
        <p:txBody>
          <a:bodyPr wrap="square">
            <a:spAutoFit/>
          </a:bodyPr>
          <a:lstStyle/>
          <a:p>
            <a:pPr marL="342900" lvl="0" indent="-342900">
              <a:spcAft>
                <a:spcPts val="12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Phase II Cleanup Endpoints have been achieved for 98% of the overall impacted shoreline</a:t>
            </a:r>
          </a:p>
          <a:p>
            <a:pPr marL="342900" lvl="0" indent="-342900">
              <a:spcAft>
                <a:spcPts val="12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The remaining 2% is confined to Division I, J and K</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75" t="36324" r="37978" b="28080"/>
          <a:stretch/>
        </p:blipFill>
        <p:spPr bwMode="auto">
          <a:xfrm>
            <a:off x="-1" y="3400746"/>
            <a:ext cx="9129547" cy="3457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61699" y="5322282"/>
            <a:ext cx="667820" cy="369332"/>
          </a:xfrm>
          <a:prstGeom prst="rect">
            <a:avLst/>
          </a:prstGeom>
          <a:noFill/>
        </p:spPr>
        <p:txBody>
          <a:bodyPr wrap="square" rtlCol="0">
            <a:spAutoFit/>
          </a:bodyPr>
          <a:lstStyle/>
          <a:p>
            <a:r>
              <a:rPr lang="en-US" dirty="0" smtClean="0">
                <a:solidFill>
                  <a:schemeClr val="bg1"/>
                </a:solidFill>
              </a:rPr>
              <a:t>Div. I</a:t>
            </a:r>
            <a:endParaRPr lang="en-US" dirty="0">
              <a:solidFill>
                <a:schemeClr val="bg1"/>
              </a:solidFill>
            </a:endParaRPr>
          </a:p>
        </p:txBody>
      </p:sp>
      <p:sp>
        <p:nvSpPr>
          <p:cNvPr id="7" name="TextBox 6"/>
          <p:cNvSpPr txBox="1"/>
          <p:nvPr/>
        </p:nvSpPr>
        <p:spPr>
          <a:xfrm>
            <a:off x="6337443" y="5515778"/>
            <a:ext cx="667820" cy="369332"/>
          </a:xfrm>
          <a:prstGeom prst="rect">
            <a:avLst/>
          </a:prstGeom>
          <a:noFill/>
        </p:spPr>
        <p:txBody>
          <a:bodyPr wrap="square" rtlCol="0">
            <a:spAutoFit/>
          </a:bodyPr>
          <a:lstStyle/>
          <a:p>
            <a:r>
              <a:rPr lang="en-US" dirty="0" smtClean="0">
                <a:solidFill>
                  <a:schemeClr val="bg1"/>
                </a:solidFill>
              </a:rPr>
              <a:t>Div. J</a:t>
            </a:r>
            <a:endParaRPr lang="en-US" dirty="0">
              <a:solidFill>
                <a:schemeClr val="bg1"/>
              </a:solidFill>
            </a:endParaRPr>
          </a:p>
        </p:txBody>
      </p:sp>
      <p:sp>
        <p:nvSpPr>
          <p:cNvPr id="8" name="TextBox 7"/>
          <p:cNvSpPr txBox="1"/>
          <p:nvPr/>
        </p:nvSpPr>
        <p:spPr>
          <a:xfrm>
            <a:off x="7364858" y="5534882"/>
            <a:ext cx="761999" cy="369332"/>
          </a:xfrm>
          <a:prstGeom prst="rect">
            <a:avLst/>
          </a:prstGeom>
          <a:noFill/>
        </p:spPr>
        <p:txBody>
          <a:bodyPr wrap="square" rtlCol="0">
            <a:spAutoFit/>
          </a:bodyPr>
          <a:lstStyle/>
          <a:p>
            <a:r>
              <a:rPr lang="en-US" dirty="0" smtClean="0">
                <a:solidFill>
                  <a:schemeClr val="bg1"/>
                </a:solidFill>
              </a:rPr>
              <a:t>Div. K</a:t>
            </a:r>
            <a:endParaRPr lang="en-US" dirty="0">
              <a:solidFill>
                <a:schemeClr val="bg1"/>
              </a:solidFill>
            </a:endParaRPr>
          </a:p>
        </p:txBody>
      </p:sp>
    </p:spTree>
    <p:extLst>
      <p:ext uri="{BB962C8B-B14F-4D97-AF65-F5344CB8AC3E}">
        <p14:creationId xmlns:p14="http://schemas.microsoft.com/office/powerpoint/2010/main" val="189915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17000" b="-17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28600" y="8562"/>
            <a:ext cx="8534400" cy="1066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rgbClr val="000000"/>
                </a:solidFill>
                <a:latin typeface="Arial" panose="020B0604020202020204" pitchFamily="34" charset="0"/>
                <a:cs typeface="Arial" panose="020B0604020202020204" pitchFamily="34" charset="0"/>
              </a:rPr>
              <a:t>“Sampling Blitz”</a:t>
            </a:r>
          </a:p>
        </p:txBody>
      </p:sp>
      <p:sp>
        <p:nvSpPr>
          <p:cNvPr id="5" name="TextBox 4"/>
          <p:cNvSpPr txBox="1"/>
          <p:nvPr/>
        </p:nvSpPr>
        <p:spPr>
          <a:xfrm>
            <a:off x="472611" y="2286000"/>
            <a:ext cx="8305800" cy="2769989"/>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The UC conducted a one reconnaissance-level oiling assessment survey </a:t>
            </a:r>
            <a:endParaRPr lang="en-US" sz="2400" dirty="0" smtClean="0">
              <a:solidFill>
                <a:srgbClr val="000000"/>
              </a:solidFill>
              <a:latin typeface="Arial" panose="020B0604020202020204" pitchFamily="34" charset="0"/>
              <a:cs typeface="Arial" panose="020B0604020202020204" pitchFamily="34" charset="0"/>
            </a:endParaRPr>
          </a:p>
          <a:p>
            <a:pPr marL="285750" indent="-285750">
              <a:spcAft>
                <a:spcPts val="1800"/>
              </a:spcAft>
              <a:buFont typeface="Arial" panose="020B0604020202020204" pitchFamily="34" charset="0"/>
              <a:buChar char="•"/>
            </a:pPr>
            <a:r>
              <a:rPr lang="en-US" sz="2400" dirty="0" smtClean="0">
                <a:solidFill>
                  <a:srgbClr val="000000"/>
                </a:solidFill>
                <a:latin typeface="Arial" panose="020B0604020202020204" pitchFamily="34" charset="0"/>
                <a:cs typeface="Arial" panose="020B0604020202020204" pitchFamily="34" charset="0"/>
              </a:rPr>
              <a:t>A </a:t>
            </a:r>
            <a:r>
              <a:rPr lang="en-US" sz="2400" dirty="0">
                <a:solidFill>
                  <a:srgbClr val="000000"/>
                </a:solidFill>
                <a:latin typeface="Arial" panose="020B0604020202020204" pitchFamily="34" charset="0"/>
                <a:cs typeface="Arial" panose="020B0604020202020204" pitchFamily="34" charset="0"/>
              </a:rPr>
              <a:t>minimum of one sample of fresh oil or </a:t>
            </a:r>
            <a:r>
              <a:rPr lang="en-US" sz="2400" dirty="0" err="1">
                <a:solidFill>
                  <a:srgbClr val="000000"/>
                </a:solidFill>
                <a:latin typeface="Arial" panose="020B0604020202020204" pitchFamily="34" charset="0"/>
                <a:cs typeface="Arial" panose="020B0604020202020204" pitchFamily="34" charset="0"/>
              </a:rPr>
              <a:t>tarballs</a:t>
            </a:r>
            <a:r>
              <a:rPr lang="en-US" sz="2400" dirty="0">
                <a:solidFill>
                  <a:srgbClr val="000000"/>
                </a:solidFill>
                <a:latin typeface="Arial" panose="020B0604020202020204" pitchFamily="34" charset="0"/>
                <a:cs typeface="Arial" panose="020B0604020202020204" pitchFamily="34" charset="0"/>
              </a:rPr>
              <a:t> will be collected from each division. </a:t>
            </a:r>
            <a:endParaRPr lang="en-US" sz="2400" dirty="0" smtClean="0">
              <a:solidFill>
                <a:srgbClr val="000000"/>
              </a:solidFill>
              <a:latin typeface="Arial" panose="020B0604020202020204" pitchFamily="34" charset="0"/>
              <a:cs typeface="Arial" panose="020B0604020202020204" pitchFamily="34" charset="0"/>
            </a:endParaRPr>
          </a:p>
          <a:p>
            <a:pPr marL="285750" indent="-285750">
              <a:spcAft>
                <a:spcPts val="1800"/>
              </a:spcAft>
              <a:buFont typeface="Arial" panose="020B0604020202020204" pitchFamily="34" charset="0"/>
              <a:buChar char="•"/>
            </a:pPr>
            <a:r>
              <a:rPr lang="en-US" sz="2400" dirty="0" smtClean="0">
                <a:solidFill>
                  <a:srgbClr val="000000"/>
                </a:solidFill>
                <a:latin typeface="Arial" panose="020B0604020202020204" pitchFamily="34" charset="0"/>
                <a:cs typeface="Arial" panose="020B0604020202020204" pitchFamily="34" charset="0"/>
              </a:rPr>
              <a:t>Results of analysis is pending but will be shared with the UC and stakeholders</a:t>
            </a:r>
            <a:endParaRPr lang="en-US"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903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04800" y="228600"/>
            <a:ext cx="8610600" cy="707886"/>
          </a:xfrm>
          <a:prstGeom prst="rect">
            <a:avLst/>
          </a:prstGeom>
          <a:noFill/>
        </p:spPr>
        <p:txBody>
          <a:bodyPr wrap="square" rtlCol="0">
            <a:spAutoFit/>
          </a:bodyPr>
          <a:lstStyle/>
          <a:p>
            <a:r>
              <a:rPr lang="en-US" sz="4000" b="1" dirty="0" smtClean="0">
                <a:solidFill>
                  <a:srgbClr val="000000"/>
                </a:solidFill>
                <a:latin typeface="Arial" panose="020B0604020202020204" pitchFamily="34" charset="0"/>
                <a:cs typeface="Arial" panose="020B0604020202020204" pitchFamily="34" charset="0"/>
              </a:rPr>
              <a:t>Three </a:t>
            </a:r>
            <a:r>
              <a:rPr lang="en-US" sz="4000" b="1" dirty="0">
                <a:solidFill>
                  <a:srgbClr val="000000"/>
                </a:solidFill>
                <a:latin typeface="Arial" panose="020B0604020202020204" pitchFamily="34" charset="0"/>
                <a:cs typeface="Arial" panose="020B0604020202020204" pitchFamily="34" charset="0"/>
              </a:rPr>
              <a:t>T</a:t>
            </a:r>
            <a:r>
              <a:rPr lang="en-US" sz="4000" b="1" dirty="0" smtClean="0">
                <a:solidFill>
                  <a:srgbClr val="000000"/>
                </a:solidFill>
                <a:latin typeface="Arial" panose="020B0604020202020204" pitchFamily="34" charset="0"/>
                <a:cs typeface="Arial" panose="020B0604020202020204" pitchFamily="34" charset="0"/>
              </a:rPr>
              <a:t>eams Established</a:t>
            </a:r>
            <a:endParaRPr lang="en-US" sz="4000" b="1" dirty="0">
              <a:solidFill>
                <a:srgbClr val="000000"/>
              </a:solidFill>
              <a:latin typeface="Arial" panose="020B0604020202020204" pitchFamily="34" charset="0"/>
              <a:cs typeface="Arial" panose="020B0604020202020204" pitchFamily="34" charset="0"/>
            </a:endParaRPr>
          </a:p>
        </p:txBody>
      </p:sp>
      <p:sp>
        <p:nvSpPr>
          <p:cNvPr id="5" name="TextBox 4"/>
          <p:cNvSpPr txBox="1"/>
          <p:nvPr/>
        </p:nvSpPr>
        <p:spPr>
          <a:xfrm>
            <a:off x="762000" y="1210638"/>
            <a:ext cx="7924800" cy="2400657"/>
          </a:xfrm>
          <a:prstGeom prst="rect">
            <a:avLst/>
          </a:prstGeom>
          <a:noFill/>
        </p:spPr>
        <p:txBody>
          <a:bodyPr wrap="square" rtlCol="0">
            <a:spAutoFit/>
          </a:bodyPr>
          <a:lstStyle/>
          <a:p>
            <a:pPr>
              <a:spcAft>
                <a:spcPts val="1200"/>
              </a:spcAft>
            </a:pPr>
            <a:r>
              <a:rPr lang="en-US" sz="2400" b="1" dirty="0" smtClean="0">
                <a:solidFill>
                  <a:srgbClr val="000000"/>
                </a:solidFill>
                <a:latin typeface="Arial" panose="020B0604020202020204" pitchFamily="34" charset="0"/>
                <a:cs typeface="Arial" panose="020B0604020202020204" pitchFamily="34" charset="0"/>
              </a:rPr>
              <a:t>Team composition:</a:t>
            </a:r>
          </a:p>
          <a:p>
            <a:pPr marL="577850" indent="-342900">
              <a:spcAft>
                <a:spcPts val="1200"/>
              </a:spcAft>
              <a:buFont typeface="Arial" panose="020B0604020202020204" pitchFamily="34" charset="0"/>
              <a:buChar char="•"/>
            </a:pPr>
            <a:r>
              <a:rPr lang="en-US" sz="2400" dirty="0" smtClean="0">
                <a:solidFill>
                  <a:srgbClr val="000000"/>
                </a:solidFill>
                <a:latin typeface="Arial" panose="020B0604020202020204" pitchFamily="34" charset="0"/>
                <a:cs typeface="Arial" panose="020B0604020202020204" pitchFamily="34" charset="0"/>
              </a:rPr>
              <a:t>UC </a:t>
            </a:r>
            <a:r>
              <a:rPr lang="en-US" sz="2400" dirty="0">
                <a:solidFill>
                  <a:srgbClr val="000000"/>
                </a:solidFill>
                <a:latin typeface="Arial" panose="020B0604020202020204" pitchFamily="34" charset="0"/>
                <a:cs typeface="Arial" panose="020B0604020202020204" pitchFamily="34" charset="0"/>
              </a:rPr>
              <a:t>representatives </a:t>
            </a:r>
            <a:r>
              <a:rPr lang="en-US" sz="2400" dirty="0" smtClean="0">
                <a:solidFill>
                  <a:srgbClr val="000000"/>
                </a:solidFill>
                <a:latin typeface="Arial" panose="020B0604020202020204" pitchFamily="34" charset="0"/>
                <a:cs typeface="Arial" panose="020B0604020202020204" pitchFamily="34" charset="0"/>
              </a:rPr>
              <a:t>(CDFW-OSPR, USCG</a:t>
            </a:r>
            <a:r>
              <a:rPr lang="en-US" sz="2400" dirty="0">
                <a:solidFill>
                  <a:srgbClr val="000000"/>
                </a:solidFill>
                <a:latin typeface="Arial" panose="020B0604020202020204" pitchFamily="34" charset="0"/>
                <a:cs typeface="Arial" panose="020B0604020202020204" pitchFamily="34" charset="0"/>
              </a:rPr>
              <a:t>, </a:t>
            </a:r>
            <a:r>
              <a:rPr lang="en-US" sz="2400" dirty="0" smtClean="0">
                <a:solidFill>
                  <a:srgbClr val="000000"/>
                </a:solidFill>
                <a:latin typeface="Arial" panose="020B0604020202020204" pitchFamily="34" charset="0"/>
                <a:cs typeface="Arial" panose="020B0604020202020204" pitchFamily="34" charset="0"/>
              </a:rPr>
              <a:t>&amp; RP)</a:t>
            </a:r>
          </a:p>
          <a:p>
            <a:pPr marL="577850" indent="-342900">
              <a:spcAft>
                <a:spcPts val="1200"/>
              </a:spcAft>
              <a:buFont typeface="Arial" panose="020B0604020202020204" pitchFamily="34" charset="0"/>
              <a:buChar char="•"/>
            </a:pPr>
            <a:r>
              <a:rPr lang="en-US" sz="2400" dirty="0" smtClean="0">
                <a:solidFill>
                  <a:srgbClr val="000000"/>
                </a:solidFill>
                <a:latin typeface="Arial" panose="020B0604020202020204" pitchFamily="34" charset="0"/>
                <a:cs typeface="Arial" panose="020B0604020202020204" pitchFamily="34" charset="0"/>
              </a:rPr>
              <a:t>Local </a:t>
            </a:r>
            <a:r>
              <a:rPr lang="en-US" sz="2400" dirty="0">
                <a:solidFill>
                  <a:srgbClr val="000000"/>
                </a:solidFill>
                <a:latin typeface="Arial" panose="020B0604020202020204" pitchFamily="34" charset="0"/>
                <a:cs typeface="Arial" panose="020B0604020202020204" pitchFamily="34" charset="0"/>
              </a:rPr>
              <a:t>stakeholders </a:t>
            </a:r>
            <a:r>
              <a:rPr lang="en-US" sz="2400" dirty="0" smtClean="0">
                <a:solidFill>
                  <a:srgbClr val="000000"/>
                </a:solidFill>
                <a:latin typeface="Arial" panose="020B0604020202020204" pitchFamily="34" charset="0"/>
                <a:cs typeface="Arial" panose="020B0604020202020204" pitchFamily="34" charset="0"/>
              </a:rPr>
              <a:t>(Non-Governmental </a:t>
            </a:r>
            <a:r>
              <a:rPr lang="en-US" sz="2400" dirty="0">
                <a:solidFill>
                  <a:srgbClr val="000000"/>
                </a:solidFill>
                <a:latin typeface="Arial" panose="020B0604020202020204" pitchFamily="34" charset="0"/>
                <a:cs typeface="Arial" panose="020B0604020202020204" pitchFamily="34" charset="0"/>
              </a:rPr>
              <a:t>Organizations and </a:t>
            </a:r>
            <a:r>
              <a:rPr lang="en-US" sz="2400" dirty="0" smtClean="0">
                <a:solidFill>
                  <a:srgbClr val="000000"/>
                </a:solidFill>
                <a:latin typeface="Arial" panose="020B0604020202020204" pitchFamily="34" charset="0"/>
                <a:cs typeface="Arial" panose="020B0604020202020204" pitchFamily="34" charset="0"/>
              </a:rPr>
              <a:t>City/County representatives)</a:t>
            </a:r>
            <a:endParaRPr lang="en-US" sz="2400" dirty="0">
              <a:solidFill>
                <a:srgbClr val="000000"/>
              </a:solidFill>
              <a:latin typeface="Arial" panose="020B0604020202020204" pitchFamily="34" charset="0"/>
              <a:cs typeface="Arial" panose="020B0604020202020204" pitchFamily="34" charset="0"/>
            </a:endParaRPr>
          </a:p>
          <a:p>
            <a:pPr>
              <a:spcAft>
                <a:spcPts val="1200"/>
              </a:spcAft>
            </a:pPr>
            <a:endParaRPr lang="en-US" sz="2400" dirty="0">
              <a:solidFill>
                <a:srgbClr val="000000"/>
              </a:solidFill>
            </a:endParaRPr>
          </a:p>
        </p:txBody>
      </p:sp>
      <p:sp>
        <p:nvSpPr>
          <p:cNvPr id="6" name="TextBox 5"/>
          <p:cNvSpPr txBox="1"/>
          <p:nvPr/>
        </p:nvSpPr>
        <p:spPr>
          <a:xfrm>
            <a:off x="762000" y="3810000"/>
            <a:ext cx="8610600" cy="2031325"/>
          </a:xfrm>
          <a:prstGeom prst="rect">
            <a:avLst/>
          </a:prstGeom>
          <a:noFill/>
        </p:spPr>
        <p:txBody>
          <a:bodyPr wrap="square" rtlCol="0">
            <a:spAutoFit/>
          </a:bodyPr>
          <a:lstStyle/>
          <a:p>
            <a:pPr>
              <a:spcAft>
                <a:spcPts val="1200"/>
              </a:spcAft>
            </a:pPr>
            <a:r>
              <a:rPr lang="en-US" sz="2400" b="1" dirty="0" smtClean="0">
                <a:solidFill>
                  <a:srgbClr val="000000"/>
                </a:solidFill>
                <a:latin typeface="Arial" panose="020B0604020202020204" pitchFamily="34" charset="0"/>
                <a:cs typeface="Arial" panose="020B0604020202020204" pitchFamily="34" charset="0"/>
              </a:rPr>
              <a:t>Geographic Extent Covered by Teams:</a:t>
            </a:r>
          </a:p>
          <a:p>
            <a:pPr marL="577850" lvl="0" indent="-342900">
              <a:spcAft>
                <a:spcPts val="1200"/>
              </a:spcAft>
              <a:buFont typeface="Arial" panose="020B0604020202020204" pitchFamily="34" charset="0"/>
              <a:buChar char="•"/>
            </a:pPr>
            <a:r>
              <a:rPr lang="en-US" sz="2400" dirty="0" smtClean="0">
                <a:solidFill>
                  <a:srgbClr val="000000"/>
                </a:solidFill>
                <a:latin typeface="Arial" panose="020B0604020202020204" pitchFamily="34" charset="0"/>
                <a:cs typeface="Arial" panose="020B0604020202020204" pitchFamily="34" charset="0"/>
              </a:rPr>
              <a:t>Team </a:t>
            </a:r>
            <a:r>
              <a:rPr lang="en-US" sz="2400" dirty="0">
                <a:solidFill>
                  <a:srgbClr val="000000"/>
                </a:solidFill>
                <a:latin typeface="Arial" panose="020B0604020202020204" pitchFamily="34" charset="0"/>
                <a:cs typeface="Arial" panose="020B0604020202020204" pitchFamily="34" charset="0"/>
              </a:rPr>
              <a:t>1 </a:t>
            </a:r>
            <a:r>
              <a:rPr lang="en-US" sz="2400" dirty="0" smtClean="0">
                <a:solidFill>
                  <a:srgbClr val="000000"/>
                </a:solidFill>
                <a:latin typeface="Arial" panose="020B0604020202020204" pitchFamily="34" charset="0"/>
                <a:cs typeface="Arial" panose="020B0604020202020204" pitchFamily="34" charset="0"/>
              </a:rPr>
              <a:t>surveyed </a:t>
            </a:r>
            <a:r>
              <a:rPr lang="en-US" sz="2400" dirty="0">
                <a:solidFill>
                  <a:srgbClr val="000000"/>
                </a:solidFill>
                <a:latin typeface="Arial" panose="020B0604020202020204" pitchFamily="34" charset="0"/>
                <a:cs typeface="Arial" panose="020B0604020202020204" pitchFamily="34" charset="0"/>
              </a:rPr>
              <a:t>Santa Barbara County </a:t>
            </a:r>
            <a:endParaRPr lang="en-US" sz="2400" dirty="0" smtClean="0">
              <a:solidFill>
                <a:srgbClr val="000000"/>
              </a:solidFill>
              <a:latin typeface="Arial" panose="020B0604020202020204" pitchFamily="34" charset="0"/>
              <a:cs typeface="Arial" panose="020B0604020202020204" pitchFamily="34" charset="0"/>
            </a:endParaRPr>
          </a:p>
          <a:p>
            <a:pPr marL="577850" lvl="0" indent="-342900">
              <a:spcAft>
                <a:spcPts val="1200"/>
              </a:spcAft>
              <a:buFont typeface="Arial" panose="020B0604020202020204" pitchFamily="34" charset="0"/>
              <a:buChar char="•"/>
            </a:pPr>
            <a:r>
              <a:rPr lang="en-US" sz="2400" dirty="0" smtClean="0">
                <a:solidFill>
                  <a:srgbClr val="000000"/>
                </a:solidFill>
                <a:latin typeface="Arial" panose="020B0604020202020204" pitchFamily="34" charset="0"/>
                <a:cs typeface="Arial" panose="020B0604020202020204" pitchFamily="34" charset="0"/>
              </a:rPr>
              <a:t>Team </a:t>
            </a:r>
            <a:r>
              <a:rPr lang="en-US" sz="2400" dirty="0">
                <a:solidFill>
                  <a:srgbClr val="000000"/>
                </a:solidFill>
                <a:latin typeface="Arial" panose="020B0604020202020204" pitchFamily="34" charset="0"/>
                <a:cs typeface="Arial" panose="020B0604020202020204" pitchFamily="34" charset="0"/>
              </a:rPr>
              <a:t>2  covered Ventura County </a:t>
            </a:r>
            <a:endParaRPr lang="en-US" sz="2400" dirty="0" smtClean="0">
              <a:solidFill>
                <a:srgbClr val="000000"/>
              </a:solidFill>
              <a:latin typeface="Arial" panose="020B0604020202020204" pitchFamily="34" charset="0"/>
              <a:cs typeface="Arial" panose="020B0604020202020204" pitchFamily="34" charset="0"/>
            </a:endParaRPr>
          </a:p>
          <a:p>
            <a:pPr marL="577850" lvl="0" indent="-342900">
              <a:spcAft>
                <a:spcPts val="1200"/>
              </a:spcAft>
              <a:buFont typeface="Arial" panose="020B0604020202020204" pitchFamily="34" charset="0"/>
              <a:buChar char="•"/>
            </a:pPr>
            <a:r>
              <a:rPr lang="en-US" sz="2400" dirty="0" smtClean="0">
                <a:solidFill>
                  <a:srgbClr val="000000"/>
                </a:solidFill>
                <a:latin typeface="Arial" panose="020B0604020202020204" pitchFamily="34" charset="0"/>
                <a:cs typeface="Arial" panose="020B0604020202020204" pitchFamily="34" charset="0"/>
              </a:rPr>
              <a:t>Team </a:t>
            </a:r>
            <a:r>
              <a:rPr lang="en-US" sz="2400" dirty="0">
                <a:solidFill>
                  <a:srgbClr val="000000"/>
                </a:solidFill>
                <a:latin typeface="Arial" panose="020B0604020202020204" pitchFamily="34" charset="0"/>
                <a:cs typeface="Arial" panose="020B0604020202020204" pitchFamily="34" charset="0"/>
              </a:rPr>
              <a:t>3 covered Los Angeles / Orange </a:t>
            </a:r>
            <a:r>
              <a:rPr lang="en-US" sz="2400" dirty="0" smtClean="0">
                <a:solidFill>
                  <a:srgbClr val="000000"/>
                </a:solidFill>
                <a:latin typeface="Arial" panose="020B0604020202020204" pitchFamily="34" charset="0"/>
                <a:cs typeface="Arial" panose="020B0604020202020204" pitchFamily="34" charset="0"/>
              </a:rPr>
              <a:t>County</a:t>
            </a:r>
            <a:endParaRPr lang="en-US"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452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4233" t="11193" r="1852" b="1782"/>
          <a:stretch/>
        </p:blipFill>
        <p:spPr>
          <a:xfrm>
            <a:off x="0" y="14898"/>
            <a:ext cx="6598578" cy="6843102"/>
          </a:xfrm>
          <a:prstGeom prst="rect">
            <a:avLst/>
          </a:prstGeom>
        </p:spPr>
      </p:pic>
      <p:sp>
        <p:nvSpPr>
          <p:cNvPr id="4" name="TextBox 3"/>
          <p:cNvSpPr txBox="1"/>
          <p:nvPr/>
        </p:nvSpPr>
        <p:spPr>
          <a:xfrm>
            <a:off x="5867399" y="0"/>
            <a:ext cx="3288587" cy="7140416"/>
          </a:xfrm>
          <a:prstGeom prst="rect">
            <a:avLst/>
          </a:prstGeom>
          <a:solidFill>
            <a:srgbClr val="020202"/>
          </a:solidFill>
        </p:spPr>
        <p:txBody>
          <a:bodyPr wrap="square" rtlCol="0">
            <a:spAutoFit/>
          </a:bodyPr>
          <a:lstStyle/>
          <a:p>
            <a:endParaRPr lang="en-US" sz="2400" dirty="0" smtClean="0">
              <a:latin typeface="Arial" panose="020B0604020202020204" pitchFamily="34" charset="0"/>
              <a:cs typeface="Arial" panose="020B0604020202020204" pitchFamily="34" charset="0"/>
            </a:endParaRPr>
          </a:p>
          <a:p>
            <a:pPr>
              <a:spcAft>
                <a:spcPts val="1200"/>
              </a:spcAft>
            </a:pPr>
            <a:r>
              <a:rPr lang="en-US" sz="2400" dirty="0">
                <a:latin typeface="Arial" panose="020B0604020202020204" pitchFamily="34" charset="0"/>
                <a:cs typeface="Arial" panose="020B0604020202020204" pitchFamily="34" charset="0"/>
              </a:rPr>
              <a:t>The sample sites were determined based </a:t>
            </a:r>
            <a:r>
              <a:rPr lang="en-US" sz="2400" dirty="0" smtClean="0">
                <a:latin typeface="Arial" panose="020B0604020202020204" pitchFamily="34" charset="0"/>
                <a:cs typeface="Arial" panose="020B0604020202020204" pitchFamily="34" charset="0"/>
              </a:rPr>
              <a:t>on:</a:t>
            </a:r>
          </a:p>
          <a:p>
            <a:pPr marL="465138" indent="-34290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N</a:t>
            </a:r>
            <a:r>
              <a:rPr lang="en-US" sz="2400" dirty="0" smtClean="0">
                <a:latin typeface="Arial" panose="020B0604020202020204" pitchFamily="34" charset="0"/>
                <a:cs typeface="Arial" panose="020B0604020202020204" pitchFamily="34" charset="0"/>
              </a:rPr>
              <a:t>atural </a:t>
            </a:r>
            <a:r>
              <a:rPr lang="en-US" sz="2400" dirty="0">
                <a:latin typeface="Arial" panose="020B0604020202020204" pitchFamily="34" charset="0"/>
                <a:cs typeface="Arial" panose="020B0604020202020204" pitchFamily="34" charset="0"/>
              </a:rPr>
              <a:t>depositional shoreline </a:t>
            </a:r>
            <a:r>
              <a:rPr lang="en-US" sz="2400" dirty="0" smtClean="0">
                <a:latin typeface="Arial" panose="020B0604020202020204" pitchFamily="34" charset="0"/>
                <a:cs typeface="Arial" panose="020B0604020202020204" pitchFamily="34" charset="0"/>
              </a:rPr>
              <a:t>locations</a:t>
            </a:r>
          </a:p>
          <a:p>
            <a:pPr marL="465138" indent="-34290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P</a:t>
            </a:r>
            <a:r>
              <a:rPr lang="en-US" sz="2400" dirty="0" smtClean="0">
                <a:latin typeface="Arial" panose="020B0604020202020204" pitchFamily="34" charset="0"/>
                <a:cs typeface="Arial" panose="020B0604020202020204" pitchFamily="34" charset="0"/>
              </a:rPr>
              <a:t>ublically </a:t>
            </a:r>
            <a:r>
              <a:rPr lang="en-US" sz="2400" dirty="0">
                <a:latin typeface="Arial" panose="020B0604020202020204" pitchFamily="34" charset="0"/>
                <a:cs typeface="Arial" panose="020B0604020202020204" pitchFamily="34" charset="0"/>
              </a:rPr>
              <a:t>reported heavy oiling </a:t>
            </a:r>
            <a:r>
              <a:rPr lang="en-US" sz="2400" dirty="0" smtClean="0">
                <a:latin typeface="Arial" panose="020B0604020202020204" pitchFamily="34" charset="0"/>
                <a:cs typeface="Arial" panose="020B0604020202020204" pitchFamily="34" charset="0"/>
              </a:rPr>
              <a:t>shorelines</a:t>
            </a:r>
          </a:p>
          <a:p>
            <a:pPr marL="465138" indent="-34290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H</a:t>
            </a:r>
            <a:r>
              <a:rPr lang="en-US" sz="2400" dirty="0" smtClean="0">
                <a:latin typeface="Arial" panose="020B0604020202020204" pitchFamily="34" charset="0"/>
                <a:cs typeface="Arial" panose="020B0604020202020204" pitchFamily="34" charset="0"/>
              </a:rPr>
              <a:t>igh </a:t>
            </a:r>
            <a:r>
              <a:rPr lang="en-US" sz="2400" dirty="0">
                <a:latin typeface="Arial" panose="020B0604020202020204" pitchFamily="34" charset="0"/>
                <a:cs typeface="Arial" panose="020B0604020202020204" pitchFamily="34" charset="0"/>
              </a:rPr>
              <a:t>recreational use areas, </a:t>
            </a:r>
            <a:r>
              <a:rPr lang="en-US" sz="2400" dirty="0" smtClean="0">
                <a:latin typeface="Arial" panose="020B0604020202020204" pitchFamily="34" charset="0"/>
                <a:cs typeface="Arial" panose="020B0604020202020204" pitchFamily="34" charset="0"/>
              </a:rPr>
              <a:t>and/or</a:t>
            </a:r>
          </a:p>
          <a:p>
            <a:pPr marL="465138" indent="-34290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A</a:t>
            </a:r>
            <a:r>
              <a:rPr lang="en-US" sz="2400" dirty="0" smtClean="0">
                <a:latin typeface="Arial" panose="020B0604020202020204" pitchFamily="34" charset="0"/>
                <a:cs typeface="Arial" panose="020B0604020202020204" pitchFamily="34" charset="0"/>
              </a:rPr>
              <a:t>reas </a:t>
            </a:r>
            <a:r>
              <a:rPr lang="en-US" sz="2400" dirty="0">
                <a:latin typeface="Arial" panose="020B0604020202020204" pitchFamily="34" charset="0"/>
                <a:cs typeface="Arial" panose="020B0604020202020204" pitchFamily="34" charset="0"/>
              </a:rPr>
              <a:t>where natural oil seepage tends to collect based on local knowledge</a:t>
            </a:r>
            <a:r>
              <a:rPr lang="en-US" sz="2400" dirty="0" smtClean="0">
                <a:latin typeface="Arial" panose="020B0604020202020204" pitchFamily="34" charset="0"/>
                <a:cs typeface="Arial" panose="020B0604020202020204" pitchFamily="34" charset="0"/>
              </a:rPr>
              <a:t>.</a:t>
            </a:r>
          </a:p>
          <a:p>
            <a:pPr marL="122238">
              <a:spcAft>
                <a:spcPts val="1200"/>
              </a:spcAft>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452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8436" t="1957" r="1981" b="2443"/>
          <a:stretch/>
        </p:blipFill>
        <p:spPr>
          <a:xfrm>
            <a:off x="0" y="-32535"/>
            <a:ext cx="6372546" cy="6858000"/>
          </a:xfrm>
          <a:prstGeom prst="rect">
            <a:avLst/>
          </a:prstGeom>
        </p:spPr>
      </p:pic>
      <p:sp>
        <p:nvSpPr>
          <p:cNvPr id="3" name="TextBox 2"/>
          <p:cNvSpPr txBox="1"/>
          <p:nvPr/>
        </p:nvSpPr>
        <p:spPr>
          <a:xfrm>
            <a:off x="5867399" y="0"/>
            <a:ext cx="3288587" cy="2677656"/>
          </a:xfrm>
          <a:prstGeom prst="rect">
            <a:avLst/>
          </a:prstGeom>
          <a:solidFill>
            <a:srgbClr val="020202"/>
          </a:solidFill>
        </p:spPr>
        <p:txBody>
          <a:bodyPr wrap="square" rtlCol="0">
            <a:spAutoFit/>
          </a:bodyPr>
          <a:lstStyle/>
          <a:p>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Once a candidate </a:t>
            </a:r>
            <a:r>
              <a:rPr lang="en-US" sz="2400" dirty="0" err="1" smtClean="0">
                <a:latin typeface="Arial" panose="020B0604020202020204" pitchFamily="34" charset="0"/>
                <a:cs typeface="Arial" panose="020B0604020202020204" pitchFamily="34" charset="0"/>
              </a:rPr>
              <a:t>tarball</a:t>
            </a:r>
            <a:r>
              <a:rPr lang="en-US" sz="2400" dirty="0" smtClean="0">
                <a:latin typeface="Arial" panose="020B0604020202020204" pitchFamily="34" charset="0"/>
                <a:cs typeface="Arial" panose="020B0604020202020204" pitchFamily="34" charset="0"/>
              </a:rPr>
              <a:t> was identified, pertinent information was documented prior to sampling </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452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047" t="2422" r="2353" b="2986"/>
          <a:stretch/>
        </p:blipFill>
        <p:spPr>
          <a:xfrm>
            <a:off x="3298004" y="15411"/>
            <a:ext cx="5845996" cy="5784352"/>
          </a:xfrm>
          <a:prstGeom prst="rect">
            <a:avLst/>
          </a:prstGeom>
        </p:spPr>
      </p:pic>
      <p:sp>
        <p:nvSpPr>
          <p:cNvPr id="4" name="TextBox 3"/>
          <p:cNvSpPr txBox="1"/>
          <p:nvPr/>
        </p:nvSpPr>
        <p:spPr>
          <a:xfrm>
            <a:off x="228600" y="4114800"/>
            <a:ext cx="4419600" cy="2677656"/>
          </a:xfrm>
          <a:prstGeom prst="rect">
            <a:avLst/>
          </a:prstGeom>
          <a:solidFill>
            <a:srgbClr val="020202"/>
          </a:solidFill>
        </p:spPr>
        <p:txBody>
          <a:bodyPr wrap="square" rtlCol="0">
            <a:spAutoFit/>
          </a:bodyPr>
          <a:lstStyle/>
          <a:p>
            <a:endParaRPr lang="en-US" sz="2400" dirty="0" smtClean="0">
              <a:latin typeface="Arial" panose="020B0604020202020204" pitchFamily="34" charset="0"/>
              <a:cs typeface="Arial" panose="020B0604020202020204" pitchFamily="34" charset="0"/>
            </a:endParaRPr>
          </a:p>
          <a:p>
            <a:r>
              <a:rPr lang="en-US" sz="2400" dirty="0" err="1" smtClean="0">
                <a:latin typeface="Arial" panose="020B0604020202020204" pitchFamily="34" charset="0"/>
                <a:cs typeface="Arial" panose="020B0604020202020204" pitchFamily="34" charset="0"/>
              </a:rPr>
              <a:t>Tarball</a:t>
            </a:r>
            <a:r>
              <a:rPr lang="en-US" sz="2400" dirty="0" smtClean="0">
                <a:latin typeface="Arial" panose="020B0604020202020204" pitchFamily="34" charset="0"/>
                <a:cs typeface="Arial" panose="020B0604020202020204" pitchFamily="34" charset="0"/>
              </a:rPr>
              <a:t> sample was split 3-ways and were given to :</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CDFW-OSPR</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USCG</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RP</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452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116" t="8879" r="1780" b="14843"/>
          <a:stretch/>
        </p:blipFill>
        <p:spPr>
          <a:xfrm>
            <a:off x="0" y="2163567"/>
            <a:ext cx="5876818" cy="4664467"/>
          </a:xfrm>
          <a:prstGeom prst="rect">
            <a:avLst/>
          </a:prstGeom>
        </p:spPr>
      </p:pic>
      <p:sp>
        <p:nvSpPr>
          <p:cNvPr id="8" name="TextBox 7"/>
          <p:cNvSpPr txBox="1"/>
          <p:nvPr/>
        </p:nvSpPr>
        <p:spPr>
          <a:xfrm>
            <a:off x="457200" y="0"/>
            <a:ext cx="8229600" cy="1938992"/>
          </a:xfrm>
          <a:prstGeom prst="rect">
            <a:avLst/>
          </a:prstGeom>
          <a:solidFill>
            <a:srgbClr val="020202"/>
          </a:solidFill>
        </p:spPr>
        <p:txBody>
          <a:bodyPr wrap="square" rtlCol="0">
            <a:spAutoFit/>
          </a:bodyPr>
          <a:lstStyle/>
          <a:p>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The UC agreed for </a:t>
            </a:r>
            <a:r>
              <a:rPr lang="en-US" sz="2400" dirty="0">
                <a:latin typeface="Arial" panose="020B0604020202020204" pitchFamily="34" charset="0"/>
                <a:cs typeface="Arial" panose="020B0604020202020204" pitchFamily="34" charset="0"/>
              </a:rPr>
              <a:t>the purpose of this sampling event CDFW-OSPR </a:t>
            </a:r>
            <a:r>
              <a:rPr lang="en-US" sz="2400" dirty="0" smtClean="0">
                <a:latin typeface="Arial" panose="020B0604020202020204" pitchFamily="34" charset="0"/>
                <a:cs typeface="Arial" panose="020B0604020202020204" pitchFamily="34" charset="0"/>
              </a:rPr>
              <a:t>Petroleum Chemistry Laboratory would </a:t>
            </a:r>
            <a:r>
              <a:rPr lang="en-US" sz="2400" dirty="0">
                <a:latin typeface="Arial" panose="020B0604020202020204" pitchFamily="34" charset="0"/>
                <a:cs typeface="Arial" panose="020B0604020202020204" pitchFamily="34" charset="0"/>
              </a:rPr>
              <a:t>run the samples for analysis and conduct interpretation for the UC </a:t>
            </a:r>
          </a:p>
        </p:txBody>
      </p:sp>
      <p:sp>
        <p:nvSpPr>
          <p:cNvPr id="9" name="TextBox 8"/>
          <p:cNvSpPr txBox="1"/>
          <p:nvPr/>
        </p:nvSpPr>
        <p:spPr>
          <a:xfrm>
            <a:off x="5876818" y="2362200"/>
            <a:ext cx="3267182" cy="4154984"/>
          </a:xfrm>
          <a:prstGeom prst="rect">
            <a:avLst/>
          </a:prstGeom>
          <a:solidFill>
            <a:srgbClr val="020202"/>
          </a:solidFill>
        </p:spPr>
        <p:txBody>
          <a:bodyPr wrap="square" rtlCol="0">
            <a:spAutoFit/>
          </a:bodyPr>
          <a:lstStyle/>
          <a:p>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Samples were taken following the methodology practiced throughout the event</a:t>
            </a: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Care was taken to not contaminate the samples or exposures to the samplers</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903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074" t="8539" r="1147" b="21049"/>
          <a:stretch/>
        </p:blipFill>
        <p:spPr>
          <a:xfrm>
            <a:off x="0" y="1720920"/>
            <a:ext cx="9123735" cy="5129374"/>
          </a:xfrm>
          <a:prstGeom prst="rect">
            <a:avLst/>
          </a:prstGeom>
        </p:spPr>
      </p:pic>
      <p:sp>
        <p:nvSpPr>
          <p:cNvPr id="3" name="TextBox 2"/>
          <p:cNvSpPr txBox="1"/>
          <p:nvPr/>
        </p:nvSpPr>
        <p:spPr>
          <a:xfrm>
            <a:off x="304800" y="228600"/>
            <a:ext cx="8610600" cy="1200329"/>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North Team #1</a:t>
            </a:r>
          </a:p>
          <a:p>
            <a:r>
              <a:rPr lang="en-US" sz="3200" dirty="0" smtClean="0">
                <a:latin typeface="Arial" panose="020B0604020202020204" pitchFamily="34" charset="0"/>
                <a:cs typeface="Arial" panose="020B0604020202020204" pitchFamily="34" charset="0"/>
              </a:rPr>
              <a:t>Santa Barbara County</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903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9682" r="31316" b="7431"/>
          <a:stretch/>
        </p:blipFill>
        <p:spPr bwMode="auto">
          <a:xfrm>
            <a:off x="0" y="6848"/>
            <a:ext cx="9180931" cy="6851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162424" y="457200"/>
            <a:ext cx="8905376" cy="773113"/>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rgbClr val="000000"/>
                </a:solidFill>
                <a:latin typeface="Arial" panose="020B0604020202020204" pitchFamily="34" charset="0"/>
                <a:cs typeface="Arial" panose="020B0604020202020204" pitchFamily="34" charset="0"/>
              </a:rPr>
              <a:t>Location of Incident</a:t>
            </a:r>
          </a:p>
          <a:p>
            <a:r>
              <a:rPr lang="en-US" sz="2400" b="1" dirty="0" smtClean="0">
                <a:solidFill>
                  <a:srgbClr val="000000"/>
                </a:solidFill>
                <a:latin typeface="Arial" panose="020B0604020202020204" pitchFamily="34" charset="0"/>
                <a:cs typeface="Arial" panose="020B0604020202020204" pitchFamily="34" charset="0"/>
              </a:rPr>
              <a:t>(Approximately 25 miles west of Santa Barbara)</a:t>
            </a:r>
            <a:endParaRPr lang="en-US" sz="2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269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p:cNvSpPr txBox="1"/>
          <p:nvPr/>
        </p:nvSpPr>
        <p:spPr>
          <a:xfrm>
            <a:off x="304800" y="228600"/>
            <a:ext cx="8610600" cy="1200329"/>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North Team #2</a:t>
            </a:r>
          </a:p>
          <a:p>
            <a:r>
              <a:rPr lang="en-US" sz="3200" dirty="0" smtClean="0">
                <a:latin typeface="Arial" panose="020B0604020202020204" pitchFamily="34" charset="0"/>
                <a:cs typeface="Arial" panose="020B0604020202020204" pitchFamily="34" charset="0"/>
              </a:rPr>
              <a:t>Ventura County</a:t>
            </a:r>
            <a:endParaRPr lang="en-US" sz="32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347" t="8539" r="1601" b="21348"/>
          <a:stretch/>
        </p:blipFill>
        <p:spPr>
          <a:xfrm>
            <a:off x="0" y="1700445"/>
            <a:ext cx="9144000" cy="5157555"/>
          </a:xfrm>
          <a:prstGeom prst="rect">
            <a:avLst/>
          </a:prstGeom>
        </p:spPr>
      </p:pic>
    </p:spTree>
    <p:extLst>
      <p:ext uri="{BB962C8B-B14F-4D97-AF65-F5344CB8AC3E}">
        <p14:creationId xmlns:p14="http://schemas.microsoft.com/office/powerpoint/2010/main" val="3107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p:cNvSpPr txBox="1"/>
          <p:nvPr/>
        </p:nvSpPr>
        <p:spPr>
          <a:xfrm>
            <a:off x="304800" y="228600"/>
            <a:ext cx="8610600" cy="1200329"/>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South Team #1</a:t>
            </a:r>
          </a:p>
          <a:p>
            <a:r>
              <a:rPr lang="en-US" sz="3200" dirty="0" smtClean="0">
                <a:latin typeface="Arial" panose="020B0604020202020204" pitchFamily="34" charset="0"/>
                <a:cs typeface="Arial" panose="020B0604020202020204" pitchFamily="34" charset="0"/>
              </a:rPr>
              <a:t>Los Angeles / Orange Counties</a:t>
            </a:r>
            <a:endParaRPr lang="en-US" sz="32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318" t="8992" r="1600" b="21395"/>
          <a:stretch/>
        </p:blipFill>
        <p:spPr>
          <a:xfrm>
            <a:off x="-2598" y="1737273"/>
            <a:ext cx="9146598" cy="5120727"/>
          </a:xfrm>
          <a:prstGeom prst="rect">
            <a:avLst/>
          </a:prstGeom>
        </p:spPr>
      </p:pic>
    </p:spTree>
    <p:extLst>
      <p:ext uri="{BB962C8B-B14F-4D97-AF65-F5344CB8AC3E}">
        <p14:creationId xmlns:p14="http://schemas.microsoft.com/office/powerpoint/2010/main" val="260877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28600" y="152400"/>
            <a:ext cx="3733800" cy="707886"/>
          </a:xfrm>
          <a:prstGeom prst="rect">
            <a:avLst/>
          </a:prstGeom>
        </p:spPr>
        <p:txBody>
          <a:bodyPr wrap="square">
            <a:spAutoFit/>
          </a:bodyPr>
          <a:lstStyle/>
          <a:p>
            <a:r>
              <a:rPr lang="en-US" sz="4000" b="1" dirty="0" smtClean="0">
                <a:solidFill>
                  <a:srgbClr val="000000"/>
                </a:solidFill>
                <a:latin typeface="Arial" panose="020B0604020202020204" pitchFamily="34" charset="0"/>
                <a:cs typeface="Arial" panose="020B0604020202020204" pitchFamily="34" charset="0"/>
              </a:rPr>
              <a:t>Volunteers</a:t>
            </a:r>
            <a:endParaRPr lang="en-US" sz="4000" b="1" dirty="0">
              <a:solidFill>
                <a:srgbClr val="000000"/>
              </a:solidFill>
              <a:latin typeface="Arial" panose="020B0604020202020204" pitchFamily="34" charset="0"/>
              <a:cs typeface="Arial" panose="020B0604020202020204" pitchFamily="34" charset="0"/>
            </a:endParaRPr>
          </a:p>
        </p:txBody>
      </p:sp>
      <p:sp>
        <p:nvSpPr>
          <p:cNvPr id="5" name="Rectangle 4"/>
          <p:cNvSpPr/>
          <p:nvPr/>
        </p:nvSpPr>
        <p:spPr>
          <a:xfrm>
            <a:off x="228600" y="4419600"/>
            <a:ext cx="8558768" cy="1815882"/>
          </a:xfrm>
          <a:prstGeom prst="rect">
            <a:avLst/>
          </a:prstGeom>
        </p:spPr>
        <p:txBody>
          <a:bodyPr wrap="square">
            <a:spAutoFit/>
          </a:bodyPr>
          <a:lstStyle/>
          <a:p>
            <a:pPr marL="342900" indent="-342900">
              <a:spcAft>
                <a:spcPts val="2400"/>
              </a:spcAft>
              <a:buFont typeface="Arial" panose="020B0604020202020204" pitchFamily="34" charset="0"/>
              <a:buChar char="•"/>
            </a:pPr>
            <a:r>
              <a:rPr lang="en-US" sz="2400" b="1" dirty="0" smtClean="0">
                <a:solidFill>
                  <a:srgbClr val="000000"/>
                </a:solidFill>
                <a:latin typeface="Arial" panose="020B0604020202020204" pitchFamily="34" charset="0"/>
                <a:cs typeface="Arial" panose="020B0604020202020204" pitchFamily="34" charset="0"/>
              </a:rPr>
              <a:t>Number of Volunteers Applications Submitted:  </a:t>
            </a:r>
            <a:r>
              <a:rPr lang="en-US" sz="2400" dirty="0" smtClean="0">
                <a:solidFill>
                  <a:srgbClr val="000000"/>
                </a:solidFill>
                <a:latin typeface="Arial" panose="020B0604020202020204" pitchFamily="34" charset="0"/>
                <a:cs typeface="Arial" panose="020B0604020202020204" pitchFamily="34" charset="0"/>
              </a:rPr>
              <a:t>1000</a:t>
            </a:r>
          </a:p>
          <a:p>
            <a:pPr marL="342900" indent="-342900">
              <a:spcAft>
                <a:spcPts val="2400"/>
              </a:spcAft>
              <a:buFont typeface="Arial" panose="020B0604020202020204" pitchFamily="34" charset="0"/>
              <a:buChar char="•"/>
            </a:pPr>
            <a:r>
              <a:rPr lang="en-US" sz="2400" b="1" dirty="0">
                <a:solidFill>
                  <a:srgbClr val="000000"/>
                </a:solidFill>
                <a:latin typeface="Arial" panose="020B0604020202020204" pitchFamily="34" charset="0"/>
                <a:cs typeface="Arial" panose="020B0604020202020204" pitchFamily="34" charset="0"/>
              </a:rPr>
              <a:t>Number of </a:t>
            </a:r>
            <a:r>
              <a:rPr lang="en-US" sz="2400" b="1" dirty="0" smtClean="0">
                <a:solidFill>
                  <a:srgbClr val="000000"/>
                </a:solidFill>
                <a:latin typeface="Arial" panose="020B0604020202020204" pitchFamily="34" charset="0"/>
                <a:cs typeface="Arial" panose="020B0604020202020204" pitchFamily="34" charset="0"/>
              </a:rPr>
              <a:t>Volunteers Trained:  </a:t>
            </a:r>
            <a:r>
              <a:rPr lang="en-US" sz="2400" dirty="0" smtClean="0">
                <a:solidFill>
                  <a:srgbClr val="000000"/>
                </a:solidFill>
                <a:latin typeface="Arial" panose="020B0604020202020204" pitchFamily="34" charset="0"/>
                <a:cs typeface="Arial" panose="020B0604020202020204" pitchFamily="34" charset="0"/>
              </a:rPr>
              <a:t>263</a:t>
            </a:r>
          </a:p>
          <a:p>
            <a:pPr marL="342900" indent="-342900">
              <a:spcAft>
                <a:spcPts val="2400"/>
              </a:spcAft>
              <a:buFont typeface="Arial" panose="020B0604020202020204" pitchFamily="34" charset="0"/>
              <a:buChar char="•"/>
            </a:pPr>
            <a:r>
              <a:rPr lang="en-US" sz="2400" b="1" dirty="0">
                <a:solidFill>
                  <a:srgbClr val="000000"/>
                </a:solidFill>
                <a:latin typeface="Arial" panose="020B0604020202020204" pitchFamily="34" charset="0"/>
                <a:cs typeface="Arial" panose="020B0604020202020204" pitchFamily="34" charset="0"/>
              </a:rPr>
              <a:t>Number of </a:t>
            </a:r>
            <a:r>
              <a:rPr lang="en-US" sz="2400" b="1" dirty="0" smtClean="0">
                <a:solidFill>
                  <a:srgbClr val="000000"/>
                </a:solidFill>
                <a:latin typeface="Arial" panose="020B0604020202020204" pitchFamily="34" charset="0"/>
                <a:cs typeface="Arial" panose="020B0604020202020204" pitchFamily="34" charset="0"/>
              </a:rPr>
              <a:t>Volunteers Deployed:  </a:t>
            </a:r>
            <a:r>
              <a:rPr lang="en-US" sz="2400" dirty="0" smtClean="0">
                <a:solidFill>
                  <a:srgbClr val="000000"/>
                </a:solidFill>
                <a:latin typeface="Arial" panose="020B0604020202020204" pitchFamily="34" charset="0"/>
                <a:cs typeface="Arial" panose="020B0604020202020204" pitchFamily="34" charset="0"/>
              </a:rPr>
              <a:t>159</a:t>
            </a:r>
          </a:p>
        </p:txBody>
      </p:sp>
    </p:spTree>
    <p:extLst>
      <p:ext uri="{BB962C8B-B14F-4D97-AF65-F5344CB8AC3E}">
        <p14:creationId xmlns:p14="http://schemas.microsoft.com/office/powerpoint/2010/main" val="98714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857500" cy="3810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57650"/>
            <a:ext cx="3733800" cy="28003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4057650"/>
            <a:ext cx="3597096" cy="269782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4800" y="0"/>
            <a:ext cx="3759200" cy="28194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8916" y="1524000"/>
            <a:ext cx="3276600" cy="3276600"/>
          </a:xfrm>
          <a:prstGeom prst="rect">
            <a:avLst/>
          </a:prstGeom>
        </p:spPr>
      </p:pic>
    </p:spTree>
    <p:extLst>
      <p:ext uri="{BB962C8B-B14F-4D97-AF65-F5344CB8AC3E}">
        <p14:creationId xmlns:p14="http://schemas.microsoft.com/office/powerpoint/2010/main" val="125040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536"/>
            <a:ext cx="5316923" cy="6880098"/>
          </a:xfrm>
          <a:prstGeom prst="rect">
            <a:avLst/>
          </a:prstGeom>
        </p:spPr>
      </p:pic>
      <p:sp>
        <p:nvSpPr>
          <p:cNvPr id="3" name="AutoShape 2" descr="Image result for refugio oil spill open hous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6922" y="-22885"/>
            <a:ext cx="3827077" cy="3275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6922" y="3252967"/>
            <a:ext cx="3827077" cy="2546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6924" y="5244236"/>
            <a:ext cx="3827076" cy="1599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064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327061" y="152400"/>
            <a:ext cx="8534400" cy="1066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r"/>
            <a:r>
              <a:rPr lang="en-US" sz="4000" b="1" dirty="0" smtClean="0">
                <a:solidFill>
                  <a:schemeClr val="bg1"/>
                </a:solidFill>
                <a:latin typeface="Arial" panose="020B0604020202020204" pitchFamily="34" charset="0"/>
                <a:cs typeface="Arial" panose="020B0604020202020204" pitchFamily="34" charset="0"/>
              </a:rPr>
              <a:t>Wildlife </a:t>
            </a:r>
            <a:r>
              <a:rPr lang="en-US" sz="4000" b="1" dirty="0" err="1" smtClean="0">
                <a:solidFill>
                  <a:schemeClr val="bg1"/>
                </a:solidFill>
                <a:latin typeface="Arial" panose="020B0604020202020204" pitchFamily="34" charset="0"/>
                <a:cs typeface="Arial" panose="020B0604020202020204" pitchFamily="34" charset="0"/>
              </a:rPr>
              <a:t>Activites</a:t>
            </a:r>
            <a:endParaRPr lang="en-US" sz="4000" b="1" dirty="0" smtClean="0">
              <a:solidFill>
                <a:schemeClr val="bg1"/>
              </a:solidFill>
              <a:latin typeface="Arial" panose="020B0604020202020204" pitchFamily="34" charset="0"/>
              <a:cs typeface="Arial" panose="020B0604020202020204" pitchFamily="34" charset="0"/>
            </a:endParaRPr>
          </a:p>
        </p:txBody>
      </p:sp>
      <p:sp>
        <p:nvSpPr>
          <p:cNvPr id="9" name="Content Placeholder 2"/>
          <p:cNvSpPr>
            <a:spLocks noGrp="1"/>
          </p:cNvSpPr>
          <p:nvPr>
            <p:ph idx="1"/>
          </p:nvPr>
        </p:nvSpPr>
        <p:spPr>
          <a:xfrm>
            <a:off x="121576" y="5928187"/>
            <a:ext cx="7193623" cy="934948"/>
          </a:xfrm>
        </p:spPr>
        <p:txBody>
          <a:bodyPr>
            <a:noAutofit/>
          </a:bodyPr>
          <a:lstStyle/>
          <a:p>
            <a:pPr marL="461963" lvl="1" indent="-225425">
              <a:spcBef>
                <a:spcPts val="0"/>
              </a:spcBef>
              <a:spcAft>
                <a:spcPts val="1200"/>
              </a:spcAft>
              <a:buClrTx/>
            </a:pPr>
            <a:r>
              <a:rPr lang="en-US" sz="2400" b="1" dirty="0" smtClean="0">
                <a:solidFill>
                  <a:schemeClr val="bg1"/>
                </a:solidFill>
                <a:latin typeface="Arial" panose="020B0604020202020204" pitchFamily="34" charset="0"/>
                <a:cs typeface="Arial" panose="020B0604020202020204" pitchFamily="34" charset="0"/>
              </a:rPr>
              <a:t>Well meaning public place themselves at risk by attempting to rescue oil-covered wildlife</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675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gradFill>
          <a:gsLst>
            <a:gs pos="14000">
              <a:srgbClr val="020202"/>
            </a:gs>
            <a:gs pos="100000">
              <a:srgbClr val="0000FF"/>
            </a:gs>
          </a:gsLst>
          <a:lin ang="5400000" scaled="0"/>
        </a:gradFill>
        <a:effectLst/>
      </p:bgPr>
    </p:bg>
    <p:spTree>
      <p:nvGrpSpPr>
        <p:cNvPr id="1" name=""/>
        <p:cNvGrpSpPr/>
        <p:nvPr/>
      </p:nvGrpSpPr>
      <p:grpSpPr>
        <a:xfrm>
          <a:off x="0" y="0"/>
          <a:ext cx="0" cy="0"/>
          <a:chOff x="0" y="0"/>
          <a:chExt cx="0" cy="0"/>
        </a:xfrm>
      </p:grpSpPr>
      <p:sp>
        <p:nvSpPr>
          <p:cNvPr id="4" name="AutoShape 2" descr="https://responselink.orr.noaa.gov/hotline/attachments/8934/22543/Venadito_cobble_relocation.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responselink.orr.noaa.gov/hotline/attachments/8934/22543/Venadito_cobble_relocation.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itle 1"/>
          <p:cNvSpPr txBox="1">
            <a:spLocks/>
          </p:cNvSpPr>
          <p:nvPr/>
        </p:nvSpPr>
        <p:spPr>
          <a:xfrm>
            <a:off x="152400" y="152400"/>
            <a:ext cx="8534400" cy="1066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tx1"/>
                </a:solidFill>
                <a:latin typeface="Arial" panose="020B0604020202020204" pitchFamily="34" charset="0"/>
                <a:cs typeface="Arial" panose="020B0604020202020204" pitchFamily="34" charset="0"/>
              </a:rPr>
              <a:t>Current Wildlife Branch Activities</a:t>
            </a:r>
          </a:p>
        </p:txBody>
      </p:sp>
      <p:sp>
        <p:nvSpPr>
          <p:cNvPr id="7" name="Content Placeholder 2"/>
          <p:cNvSpPr>
            <a:spLocks noGrp="1"/>
          </p:cNvSpPr>
          <p:nvPr>
            <p:ph idx="1"/>
          </p:nvPr>
        </p:nvSpPr>
        <p:spPr>
          <a:xfrm>
            <a:off x="460375" y="1181528"/>
            <a:ext cx="7620000" cy="4800600"/>
          </a:xfrm>
        </p:spPr>
        <p:txBody>
          <a:bodyPr>
            <a:noAutofit/>
          </a:bodyPr>
          <a:lstStyle/>
          <a:p>
            <a:r>
              <a:rPr lang="en-US" sz="2400" dirty="0">
                <a:latin typeface="Arial" panose="020B0604020202020204" pitchFamily="34" charset="0"/>
                <a:cs typeface="Arial" panose="020B0604020202020204" pitchFamily="34" charset="0"/>
              </a:rPr>
              <a:t>Wildlife Branch field recovery operations and Command Post presence have been </a:t>
            </a:r>
            <a:r>
              <a:rPr lang="en-US" sz="2400" dirty="0" smtClean="0">
                <a:latin typeface="Arial" panose="020B0604020202020204" pitchFamily="34" charset="0"/>
                <a:cs typeface="Arial" panose="020B0604020202020204" pitchFamily="34" charset="0"/>
              </a:rPr>
              <a:t>demobilized</a:t>
            </a:r>
          </a:p>
          <a:p>
            <a:r>
              <a:rPr lang="en-US" sz="2400" dirty="0" smtClean="0">
                <a:latin typeface="Arial" panose="020B0604020202020204" pitchFamily="34" charset="0"/>
                <a:cs typeface="Arial" panose="020B0604020202020204" pitchFamily="34" charset="0"/>
              </a:rPr>
              <a:t>Care for </a:t>
            </a:r>
            <a:r>
              <a:rPr lang="en-US" sz="2400" dirty="0">
                <a:latin typeface="Arial" panose="020B0604020202020204" pitchFamily="34" charset="0"/>
                <a:cs typeface="Arial" panose="020B0604020202020204" pitchFamily="34" charset="0"/>
              </a:rPr>
              <a:t>oiled wildlife continues off-site with oversight by the Wildlife Branch Director also </a:t>
            </a:r>
            <a:r>
              <a:rPr lang="en-US" sz="2400" dirty="0" smtClean="0">
                <a:latin typeface="Arial" panose="020B0604020202020204" pitchFamily="34" charset="0"/>
                <a:cs typeface="Arial" panose="020B0604020202020204" pitchFamily="34" charset="0"/>
              </a:rPr>
              <a:t>working remotely</a:t>
            </a:r>
          </a:p>
          <a:p>
            <a:r>
              <a:rPr lang="en-US" sz="2400" dirty="0" smtClean="0">
                <a:latin typeface="Arial" panose="020B0604020202020204" pitchFamily="34" charset="0"/>
                <a:cs typeface="Arial" panose="020B0604020202020204" pitchFamily="34" charset="0"/>
              </a:rPr>
              <a:t>Wildlife </a:t>
            </a:r>
            <a:r>
              <a:rPr lang="en-US" sz="2400" dirty="0">
                <a:latin typeface="Arial" panose="020B0604020202020204" pitchFamily="34" charset="0"/>
                <a:cs typeface="Arial" panose="020B0604020202020204" pitchFamily="34" charset="0"/>
              </a:rPr>
              <a:t>numbers will be updated in the future only to add to numbers of animals released, or </a:t>
            </a:r>
            <a:r>
              <a:rPr lang="en-US" sz="2400" dirty="0" smtClean="0">
                <a:latin typeface="Arial" panose="020B0604020202020204" pitchFamily="34" charset="0"/>
                <a:cs typeface="Arial" panose="020B0604020202020204" pitchFamily="34" charset="0"/>
              </a:rPr>
              <a:t>if corrections </a:t>
            </a:r>
            <a:r>
              <a:rPr lang="en-US" sz="2400" dirty="0">
                <a:latin typeface="Arial" panose="020B0604020202020204" pitchFamily="34" charset="0"/>
                <a:cs typeface="Arial" panose="020B0604020202020204" pitchFamily="34" charset="0"/>
              </a:rPr>
              <a:t>to previous numbers are required based on continuing review of records</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989" t="50000" r="15730" b="33165"/>
          <a:stretch/>
        </p:blipFill>
        <p:spPr bwMode="auto">
          <a:xfrm>
            <a:off x="0" y="5052312"/>
            <a:ext cx="9136194" cy="1738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431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39000">
              <a:srgbClr val="020202"/>
            </a:gs>
            <a:gs pos="100000">
              <a:srgbClr val="0000FF"/>
            </a:gs>
          </a:gsLst>
          <a:lin ang="5400000" scaled="0"/>
        </a:gradFill>
        <a:effectLst/>
      </p:bgPr>
    </p:bg>
    <p:spTree>
      <p:nvGrpSpPr>
        <p:cNvPr id="1" name=""/>
        <p:cNvGrpSpPr/>
        <p:nvPr/>
      </p:nvGrpSpPr>
      <p:grpSpPr>
        <a:xfrm>
          <a:off x="0" y="0"/>
          <a:ext cx="0" cy="0"/>
          <a:chOff x="0" y="0"/>
          <a:chExt cx="0" cy="0"/>
        </a:xfrm>
      </p:grpSpPr>
      <p:sp>
        <p:nvSpPr>
          <p:cNvPr id="4" name="AutoShape 2" descr="https://responselink.orr.noaa.gov/hotline/attachments/8934/22543/Venadito_cobble_relocation.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responselink.orr.noaa.gov/hotline/attachments/8934/22543/Venadito_cobble_relocation.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itle 1"/>
          <p:cNvSpPr txBox="1">
            <a:spLocks/>
          </p:cNvSpPr>
          <p:nvPr/>
        </p:nvSpPr>
        <p:spPr>
          <a:xfrm>
            <a:off x="152400" y="152400"/>
            <a:ext cx="8534400" cy="1066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tx1"/>
                </a:solidFill>
                <a:latin typeface="Arial" panose="020B0604020202020204" pitchFamily="34" charset="0"/>
                <a:cs typeface="Arial" panose="020B0604020202020204" pitchFamily="34" charset="0"/>
              </a:rPr>
              <a:t>Other Activities:</a:t>
            </a:r>
          </a:p>
        </p:txBody>
      </p:sp>
      <p:sp>
        <p:nvSpPr>
          <p:cNvPr id="7" name="Content Placeholder 2"/>
          <p:cNvSpPr>
            <a:spLocks noGrp="1"/>
          </p:cNvSpPr>
          <p:nvPr>
            <p:ph idx="1"/>
          </p:nvPr>
        </p:nvSpPr>
        <p:spPr>
          <a:xfrm>
            <a:off x="460375" y="1181528"/>
            <a:ext cx="7620000" cy="4800600"/>
          </a:xfrm>
        </p:spPr>
        <p:txBody>
          <a:bodyPr>
            <a:noAutofit/>
          </a:bodyPr>
          <a:lstStyle/>
          <a:p>
            <a:pPr marL="461963" lvl="1" indent="-225425">
              <a:spcBef>
                <a:spcPts val="0"/>
              </a:spcBef>
              <a:spcAft>
                <a:spcPts val="1200"/>
              </a:spcAft>
              <a:buClrTx/>
            </a:pPr>
            <a:r>
              <a:rPr lang="en-US" sz="2400" dirty="0" smtClean="0">
                <a:latin typeface="Arial" panose="020B0604020202020204" pitchFamily="34" charset="0"/>
                <a:cs typeface="Arial" panose="020B0604020202020204" pitchFamily="34" charset="0"/>
              </a:rPr>
              <a:t>Over 40 separate response plans have been approved by the Unified Command for the Refugio Incident </a:t>
            </a:r>
          </a:p>
          <a:p>
            <a:pPr marL="461963" indent="-225425">
              <a:spcBef>
                <a:spcPts val="0"/>
              </a:spcBef>
              <a:spcAft>
                <a:spcPts val="1200"/>
              </a:spcAft>
              <a:buClrTx/>
            </a:pPr>
            <a:r>
              <a:rPr lang="en-US" sz="2400" dirty="0" smtClean="0">
                <a:latin typeface="Arial" panose="020B0604020202020204" pitchFamily="34" charset="0"/>
                <a:cs typeface="Arial" panose="020B0604020202020204" pitchFamily="34" charset="0"/>
              </a:rPr>
              <a:t>Submerged oil surveys in geographic areas </a:t>
            </a:r>
            <a:r>
              <a:rPr lang="en-US" sz="2400" dirty="0">
                <a:latin typeface="Arial" panose="020B0604020202020204" pitchFamily="34" charset="0"/>
                <a:cs typeface="Arial" panose="020B0604020202020204" pitchFamily="34" charset="0"/>
              </a:rPr>
              <a:t>with the highest probability of encountering Refugio Incident </a:t>
            </a:r>
            <a:r>
              <a:rPr lang="en-US" sz="2400" dirty="0" smtClean="0">
                <a:latin typeface="Arial" panose="020B0604020202020204" pitchFamily="34" charset="0"/>
                <a:cs typeface="Arial" panose="020B0604020202020204" pitchFamily="34" charset="0"/>
              </a:rPr>
              <a:t>oil were conducted using </a:t>
            </a:r>
            <a:r>
              <a:rPr lang="en-US" sz="2400" dirty="0">
                <a:latin typeface="Arial" panose="020B0604020202020204" pitchFamily="34" charset="0"/>
                <a:cs typeface="Arial" panose="020B0604020202020204" pitchFamily="34" charset="0"/>
              </a:rPr>
              <a:t>multi-beam </a:t>
            </a:r>
            <a:r>
              <a:rPr lang="en-US" sz="2400" dirty="0" smtClean="0">
                <a:latin typeface="Arial" panose="020B0604020202020204" pitchFamily="34" charset="0"/>
                <a:cs typeface="Arial" panose="020B0604020202020204" pitchFamily="34" charset="0"/>
              </a:rPr>
              <a:t>sonar, side scan sonar, </a:t>
            </a:r>
            <a:r>
              <a:rPr lang="en-US" sz="2400" dirty="0">
                <a:latin typeface="Arial" panose="020B0604020202020204" pitchFamily="34" charset="0"/>
                <a:cs typeface="Arial" panose="020B0604020202020204" pitchFamily="34" charset="0"/>
              </a:rPr>
              <a:t>ROV </a:t>
            </a:r>
            <a:r>
              <a:rPr lang="en-US" sz="2400" dirty="0" smtClean="0">
                <a:latin typeface="Arial" panose="020B0604020202020204" pitchFamily="34" charset="0"/>
                <a:cs typeface="Arial" panose="020B0604020202020204" pitchFamily="34" charset="0"/>
              </a:rPr>
              <a:t>deployment and finally ground-</a:t>
            </a:r>
            <a:r>
              <a:rPr lang="en-US" sz="2400" dirty="0" err="1" smtClean="0">
                <a:latin typeface="Arial" panose="020B0604020202020204" pitchFamily="34" charset="0"/>
                <a:cs typeface="Arial" panose="020B0604020202020204" pitchFamily="34" charset="0"/>
              </a:rPr>
              <a:t>truthing</a:t>
            </a:r>
            <a:r>
              <a:rPr lang="en-US" sz="2400" dirty="0" smtClean="0">
                <a:latin typeface="Arial" panose="020B0604020202020204" pitchFamily="34" charset="0"/>
                <a:cs typeface="Arial" panose="020B0604020202020204" pitchFamily="34" charset="0"/>
              </a:rPr>
              <a:t> by divers.  For </a:t>
            </a:r>
            <a:r>
              <a:rPr lang="en-US" sz="2400" dirty="0">
                <a:latin typeface="Arial" panose="020B0604020202020204" pitchFamily="34" charset="0"/>
                <a:cs typeface="Arial" panose="020B0604020202020204" pitchFamily="34" charset="0"/>
              </a:rPr>
              <a:t>all the </a:t>
            </a:r>
            <a:r>
              <a:rPr lang="en-US" sz="2400" dirty="0" smtClean="0">
                <a:latin typeface="Arial" panose="020B0604020202020204" pitchFamily="34" charset="0"/>
                <a:cs typeface="Arial" panose="020B0604020202020204" pitchFamily="34" charset="0"/>
              </a:rPr>
              <a:t>surveys, </a:t>
            </a:r>
            <a:r>
              <a:rPr lang="en-US" sz="2400" dirty="0">
                <a:latin typeface="Arial" panose="020B0604020202020204" pitchFamily="34" charset="0"/>
                <a:cs typeface="Arial" panose="020B0604020202020204" pitchFamily="34" charset="0"/>
              </a:rPr>
              <a:t>no sunken or suspended oil was observed </a:t>
            </a:r>
            <a:r>
              <a:rPr lang="en-US" sz="2400" dirty="0" smtClean="0">
                <a:latin typeface="Arial" panose="020B0604020202020204" pitchFamily="34" charset="0"/>
                <a:cs typeface="Arial" panose="020B0604020202020204" pitchFamily="34" charset="0"/>
              </a:rPr>
              <a:t>with </a:t>
            </a:r>
            <a:r>
              <a:rPr lang="en-US" sz="2400" dirty="0">
                <a:latin typeface="Arial" panose="020B0604020202020204" pitchFamily="34" charset="0"/>
                <a:cs typeface="Arial" panose="020B0604020202020204" pitchFamily="34" charset="0"/>
              </a:rPr>
              <a:t>the exception of the possibility of pea-sized </a:t>
            </a:r>
            <a:r>
              <a:rPr lang="en-US" sz="2400" dirty="0" err="1">
                <a:latin typeface="Arial" panose="020B0604020202020204" pitchFamily="34" charset="0"/>
                <a:cs typeface="Arial" panose="020B0604020202020204" pitchFamily="34" charset="0"/>
              </a:rPr>
              <a:t>tarballs</a:t>
            </a:r>
            <a:r>
              <a:rPr lang="en-US" sz="2400" dirty="0">
                <a:latin typeface="Arial" panose="020B0604020202020204" pitchFamily="34" charset="0"/>
                <a:cs typeface="Arial" panose="020B0604020202020204" pitchFamily="34" charset="0"/>
              </a:rPr>
              <a:t> rolling in the surf 4-6’ of water offshore of El Capitan</a:t>
            </a:r>
          </a:p>
          <a:p>
            <a:pPr marL="41148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940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39000">
              <a:srgbClr val="020202"/>
            </a:gs>
            <a:gs pos="100000">
              <a:srgbClr val="0000FF"/>
            </a:gs>
          </a:gsLst>
          <a:lin ang="5400000" scaled="0"/>
        </a:gradFill>
        <a:effectLst/>
      </p:bgPr>
    </p:bg>
    <p:spTree>
      <p:nvGrpSpPr>
        <p:cNvPr id="1" name=""/>
        <p:cNvGrpSpPr/>
        <p:nvPr/>
      </p:nvGrpSpPr>
      <p:grpSpPr>
        <a:xfrm>
          <a:off x="0" y="0"/>
          <a:ext cx="0" cy="0"/>
          <a:chOff x="0" y="0"/>
          <a:chExt cx="0" cy="0"/>
        </a:xfrm>
      </p:grpSpPr>
      <p:sp>
        <p:nvSpPr>
          <p:cNvPr id="4" name="AutoShape 2" descr="https://responselink.orr.noaa.gov/hotline/attachments/8934/22543/Venadito_cobble_relocation.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responselink.orr.noaa.gov/hotline/attachments/8934/22543/Venadito_cobble_relocation.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itle 1"/>
          <p:cNvSpPr txBox="1">
            <a:spLocks/>
          </p:cNvSpPr>
          <p:nvPr/>
        </p:nvSpPr>
        <p:spPr>
          <a:xfrm>
            <a:off x="152400" y="152400"/>
            <a:ext cx="8534400" cy="1066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tx1"/>
                </a:solidFill>
                <a:latin typeface="Arial" panose="020B0604020202020204" pitchFamily="34" charset="0"/>
                <a:cs typeface="Arial" panose="020B0604020202020204" pitchFamily="34" charset="0"/>
              </a:rPr>
              <a:t>Other Activities (continued):</a:t>
            </a:r>
          </a:p>
        </p:txBody>
      </p:sp>
      <p:sp>
        <p:nvSpPr>
          <p:cNvPr id="7" name="Content Placeholder 2"/>
          <p:cNvSpPr>
            <a:spLocks noGrp="1"/>
          </p:cNvSpPr>
          <p:nvPr>
            <p:ph idx="1"/>
          </p:nvPr>
        </p:nvSpPr>
        <p:spPr>
          <a:xfrm>
            <a:off x="460375" y="1181528"/>
            <a:ext cx="7620000" cy="4800600"/>
          </a:xfrm>
        </p:spPr>
        <p:txBody>
          <a:bodyPr>
            <a:noAutofit/>
          </a:bodyPr>
          <a:lstStyle/>
          <a:p>
            <a:pPr marL="461963" lvl="1" indent="-225425">
              <a:spcBef>
                <a:spcPts val="0"/>
              </a:spcBef>
              <a:spcAft>
                <a:spcPts val="1200"/>
              </a:spcAft>
              <a:buClrTx/>
            </a:pPr>
            <a:r>
              <a:rPr lang="en-US" sz="2400" dirty="0" smtClean="0">
                <a:latin typeface="Arial" panose="020B0604020202020204" pitchFamily="34" charset="0"/>
                <a:cs typeface="Arial" panose="020B0604020202020204" pitchFamily="34" charset="0"/>
              </a:rPr>
              <a:t>Cobble </a:t>
            </a:r>
            <a:r>
              <a:rPr lang="en-US" sz="2400" dirty="0">
                <a:latin typeface="Arial" panose="020B0604020202020204" pitchFamily="34" charset="0"/>
                <a:cs typeface="Arial" panose="020B0604020202020204" pitchFamily="34" charset="0"/>
              </a:rPr>
              <a:t>r</a:t>
            </a:r>
            <a:r>
              <a:rPr lang="en-US" sz="2400" dirty="0" smtClean="0">
                <a:latin typeface="Arial" panose="020B0604020202020204" pitchFamily="34" charset="0"/>
                <a:cs typeface="Arial" panose="020B0604020202020204" pitchFamily="34" charset="0"/>
              </a:rPr>
              <a:t>elocation treatment test – Cobbles of varying sizes were placed in the surf zone to test for mobility and natural cleaning (results pending)</a:t>
            </a:r>
          </a:p>
          <a:p>
            <a:pPr marL="411480" lvl="1" indent="0">
              <a:buNone/>
            </a:pPr>
            <a:endParaRPr lang="en-US" sz="2400" dirty="0">
              <a:latin typeface="Arial" panose="020B0604020202020204" pitchFamily="34" charset="0"/>
              <a:cs typeface="Arial" panose="020B0604020202020204" pitchFamily="34" charset="0"/>
            </a:endParaRPr>
          </a:p>
        </p:txBody>
      </p:sp>
      <p:pic>
        <p:nvPicPr>
          <p:cNvPr id="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2381250"/>
            <a:ext cx="6423061" cy="447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047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gradFill>
          <a:gsLst>
            <a:gs pos="39000">
              <a:srgbClr val="020202"/>
            </a:gs>
            <a:gs pos="100000">
              <a:srgbClr val="0000FF"/>
            </a:gs>
          </a:gsLst>
          <a:lin ang="5400000" scaled="0"/>
        </a:gradFill>
        <a:effectLst/>
      </p:bgPr>
    </p:bg>
    <p:spTree>
      <p:nvGrpSpPr>
        <p:cNvPr id="1" name=""/>
        <p:cNvGrpSpPr/>
        <p:nvPr/>
      </p:nvGrpSpPr>
      <p:grpSpPr>
        <a:xfrm>
          <a:off x="0" y="0"/>
          <a:ext cx="0" cy="0"/>
          <a:chOff x="0" y="0"/>
          <a:chExt cx="0" cy="0"/>
        </a:xfrm>
      </p:grpSpPr>
      <p:sp>
        <p:nvSpPr>
          <p:cNvPr id="4" name="AutoShape 2" descr="https://responselink.orr.noaa.gov/hotline/attachments/8934/22543/Venadito_cobble_relocation.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responselink.orr.noaa.gov/hotline/attachments/8934/22543/Venadito_cobble_relocation.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itle 1"/>
          <p:cNvSpPr txBox="1">
            <a:spLocks/>
          </p:cNvSpPr>
          <p:nvPr/>
        </p:nvSpPr>
        <p:spPr>
          <a:xfrm>
            <a:off x="152400" y="152400"/>
            <a:ext cx="8534400" cy="1066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tx1"/>
                </a:solidFill>
                <a:latin typeface="Arial" panose="020B0604020202020204" pitchFamily="34" charset="0"/>
                <a:cs typeface="Arial" panose="020B0604020202020204" pitchFamily="34" charset="0"/>
              </a:rPr>
              <a:t>Other Activities (continued):</a:t>
            </a:r>
          </a:p>
        </p:txBody>
      </p:sp>
      <p:sp>
        <p:nvSpPr>
          <p:cNvPr id="7" name="Content Placeholder 2"/>
          <p:cNvSpPr>
            <a:spLocks noGrp="1"/>
          </p:cNvSpPr>
          <p:nvPr>
            <p:ph idx="1"/>
          </p:nvPr>
        </p:nvSpPr>
        <p:spPr>
          <a:xfrm>
            <a:off x="307976" y="1181528"/>
            <a:ext cx="8607424" cy="4800600"/>
          </a:xfrm>
        </p:spPr>
        <p:txBody>
          <a:bodyPr>
            <a:noAutofit/>
          </a:bodyPr>
          <a:lstStyle/>
          <a:p>
            <a:pPr marL="339725" lvl="1" indent="-225425">
              <a:spcBef>
                <a:spcPts val="0"/>
              </a:spcBef>
              <a:spcAft>
                <a:spcPts val="1200"/>
              </a:spcAft>
              <a:buClrTx/>
            </a:pPr>
            <a:r>
              <a:rPr lang="en-US" sz="2400" dirty="0" smtClean="0">
                <a:latin typeface="Arial" panose="020B0604020202020204" pitchFamily="34" charset="0"/>
                <a:cs typeface="Arial" panose="020B0604020202020204" pitchFamily="34" charset="0"/>
              </a:rPr>
              <a:t>Sediment washing using a cement mixer - </a:t>
            </a:r>
            <a:r>
              <a:rPr lang="en-US" sz="2400" dirty="0">
                <a:latin typeface="Arial" panose="020B0604020202020204" pitchFamily="34" charset="0"/>
                <a:cs typeface="Arial" panose="020B0604020202020204" pitchFamily="34" charset="0"/>
              </a:rPr>
              <a:t>Oiled cobble from Refugio Beach State Park was tumbled in a small electric cement mixer with course sand in a test </a:t>
            </a:r>
            <a:r>
              <a:rPr lang="en-US" sz="2400" dirty="0" smtClean="0">
                <a:latin typeface="Arial" panose="020B0604020202020204" pitchFamily="34" charset="0"/>
                <a:cs typeface="Arial" panose="020B0604020202020204" pitchFamily="34" charset="0"/>
              </a:rPr>
              <a:t>to see if this was a viable option. Approximately </a:t>
            </a:r>
            <a:r>
              <a:rPr lang="en-US" sz="2400" dirty="0">
                <a:latin typeface="Arial" panose="020B0604020202020204" pitchFamily="34" charset="0"/>
                <a:cs typeface="Arial" panose="020B0604020202020204" pitchFamily="34" charset="0"/>
              </a:rPr>
              <a:t>15-20 cobbles from 3 to 6 inches in diameter with up to 30% oil coat were tumbled in the mixer with sand and examined at 5 minute intervals for a 30 minute treatment period.  After the first 5 minutes, the soft oil coat was much reduced to oil stain with some small patches of oil coat remaining, however there was little further improvement after the 30 minute treatment.  The consensus was that the cobble tumbling test did not produce an acceptable level of oil removal from the cobble and use of this technique to treat the oiled cobble at Refugio Beach State Park was rejected. </a:t>
            </a:r>
            <a:endParaRPr lang="en-US" sz="2400" dirty="0" smtClean="0">
              <a:latin typeface="Arial" panose="020B0604020202020204" pitchFamily="34" charset="0"/>
              <a:cs typeface="Arial" panose="020B0604020202020204" pitchFamily="34" charset="0"/>
            </a:endParaRPr>
          </a:p>
          <a:p>
            <a:pPr marL="41148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247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pbs.twimg.com/media/CFgcPJjUMAA8hoi.jpg:large"/>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5562600"/>
            <a:ext cx="8523270" cy="1143000"/>
          </a:xfrm>
        </p:spPr>
        <p:txBody>
          <a:bodyPr/>
          <a:lstStyle/>
          <a:p>
            <a:r>
              <a:rPr lang="en-US" sz="4000" dirty="0" smtClean="0">
                <a:solidFill>
                  <a:schemeClr val="tx1"/>
                </a:solidFill>
                <a:latin typeface="Arial" panose="020B0604020202020204" pitchFamily="34" charset="0"/>
                <a:cs typeface="Arial" panose="020B0604020202020204" pitchFamily="34" charset="0"/>
              </a:rPr>
              <a:t>Incident Command Post (ICP)</a:t>
            </a:r>
            <a:br>
              <a:rPr lang="en-US" sz="40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Initially Housed at Santa Barbara OEM</a:t>
            </a:r>
            <a:r>
              <a:rPr lang="en-US" sz="2400" dirty="0">
                <a:solidFill>
                  <a:schemeClr val="tx1"/>
                </a:solidFill>
                <a:latin typeface="Arial" panose="020B0604020202020204" pitchFamily="34" charset="0"/>
                <a:cs typeface="Arial" panose="020B0604020202020204" pitchFamily="34" charset="0"/>
              </a:rPr>
              <a:t/>
            </a:r>
            <a:br>
              <a:rPr lang="en-US" sz="2400" dirty="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Currently Housed at Private Building Near the SB Airport</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511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39000">
              <a:srgbClr val="020202"/>
            </a:gs>
            <a:gs pos="100000">
              <a:srgbClr val="0000FF"/>
            </a:gs>
          </a:gsLst>
          <a:lin ang="5400000" scaled="0"/>
        </a:gradFill>
        <a:effectLst/>
      </p:bgPr>
    </p:bg>
    <p:spTree>
      <p:nvGrpSpPr>
        <p:cNvPr id="1" name=""/>
        <p:cNvGrpSpPr/>
        <p:nvPr/>
      </p:nvGrpSpPr>
      <p:grpSpPr>
        <a:xfrm>
          <a:off x="0" y="0"/>
          <a:ext cx="0" cy="0"/>
          <a:chOff x="0" y="0"/>
          <a:chExt cx="0" cy="0"/>
        </a:xfrm>
      </p:grpSpPr>
      <p:sp>
        <p:nvSpPr>
          <p:cNvPr id="4" name="AutoShape 2" descr="https://responselink.orr.noaa.gov/hotline/attachments/8934/22543/Venadito_cobble_relocation.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responselink.orr.noaa.gov/hotline/attachments/8934/22543/Venadito_cobble_relocation.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itle 1"/>
          <p:cNvSpPr txBox="1">
            <a:spLocks/>
          </p:cNvSpPr>
          <p:nvPr/>
        </p:nvSpPr>
        <p:spPr>
          <a:xfrm>
            <a:off x="152400" y="152400"/>
            <a:ext cx="8534400" cy="1066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tx1"/>
                </a:solidFill>
                <a:latin typeface="Arial" panose="020B0604020202020204" pitchFamily="34" charset="0"/>
                <a:cs typeface="Arial" panose="020B0604020202020204" pitchFamily="34" charset="0"/>
              </a:rPr>
              <a:t>Other Activities (continued):</a:t>
            </a:r>
          </a:p>
        </p:txBody>
      </p:sp>
      <p:sp>
        <p:nvSpPr>
          <p:cNvPr id="7" name="Content Placeholder 2"/>
          <p:cNvSpPr>
            <a:spLocks noGrp="1"/>
          </p:cNvSpPr>
          <p:nvPr>
            <p:ph idx="1"/>
          </p:nvPr>
        </p:nvSpPr>
        <p:spPr>
          <a:xfrm>
            <a:off x="307976" y="1181528"/>
            <a:ext cx="8607424" cy="4800600"/>
          </a:xfrm>
        </p:spPr>
        <p:txBody>
          <a:bodyPr>
            <a:noAutofit/>
          </a:bodyPr>
          <a:lstStyle/>
          <a:p>
            <a:pPr marL="339725" lvl="1" indent="-225425">
              <a:spcBef>
                <a:spcPts val="0"/>
              </a:spcBef>
              <a:spcAft>
                <a:spcPts val="1200"/>
              </a:spcAft>
              <a:buClrTx/>
            </a:pPr>
            <a:r>
              <a:rPr lang="en-US" sz="2400" dirty="0" smtClean="0">
                <a:latin typeface="Arial" panose="020B0604020202020204" pitchFamily="34" charset="0"/>
                <a:cs typeface="Arial" panose="020B0604020202020204" pitchFamily="34" charset="0"/>
              </a:rPr>
              <a:t>Wire brushing test - Boulders </a:t>
            </a:r>
            <a:r>
              <a:rPr lang="en-US" sz="2400" dirty="0">
                <a:latin typeface="Arial" panose="020B0604020202020204" pitchFamily="34" charset="0"/>
                <a:cs typeface="Arial" panose="020B0604020202020204" pitchFamily="34" charset="0"/>
              </a:rPr>
              <a:t>and bedrock surfaces were first scraped with a shovel to remove as much of the thick oil coat as possible.  This was followed by the use of a wire brush to remove remaining oil from these solid surfaces.  The observer reported that wire brush treatment scattered bits of removed oil over a wide area making containment and collection difficult.  Furthermore, wire brushing actually spread the oil onto un-oiled areas of the rock surface making a small patch of oil into a much larger stain.  For these reasons, use of wire brushes to remove oil from the surfaces of bedrock and boulders was rejected.</a:t>
            </a:r>
          </a:p>
        </p:txBody>
      </p:sp>
    </p:spTree>
    <p:extLst>
      <p:ext uri="{BB962C8B-B14F-4D97-AF65-F5344CB8AC3E}">
        <p14:creationId xmlns:p14="http://schemas.microsoft.com/office/powerpoint/2010/main" val="159423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40000"/>
            <a:lum/>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3087" y="0"/>
            <a:ext cx="7620000" cy="1143000"/>
          </a:xfrm>
        </p:spPr>
        <p:txBody>
          <a:bodyPr/>
          <a:lstStyle/>
          <a:p>
            <a:r>
              <a:rPr lang="en-US" sz="4000" b="1" dirty="0" smtClean="0">
                <a:solidFill>
                  <a:schemeClr val="bg1"/>
                </a:solidFill>
                <a:latin typeface="Arial" panose="020B0604020202020204" pitchFamily="34" charset="0"/>
                <a:cs typeface="Arial" panose="020B0604020202020204" pitchFamily="34" charset="0"/>
              </a:rPr>
              <a:t>Questions?</a:t>
            </a:r>
            <a:endParaRPr lang="en-US" sz="4000" b="1"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123290" y="4604436"/>
            <a:ext cx="3980577" cy="2308324"/>
          </a:xfrm>
          <a:prstGeom prst="rect">
            <a:avLst/>
          </a:prstGeom>
          <a:noFill/>
        </p:spPr>
        <p:txBody>
          <a:bodyPr wrap="none" rtlCol="0">
            <a:spAutoFit/>
          </a:bodyPr>
          <a:lstStyle/>
          <a:p>
            <a:r>
              <a:rPr lang="en-US" sz="3600" dirty="0" smtClean="0">
                <a:solidFill>
                  <a:schemeClr val="bg1"/>
                </a:solidFill>
                <a:latin typeface="Arial" panose="020B0604020202020204" pitchFamily="34" charset="0"/>
                <a:cs typeface="Arial" panose="020B0604020202020204" pitchFamily="34" charset="0"/>
              </a:rPr>
              <a:t>Yvonne Addassi</a:t>
            </a:r>
          </a:p>
          <a:p>
            <a:r>
              <a:rPr lang="en-US" dirty="0" smtClean="0">
                <a:solidFill>
                  <a:schemeClr val="bg1"/>
                </a:solidFill>
                <a:latin typeface="Arial" panose="020B0604020202020204" pitchFamily="34" charset="0"/>
                <a:cs typeface="Arial" panose="020B0604020202020204" pitchFamily="34" charset="0"/>
              </a:rPr>
              <a:t>Deputy Administrator</a:t>
            </a:r>
          </a:p>
          <a:p>
            <a:r>
              <a:rPr lang="en-US" dirty="0" smtClean="0">
                <a:solidFill>
                  <a:schemeClr val="bg1"/>
                </a:solidFill>
                <a:latin typeface="Arial" panose="020B0604020202020204" pitchFamily="34" charset="0"/>
                <a:cs typeface="Arial" panose="020B0604020202020204" pitchFamily="34" charset="0"/>
              </a:rPr>
              <a:t>Department of Fish &amp; wildlife - OSPR</a:t>
            </a:r>
          </a:p>
          <a:p>
            <a:r>
              <a:rPr lang="en-US" dirty="0" smtClean="0">
                <a:solidFill>
                  <a:schemeClr val="bg1"/>
                </a:solidFill>
                <a:latin typeface="Arial" panose="020B0604020202020204" pitchFamily="34" charset="0"/>
                <a:cs typeface="Arial" panose="020B0604020202020204" pitchFamily="34" charset="0"/>
              </a:rPr>
              <a:t>(916) 324-7626</a:t>
            </a:r>
          </a:p>
          <a:p>
            <a:r>
              <a:rPr lang="en-US" dirty="0" smtClean="0">
                <a:solidFill>
                  <a:schemeClr val="bg1"/>
                </a:solidFill>
                <a:latin typeface="Arial" panose="020B0604020202020204" pitchFamily="34" charset="0"/>
                <a:cs typeface="Arial" panose="020B0604020202020204" pitchFamily="34" charset="0"/>
                <a:hlinkClick r:id="rId3"/>
              </a:rPr>
              <a:t>yvonne.addassi@wildlife.ca.gov</a:t>
            </a:r>
            <a:endParaRPr lang="en-US" dirty="0" smtClean="0">
              <a:solidFill>
                <a:schemeClr val="bg1"/>
              </a:solidFill>
              <a:latin typeface="Arial" panose="020B0604020202020204" pitchFamily="34" charset="0"/>
              <a:cs typeface="Arial" panose="020B0604020202020204" pitchFamily="34" charset="0"/>
            </a:endParaRPr>
          </a:p>
          <a:p>
            <a:endParaRPr lang="en-US" dirty="0" smtClean="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5842043" y="6451095"/>
            <a:ext cx="3224344" cy="369332"/>
          </a:xfrm>
          <a:prstGeom prst="rect">
            <a:avLst/>
          </a:prstGeom>
          <a:noFill/>
        </p:spPr>
        <p:txBody>
          <a:bodyPr wrap="none" rtlCol="0">
            <a:spAutoFit/>
          </a:bodyPr>
          <a:lstStyle/>
          <a:p>
            <a:r>
              <a:rPr lang="en-US" dirty="0" smtClean="0">
                <a:solidFill>
                  <a:schemeClr val="bg1"/>
                </a:solidFill>
              </a:rPr>
              <a:t>Photo Courtesy NBC Los Angeles</a:t>
            </a:r>
            <a:endParaRPr lang="en-US" dirty="0">
              <a:solidFill>
                <a:schemeClr val="bg1"/>
              </a:solidFill>
            </a:endParaRPr>
          </a:p>
        </p:txBody>
      </p:sp>
    </p:spTree>
    <p:extLst>
      <p:ext uri="{BB962C8B-B14F-4D97-AF65-F5344CB8AC3E}">
        <p14:creationId xmlns:p14="http://schemas.microsoft.com/office/powerpoint/2010/main" val="162303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100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28599"/>
            <a:ext cx="9160147" cy="6019801"/>
          </a:xfrm>
          <a:prstGeom prst="rect">
            <a:avLst/>
          </a:prstGeom>
        </p:spPr>
      </p:pic>
    </p:spTree>
    <p:extLst>
      <p:ext uri="{BB962C8B-B14F-4D97-AF65-F5344CB8AC3E}">
        <p14:creationId xmlns:p14="http://schemas.microsoft.com/office/powerpoint/2010/main" val="90764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81" y="0"/>
            <a:ext cx="9165689" cy="6874267"/>
          </a:xfrm>
        </p:spPr>
      </p:pic>
      <p:sp>
        <p:nvSpPr>
          <p:cNvPr id="5" name="TextBox 4"/>
          <p:cNvSpPr txBox="1"/>
          <p:nvPr/>
        </p:nvSpPr>
        <p:spPr>
          <a:xfrm>
            <a:off x="6248400" y="6096000"/>
            <a:ext cx="2486322" cy="369332"/>
          </a:xfrm>
          <a:prstGeom prst="rect">
            <a:avLst/>
          </a:prstGeom>
          <a:noFill/>
        </p:spPr>
        <p:txBody>
          <a:bodyPr wrap="none" rtlCol="0">
            <a:spAutoFit/>
          </a:bodyPr>
          <a:lstStyle/>
          <a:p>
            <a:r>
              <a:rPr lang="en-US" dirty="0" smtClean="0">
                <a:solidFill>
                  <a:schemeClr val="bg1"/>
                </a:solidFill>
              </a:rPr>
              <a:t>Photo Courtesy of NOAA</a:t>
            </a:r>
            <a:endParaRPr lang="en-US" dirty="0">
              <a:solidFill>
                <a:schemeClr val="bg1"/>
              </a:solidFill>
            </a:endParaRPr>
          </a:p>
        </p:txBody>
      </p:sp>
      <p:sp>
        <p:nvSpPr>
          <p:cNvPr id="6" name="Title 1"/>
          <p:cNvSpPr txBox="1">
            <a:spLocks/>
          </p:cNvSpPr>
          <p:nvPr/>
        </p:nvSpPr>
        <p:spPr>
          <a:xfrm>
            <a:off x="103044" y="979487"/>
            <a:ext cx="8905376" cy="773113"/>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tx1"/>
                </a:solidFill>
                <a:latin typeface="Arial" panose="020B0604020202020204" pitchFamily="34" charset="0"/>
                <a:cs typeface="Arial" panose="020B0604020202020204" pitchFamily="34" charset="0"/>
              </a:rPr>
              <a:t>Release Site</a:t>
            </a:r>
          </a:p>
          <a:p>
            <a:r>
              <a:rPr lang="en-US" sz="2400" b="1" dirty="0">
                <a:solidFill>
                  <a:schemeClr val="tx1"/>
                </a:solidFill>
                <a:latin typeface="Arial" panose="020B0604020202020204" pitchFamily="34" charset="0"/>
                <a:cs typeface="Arial" panose="020B0604020202020204" pitchFamily="34" charset="0"/>
              </a:rPr>
              <a:t>(Replaced pipeline above Hwy 1 / 101)</a:t>
            </a:r>
          </a:p>
          <a:p>
            <a:r>
              <a:rPr lang="en-US" sz="4000" b="1" dirty="0" smtClean="0">
                <a:solidFill>
                  <a:schemeClr val="tx1"/>
                </a:solidFill>
                <a:latin typeface="Arial" panose="020B0604020202020204" pitchFamily="34" charset="0"/>
                <a:cs typeface="Arial" panose="020B0604020202020204" pitchFamily="34" charset="0"/>
              </a:rPr>
              <a:t> </a:t>
            </a:r>
            <a:endParaRPr lang="en-US" sz="2400" b="1" dirty="0" smtClean="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762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7231" r="16518"/>
          <a:stretch/>
        </p:blipFill>
        <p:spPr>
          <a:xfrm rot="5400000">
            <a:off x="1129303" y="-1142999"/>
            <a:ext cx="6858000" cy="9144001"/>
          </a:xfrm>
          <a:prstGeom prst="rect">
            <a:avLst/>
          </a:prstGeom>
        </p:spPr>
      </p:pic>
      <p:sp>
        <p:nvSpPr>
          <p:cNvPr id="5" name="Title 1"/>
          <p:cNvSpPr txBox="1">
            <a:spLocks/>
          </p:cNvSpPr>
          <p:nvPr/>
        </p:nvSpPr>
        <p:spPr>
          <a:xfrm>
            <a:off x="103044" y="5582728"/>
            <a:ext cx="8905376" cy="773113"/>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tx1"/>
                </a:solidFill>
                <a:latin typeface="Arial" panose="020B0604020202020204" pitchFamily="34" charset="0"/>
                <a:cs typeface="Arial" panose="020B0604020202020204" pitchFamily="34" charset="0"/>
              </a:rPr>
              <a:t>Pipeline Replacement</a:t>
            </a:r>
          </a:p>
        </p:txBody>
      </p:sp>
      <p:sp>
        <p:nvSpPr>
          <p:cNvPr id="6" name="TextBox 5"/>
          <p:cNvSpPr txBox="1"/>
          <p:nvPr/>
        </p:nvSpPr>
        <p:spPr>
          <a:xfrm>
            <a:off x="5947917" y="6294365"/>
            <a:ext cx="3070777" cy="369332"/>
          </a:xfrm>
          <a:prstGeom prst="rect">
            <a:avLst/>
          </a:prstGeom>
          <a:noFill/>
        </p:spPr>
        <p:txBody>
          <a:bodyPr wrap="none" rtlCol="0">
            <a:spAutoFit/>
          </a:bodyPr>
          <a:lstStyle/>
          <a:p>
            <a:r>
              <a:rPr lang="en-US" dirty="0" smtClean="0">
                <a:solidFill>
                  <a:schemeClr val="bg1"/>
                </a:solidFill>
              </a:rPr>
              <a:t>Photo Courtesy of CDFW-OSPR</a:t>
            </a:r>
            <a:endParaRPr lang="en-US" dirty="0">
              <a:solidFill>
                <a:schemeClr val="bg1"/>
              </a:solidFill>
            </a:endParaRPr>
          </a:p>
        </p:txBody>
      </p:sp>
    </p:spTree>
    <p:extLst>
      <p:ext uri="{BB962C8B-B14F-4D97-AF65-F5344CB8AC3E}">
        <p14:creationId xmlns:p14="http://schemas.microsoft.com/office/powerpoint/2010/main" val="59835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6" name="Title 1"/>
          <p:cNvSpPr txBox="1">
            <a:spLocks/>
          </p:cNvSpPr>
          <p:nvPr/>
        </p:nvSpPr>
        <p:spPr>
          <a:xfrm>
            <a:off x="152400" y="228600"/>
            <a:ext cx="6602556" cy="773113"/>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tx1"/>
                </a:solidFill>
                <a:latin typeface="Arial" panose="020B0604020202020204" pitchFamily="34" charset="0"/>
                <a:cs typeface="Arial" panose="020B0604020202020204" pitchFamily="34" charset="0"/>
              </a:rPr>
              <a:t>Contaminated Soil Removal</a:t>
            </a:r>
            <a:endParaRPr lang="en-US" sz="2400" b="1" dirty="0" smtClean="0">
              <a:solidFill>
                <a:schemeClr val="tx1"/>
              </a:solidFill>
              <a:latin typeface="Arial" panose="020B0604020202020204" pitchFamily="34" charset="0"/>
              <a:cs typeface="Arial" panose="020B0604020202020204" pitchFamily="34" charset="0"/>
            </a:endParaRPr>
          </a:p>
          <a:p>
            <a:r>
              <a:rPr lang="en-US" sz="2400" b="1" dirty="0" smtClean="0">
                <a:solidFill>
                  <a:schemeClr val="tx1"/>
                </a:solidFill>
                <a:latin typeface="Arial" panose="020B0604020202020204" pitchFamily="34" charset="0"/>
                <a:cs typeface="Arial" panose="020B0604020202020204" pitchFamily="34" charset="0"/>
              </a:rPr>
              <a:t>(Estimated dimensions:  250’ x 10’-50’ x 2’)</a:t>
            </a:r>
            <a:endParaRPr lang="en-US" sz="4000" b="1" dirty="0" smtClean="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391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txBox="1">
            <a:spLocks/>
          </p:cNvSpPr>
          <p:nvPr/>
        </p:nvSpPr>
        <p:spPr>
          <a:xfrm>
            <a:off x="152400" y="5867400"/>
            <a:ext cx="6602556" cy="773113"/>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tx1"/>
                </a:solidFill>
                <a:latin typeface="Arial" panose="020B0604020202020204" pitchFamily="34" charset="0"/>
                <a:cs typeface="Arial" panose="020B0604020202020204" pitchFamily="34" charset="0"/>
              </a:rPr>
              <a:t>Location of Release</a:t>
            </a:r>
            <a:endParaRPr lang="en-US" sz="2400" b="1" dirty="0" smtClean="0">
              <a:solidFill>
                <a:schemeClr val="tx1"/>
              </a:solidFill>
              <a:latin typeface="Arial" panose="020B0604020202020204" pitchFamily="34" charset="0"/>
              <a:cs typeface="Arial" panose="020B0604020202020204" pitchFamily="34" charset="0"/>
            </a:endParaRPr>
          </a:p>
          <a:p>
            <a:r>
              <a:rPr lang="en-US" sz="2400" b="1" dirty="0" smtClean="0">
                <a:solidFill>
                  <a:schemeClr val="tx1"/>
                </a:solidFill>
                <a:latin typeface="Arial" panose="020B0604020202020204" pitchFamily="34" charset="0"/>
                <a:cs typeface="Arial" panose="020B0604020202020204" pitchFamily="34" charset="0"/>
              </a:rPr>
              <a:t>(below </a:t>
            </a:r>
            <a:r>
              <a:rPr lang="en-US" sz="2400" b="1" dirty="0" err="1" smtClean="0">
                <a:solidFill>
                  <a:schemeClr val="tx1"/>
                </a:solidFill>
                <a:latin typeface="Arial" panose="020B0604020202020204" pitchFamily="34" charset="0"/>
                <a:cs typeface="Arial" panose="020B0604020202020204" pitchFamily="34" charset="0"/>
              </a:rPr>
              <a:t>RxR</a:t>
            </a:r>
            <a:r>
              <a:rPr lang="en-US" sz="2400" b="1" dirty="0" smtClean="0">
                <a:solidFill>
                  <a:schemeClr val="tx1"/>
                </a:solidFill>
                <a:latin typeface="Arial" panose="020B0604020202020204" pitchFamily="34" charset="0"/>
                <a:cs typeface="Arial" panose="020B0604020202020204" pitchFamily="34" charset="0"/>
              </a:rPr>
              <a:t> line)</a:t>
            </a:r>
            <a:endParaRPr lang="en-US" sz="4000" b="1" dirty="0" smtClean="0">
              <a:solidFill>
                <a:schemeClr val="tx1"/>
              </a:solidFill>
              <a:latin typeface="Arial" panose="020B0604020202020204" pitchFamily="34" charset="0"/>
              <a:cs typeface="Arial" panose="020B0604020202020204" pitchFamily="34" charset="0"/>
            </a:endParaRPr>
          </a:p>
        </p:txBody>
      </p:sp>
      <p:sp>
        <p:nvSpPr>
          <p:cNvPr id="4" name="TextBox 3"/>
          <p:cNvSpPr txBox="1"/>
          <p:nvPr/>
        </p:nvSpPr>
        <p:spPr>
          <a:xfrm>
            <a:off x="5947917" y="6294365"/>
            <a:ext cx="3070777" cy="369332"/>
          </a:xfrm>
          <a:prstGeom prst="rect">
            <a:avLst/>
          </a:prstGeom>
          <a:noFill/>
        </p:spPr>
        <p:txBody>
          <a:bodyPr wrap="none" rtlCol="0">
            <a:spAutoFit/>
          </a:bodyPr>
          <a:lstStyle/>
          <a:p>
            <a:r>
              <a:rPr lang="en-US" dirty="0" smtClean="0"/>
              <a:t>Photo Courtesy of CDFW-OSPR</a:t>
            </a:r>
            <a:endParaRPr lang="en-US" dirty="0"/>
          </a:p>
        </p:txBody>
      </p:sp>
    </p:spTree>
    <p:extLst>
      <p:ext uri="{BB962C8B-B14F-4D97-AF65-F5344CB8AC3E}">
        <p14:creationId xmlns:p14="http://schemas.microsoft.com/office/powerpoint/2010/main" val="401836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1718</TotalTime>
  <Words>999</Words>
  <Application>Microsoft Office PowerPoint</Application>
  <PresentationFormat>On-screen Show (4:3)</PresentationFormat>
  <Paragraphs>123</Paragraphs>
  <Slides>42</Slides>
  <Notes>1</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Adjacency</vt:lpstr>
      <vt:lpstr>Refugio Oil Spill Response &amp; Recovery</vt:lpstr>
      <vt:lpstr>Incident Summary</vt:lpstr>
      <vt:lpstr>PowerPoint Presentation</vt:lpstr>
      <vt:lpstr>Incident Command Post (ICP) Initially Housed at Santa Barbara OEM Currently Housed at Private Building Near the SB Airport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Shoreline Cleanup Assessment  Techniques (SCAT)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Maus-Nisich, Terri</dc:creator>
  <cp:lastModifiedBy>Imai, Randy@Wildlife</cp:lastModifiedBy>
  <cp:revision>99</cp:revision>
  <cp:lastPrinted>2015-05-25T22:06:40Z</cp:lastPrinted>
  <dcterms:created xsi:type="dcterms:W3CDTF">2015-05-25T21:12:30Z</dcterms:created>
  <dcterms:modified xsi:type="dcterms:W3CDTF">2015-07-14T00:47:45Z</dcterms:modified>
</cp:coreProperties>
</file>