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26" r:id="rId2"/>
    <p:sldMasterId id="2147483740" r:id="rId3"/>
  </p:sldMasterIdLst>
  <p:notesMasterIdLst>
    <p:notesMasterId r:id="rId73"/>
  </p:notesMasterIdLst>
  <p:sldIdLst>
    <p:sldId id="415" r:id="rId4"/>
    <p:sldId id="450" r:id="rId5"/>
    <p:sldId id="491" r:id="rId6"/>
    <p:sldId id="451" r:id="rId7"/>
    <p:sldId id="452" r:id="rId8"/>
    <p:sldId id="453" r:id="rId9"/>
    <p:sldId id="454" r:id="rId10"/>
    <p:sldId id="455" r:id="rId11"/>
    <p:sldId id="464" r:id="rId12"/>
    <p:sldId id="456" r:id="rId13"/>
    <p:sldId id="457" r:id="rId14"/>
    <p:sldId id="268" r:id="rId15"/>
    <p:sldId id="458" r:id="rId16"/>
    <p:sldId id="459" r:id="rId17"/>
    <p:sldId id="308" r:id="rId18"/>
    <p:sldId id="305" r:id="rId19"/>
    <p:sldId id="310" r:id="rId20"/>
    <p:sldId id="312" r:id="rId21"/>
    <p:sldId id="314" r:id="rId22"/>
    <p:sldId id="339" r:id="rId23"/>
    <p:sldId id="316" r:id="rId24"/>
    <p:sldId id="467" r:id="rId25"/>
    <p:sldId id="495" r:id="rId26"/>
    <p:sldId id="468" r:id="rId27"/>
    <p:sldId id="469" r:id="rId28"/>
    <p:sldId id="470" r:id="rId29"/>
    <p:sldId id="504" r:id="rId30"/>
    <p:sldId id="471" r:id="rId31"/>
    <p:sldId id="472" r:id="rId32"/>
    <p:sldId id="497" r:id="rId33"/>
    <p:sldId id="503" r:id="rId34"/>
    <p:sldId id="473" r:id="rId35"/>
    <p:sldId id="474" r:id="rId36"/>
    <p:sldId id="475" r:id="rId37"/>
    <p:sldId id="476" r:id="rId38"/>
    <p:sldId id="477" r:id="rId39"/>
    <p:sldId id="478" r:id="rId40"/>
    <p:sldId id="492" r:id="rId41"/>
    <p:sldId id="493" r:id="rId42"/>
    <p:sldId id="494" r:id="rId43"/>
    <p:sldId id="500" r:id="rId44"/>
    <p:sldId id="485" r:id="rId45"/>
    <p:sldId id="298" r:id="rId46"/>
    <p:sldId id="340" r:id="rId47"/>
    <p:sldId id="338" r:id="rId48"/>
    <p:sldId id="369" r:id="rId49"/>
    <p:sldId id="370" r:id="rId50"/>
    <p:sldId id="260" r:id="rId51"/>
    <p:sldId id="371" r:id="rId52"/>
    <p:sldId id="502" r:id="rId53"/>
    <p:sldId id="264" r:id="rId54"/>
    <p:sldId id="282" r:id="rId55"/>
    <p:sldId id="276" r:id="rId56"/>
    <p:sldId id="265" r:id="rId57"/>
    <p:sldId id="286" r:id="rId58"/>
    <p:sldId id="373" r:id="rId59"/>
    <p:sldId id="289" r:id="rId60"/>
    <p:sldId id="374" r:id="rId61"/>
    <p:sldId id="266" r:id="rId62"/>
    <p:sldId id="448" r:id="rId63"/>
    <p:sldId id="341" r:id="rId64"/>
    <p:sldId id="283" r:id="rId65"/>
    <p:sldId id="336" r:id="rId66"/>
    <p:sldId id="377" r:id="rId67"/>
    <p:sldId id="378" r:id="rId68"/>
    <p:sldId id="379" r:id="rId69"/>
    <p:sldId id="380" r:id="rId70"/>
    <p:sldId id="437" r:id="rId71"/>
    <p:sldId id="412" r:id="rId7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34587" autoAdjust="0"/>
    <p:restoredTop sz="73712" autoAdjust="0"/>
  </p:normalViewPr>
  <p:slideViewPr>
    <p:cSldViewPr>
      <p:cViewPr varScale="1">
        <p:scale>
          <a:sx n="49" d="100"/>
          <a:sy n="49" d="100"/>
        </p:scale>
        <p:origin x="-166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8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ABA1DC6B-0A82-4559-84E0-938269EEC4E3}" type="datetimeFigureOut">
              <a:rPr lang="en-US"/>
              <a:pPr>
                <a:defRPr/>
              </a:pPr>
              <a:t>2/24/2014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9830409D-2DA4-45B2-8A7A-33C798E2E6A6}" type="slidenum">
              <a:rPr lang="en-US"/>
              <a:pPr>
                <a:defRPr/>
              </a:pPr>
              <a:t>‹#›</a:t>
            </a:fld>
            <a:endParaRPr lang="en-US"/>
          </a:p>
        </p:txBody>
      </p:sp>
    </p:spTree>
    <p:extLst>
      <p:ext uri="{BB962C8B-B14F-4D97-AF65-F5344CB8AC3E}">
        <p14:creationId xmlns:p14="http://schemas.microsoft.com/office/powerpoint/2010/main" val="16946471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en.wikipedia.org/wiki/Light_crude_oi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en.wikipedia.org/wiki/Heavy_crude_oil"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en.wikipedia.org/wiki/Temperatur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en.wikipedia.org/wiki/Lecithin" TargetMode="External"/><Relationship Id="rId3" Type="http://schemas.openxmlformats.org/officeDocument/2006/relationships/hyperlink" Target="http://en.wikipedia.org/wiki/Phase_(matter)" TargetMode="External"/><Relationship Id="rId7" Type="http://schemas.openxmlformats.org/officeDocument/2006/relationships/hyperlink" Target="http://en.wikipedia.org/wiki/Water"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en.wikipedia.org/wiki/Vinaigrette_(food)" TargetMode="External"/><Relationship Id="rId5" Type="http://schemas.openxmlformats.org/officeDocument/2006/relationships/hyperlink" Target="http://en.wikipedia.org/wiki/Homogenization_(chemistry)" TargetMode="External"/><Relationship Id="rId4" Type="http://schemas.openxmlformats.org/officeDocument/2006/relationships/hyperlink" Target="http://en.wikipedia.org/wiki/Dispersion_(chemistry)" TargetMode="External"/><Relationship Id="rId9" Type="http://schemas.openxmlformats.org/officeDocument/2006/relationships/hyperlink" Target="http://en.wikipedia.org/wiki/Emulsifier"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C142D3B-0A9D-4C8F-98B6-FFC2FC9F6826}" type="slidenum">
              <a:rPr lang="en-US" smtClean="0">
                <a:latin typeface="Times" charset="0"/>
              </a:rPr>
              <a:pPr fontAlgn="base">
                <a:spcBef>
                  <a:spcPct val="0"/>
                </a:spcBef>
                <a:spcAft>
                  <a:spcPct val="0"/>
                </a:spcAft>
              </a:pPr>
              <a:t>1</a:t>
            </a:fld>
            <a:endParaRPr lang="en-US" smtClean="0">
              <a:latin typeface="Times" charset="0"/>
            </a:endParaRPr>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Oils &amp; their properties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with shorelines</a:t>
            </a:r>
            <a:endParaRPr lang="en-US" dirty="0"/>
          </a:p>
        </p:txBody>
      </p:sp>
      <p:sp>
        <p:nvSpPr>
          <p:cNvPr id="4" name="Slide Number Placeholder 3"/>
          <p:cNvSpPr>
            <a:spLocks noGrp="1"/>
          </p:cNvSpPr>
          <p:nvPr>
            <p:ph type="sldNum" sz="quarter" idx="10"/>
          </p:nvPr>
        </p:nvSpPr>
        <p:spPr/>
        <p:txBody>
          <a:bodyPr/>
          <a:lstStyle/>
          <a:p>
            <a:pPr>
              <a:defRPr/>
            </a:pPr>
            <a:fld id="{9830409D-2DA4-45B2-8A7A-33C798E2E6A6}" type="slidenum">
              <a:rPr lang="en-US" smtClean="0"/>
              <a:pPr>
                <a:defRPr/>
              </a:pPr>
              <a:t>14</a:t>
            </a:fld>
            <a:endParaRPr lang="en-US"/>
          </a:p>
        </p:txBody>
      </p:sp>
    </p:spTree>
    <p:extLst>
      <p:ext uri="{BB962C8B-B14F-4D97-AF65-F5344CB8AC3E}">
        <p14:creationId xmlns:p14="http://schemas.microsoft.com/office/powerpoint/2010/main" val="2396923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3A06A3-EC90-4B31-92E6-CA1D258512B0}" type="slidenum">
              <a:rPr lang="en-US"/>
              <a:pPr>
                <a:defRPr/>
              </a:pPr>
              <a:t>15</a:t>
            </a:fld>
            <a:endParaRPr lang="en-US"/>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smtClean="0">
                <a:solidFill>
                  <a:srgbClr val="000000"/>
                </a:solidFill>
                <a:latin typeface="Lucida Grande"/>
                <a:sym typeface="Wingdings" pitchFamily="2" charset="2"/>
              </a:rPr>
              <a:t>Now starting to look in more detail into the chemical composition</a:t>
            </a:r>
          </a:p>
          <a:p>
            <a:pPr>
              <a:defRPr/>
            </a:pPr>
            <a:endParaRPr lang="en-US" dirty="0" smtClean="0">
              <a:solidFill>
                <a:srgbClr val="000000"/>
              </a:solidFill>
              <a:latin typeface="Lucida Grande"/>
            </a:endParaRPr>
          </a:p>
          <a:p>
            <a:pPr marL="171450" indent="-171450">
              <a:buFont typeface="Arial" pitchFamily="34" charset="0"/>
              <a:buChar char="•"/>
              <a:defRPr/>
            </a:pPr>
            <a:r>
              <a:rPr lang="en-US" dirty="0" smtClean="0">
                <a:solidFill>
                  <a:srgbClr val="000000"/>
                </a:solidFill>
                <a:latin typeface="Lucida Grande"/>
              </a:rPr>
              <a:t>A joke from Robert Jones: How can you tell a freeze-dried turkey from a crude oil? </a:t>
            </a:r>
          </a:p>
          <a:p>
            <a:pPr marL="171450" indent="-171450">
              <a:buFont typeface="Arial" pitchFamily="34" charset="0"/>
              <a:buChar char="•"/>
              <a:defRPr/>
            </a:pPr>
            <a:r>
              <a:rPr lang="en-US" dirty="0" smtClean="0">
                <a:solidFill>
                  <a:srgbClr val="000000"/>
                </a:solidFill>
                <a:latin typeface="Lucida Grande"/>
              </a:rPr>
              <a:t>Not sure what the </a:t>
            </a:r>
            <a:r>
              <a:rPr lang="en-US" dirty="0" err="1" smtClean="0">
                <a:solidFill>
                  <a:srgbClr val="000000"/>
                </a:solidFill>
                <a:latin typeface="Lucida Grande"/>
              </a:rPr>
              <a:t>punchline</a:t>
            </a:r>
            <a:r>
              <a:rPr lang="en-US" dirty="0" smtClean="0">
                <a:solidFill>
                  <a:srgbClr val="000000"/>
                </a:solidFill>
                <a:latin typeface="Lucida Grande"/>
              </a:rPr>
              <a:t> is…</a:t>
            </a:r>
          </a:p>
          <a:p>
            <a:pPr marL="171450" indent="-171450">
              <a:buFont typeface="Arial" pitchFamily="34" charset="0"/>
              <a:buChar char="•"/>
              <a:defRPr/>
            </a:pPr>
            <a:r>
              <a:rPr lang="en-US" dirty="0" smtClean="0">
                <a:solidFill>
                  <a:srgbClr val="000000"/>
                </a:solidFill>
                <a:latin typeface="Lucida Grande"/>
              </a:rPr>
              <a:t>Oil is composed principally of hydrocarbons (</a:t>
            </a:r>
            <a:r>
              <a:rPr lang="en-US" dirty="0" err="1" smtClean="0">
                <a:solidFill>
                  <a:srgbClr val="000000"/>
                </a:solidFill>
                <a:latin typeface="Lucida Grande"/>
              </a:rPr>
              <a:t>cmpds</a:t>
            </a:r>
            <a:r>
              <a:rPr lang="en-US" dirty="0" smtClean="0">
                <a:solidFill>
                  <a:srgbClr val="000000"/>
                </a:solidFill>
                <a:latin typeface="Lucida Grande"/>
              </a:rPr>
              <a:t> containing only hydrogen and carbon) – hydrocarbons constitute ~97% of most petroleum and remaining elements (nitrogen, sulfur, and oxygen make up remaining 3%</a:t>
            </a:r>
          </a:p>
          <a:p>
            <a:pPr>
              <a:defRPr/>
            </a:pPr>
            <a:endParaRPr lang="en-US" dirty="0" smtClean="0">
              <a:solidFill>
                <a:srgbClr val="000000"/>
              </a:solidFill>
              <a:latin typeface="Lucida Grande"/>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sym typeface="Wingdings" pitchFamily="2" charset="2"/>
              </a:rPr>
              <a:t>The hydrocarbons found in crude oil are characterized by their structure. We will talk briefly about two groups alkanes and aromatics</a:t>
            </a:r>
          </a:p>
          <a:p>
            <a:endParaRPr lang="en-US" smtClean="0">
              <a:sym typeface="Wingdings" pitchFamily="2" charset="2"/>
            </a:endParaRPr>
          </a:p>
          <a:p>
            <a:r>
              <a:rPr lang="en-US" smtClean="0">
                <a:sym typeface="Wingdings" pitchFamily="2" charset="2"/>
              </a:rPr>
              <a:t>Alkanes = saturates/paraffins</a:t>
            </a:r>
          </a:p>
          <a:p>
            <a:r>
              <a:rPr lang="en-US" smtClean="0">
                <a:sym typeface="Wingdings" pitchFamily="2" charset="2"/>
              </a:rPr>
              <a:t>Cycloalkanes = napthenes</a:t>
            </a:r>
          </a:p>
          <a:p>
            <a:r>
              <a:rPr lang="en-US" smtClean="0">
                <a:sym typeface="Wingdings" pitchFamily="2" charset="2"/>
              </a:rPr>
              <a:t>Alkenes = olefins</a:t>
            </a:r>
            <a:endParaRPr lang="en-US" smtClean="0"/>
          </a:p>
        </p:txBody>
      </p:sp>
      <p:sp>
        <p:nvSpPr>
          <p:cNvPr id="4" name="Slide Number Placeholder 3"/>
          <p:cNvSpPr>
            <a:spLocks noGrp="1"/>
          </p:cNvSpPr>
          <p:nvPr>
            <p:ph type="sldNum" sz="quarter" idx="5"/>
          </p:nvPr>
        </p:nvSpPr>
        <p:spPr/>
        <p:txBody>
          <a:bodyPr/>
          <a:lstStyle/>
          <a:p>
            <a:pPr>
              <a:defRPr/>
            </a:pPr>
            <a:fld id="{15059CC9-E9B8-4031-858E-75156A4C0A89}" type="slidenum">
              <a:rPr lang="en-US" smtClean="0"/>
              <a:pPr>
                <a:defRPr/>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86AA98-330C-4655-A186-434987888A77}" type="slidenum">
              <a:rPr lang="en-US"/>
              <a:pPr>
                <a:defRPr/>
              </a:pPr>
              <a:t>17</a:t>
            </a:fld>
            <a:endParaRPr lang="en-US"/>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smtClean="0">
                <a:latin typeface="Helvetica" pitchFamily="112" charset="0"/>
                <a:ea typeface="ＭＳ Ｐゴシック" pitchFamily="34" charset="-128"/>
                <a:sym typeface="Wingdings" pitchFamily="2" charset="2"/>
              </a:rPr>
              <a:t>Most abundant group are the alkanes</a:t>
            </a:r>
          </a:p>
          <a:p>
            <a:pPr>
              <a:defRPr/>
            </a:pPr>
            <a:endParaRPr lang="en-US" dirty="0" smtClean="0">
              <a:latin typeface="Helvetica" pitchFamily="112" charset="0"/>
              <a:ea typeface="ＭＳ Ｐゴシック" pitchFamily="34" charset="-128"/>
              <a:sym typeface="Wingdings" pitchFamily="2" charset="2"/>
            </a:endParaRPr>
          </a:p>
          <a:p>
            <a:pPr marL="171450" indent="-171450">
              <a:buFont typeface="Arial" pitchFamily="34" charset="0"/>
              <a:buChar char="•"/>
              <a:defRPr/>
            </a:pPr>
            <a:r>
              <a:rPr lang="en-US" dirty="0" smtClean="0">
                <a:latin typeface="Helvetica" pitchFamily="112" charset="0"/>
                <a:ea typeface="ＭＳ Ｐゴシック" pitchFamily="34" charset="-128"/>
                <a:sym typeface="Wingdings" pitchFamily="2" charset="2"/>
              </a:rPr>
              <a:t>Hydrocarbons containing only single bonds are called “alkanes” (saturates = hydrogen in every possible location) …</a:t>
            </a:r>
          </a:p>
          <a:p>
            <a:pPr>
              <a:defRPr/>
            </a:pPr>
            <a:endParaRPr lang="en-US" dirty="0" smtClean="0"/>
          </a:p>
          <a:p>
            <a:pPr marL="171450" indent="-171450">
              <a:buFont typeface="Arial" pitchFamily="34" charset="0"/>
              <a:buChar char="•"/>
              <a:defRPr/>
            </a:pPr>
            <a:r>
              <a:rPr lang="en-US" dirty="0" smtClean="0">
                <a:latin typeface="Helvetica" pitchFamily="112" charset="0"/>
                <a:ea typeface="ＭＳ Ｐゴシック" pitchFamily="34" charset="-128"/>
                <a:sym typeface="Wingdings" pitchFamily="2" charset="2"/>
              </a:rPr>
              <a:t>Alkanes are highly combustible and valuable as clean fuels – first four (methane, ethane, propane, butane are gases used directly as fuels)</a:t>
            </a:r>
          </a:p>
          <a:p>
            <a:pPr marL="171450" indent="-171450">
              <a:buFont typeface="Arial" pitchFamily="34" charset="0"/>
              <a:buChar char="•"/>
              <a:defRPr/>
            </a:pPr>
            <a:r>
              <a:rPr lang="en-US" dirty="0" smtClean="0">
                <a:latin typeface="Helvetica" pitchFamily="112" charset="0"/>
                <a:ea typeface="ＭＳ Ｐゴシック" pitchFamily="34" charset="-128"/>
                <a:sym typeface="Wingdings" pitchFamily="2" charset="2"/>
              </a:rPr>
              <a:t>Gasoline is a mix of alkanes from pentane-</a:t>
            </a:r>
            <a:r>
              <a:rPr lang="en-US" dirty="0" err="1" smtClean="0">
                <a:latin typeface="Helvetica" pitchFamily="112" charset="0"/>
                <a:ea typeface="ＭＳ Ｐゴシック" pitchFamily="34" charset="-128"/>
                <a:sym typeface="Wingdings" pitchFamily="2" charset="2"/>
              </a:rPr>
              <a:t>decane</a:t>
            </a:r>
            <a:endParaRPr lang="en-US" dirty="0" smtClean="0">
              <a:latin typeface="Helvetica" pitchFamily="112" charset="0"/>
              <a:ea typeface="ＭＳ Ｐゴシック" pitchFamily="34" charset="-128"/>
              <a:sym typeface="Wingdings" pitchFamily="2" charset="2"/>
            </a:endParaRPr>
          </a:p>
          <a:p>
            <a:pPr marL="171450" indent="-171450">
              <a:buFont typeface="Arial" pitchFamily="34" charset="0"/>
              <a:buChar char="•"/>
              <a:defRPr/>
            </a:pPr>
            <a:r>
              <a:rPr lang="en-US" dirty="0" smtClean="0">
                <a:latin typeface="Helvetica" pitchFamily="112" charset="0"/>
                <a:ea typeface="ＭＳ Ｐゴシック" pitchFamily="34" charset="-128"/>
                <a:sym typeface="Wingdings" pitchFamily="2" charset="2"/>
              </a:rPr>
              <a:t>Alkanes with higher values of n (number of Carbons) found in diesel fuel, fuel oil, petroleum jelly, motor oils and asphalt</a:t>
            </a:r>
          </a:p>
          <a:p>
            <a:pPr marL="171450" indent="-171450">
              <a:buFont typeface="Arial" pitchFamily="34" charset="0"/>
              <a:buChar char="•"/>
              <a:defRPr/>
            </a:pPr>
            <a:r>
              <a:rPr lang="en-US" dirty="0" smtClean="0"/>
              <a:t>Alkane derivatives are used in hundreds of products such as plastics, paints, drugs, cosmetics, detergents</a:t>
            </a:r>
            <a:endParaRPr lang="en-US" dirty="0" smtClean="0">
              <a:latin typeface="Helvetica" pitchFamily="112" charset="0"/>
              <a:ea typeface="ＭＳ Ｐゴシック" pitchFamily="34" charset="-128"/>
              <a:sym typeface="Wingdings" pitchFamily="2" charset="2"/>
            </a:endParaRPr>
          </a:p>
          <a:p>
            <a:pPr>
              <a:buFont typeface="Arial" pitchFamily="34" charset="0"/>
              <a:buNone/>
              <a:defRPr/>
            </a:pPr>
            <a:endParaRPr lang="en-US" dirty="0" smtClean="0">
              <a:latin typeface="Helvetica" pitchFamily="112" charset="0"/>
              <a:ea typeface="ＭＳ Ｐゴシック" pitchFamily="34" charset="-128"/>
            </a:endParaRPr>
          </a:p>
          <a:p>
            <a:r>
              <a:rPr lang="en-US" dirty="0" smtClean="0">
                <a:sym typeface="Wingdings" pitchFamily="2" charset="2"/>
              </a:rPr>
              <a:t>Why chemists love alkanes</a:t>
            </a:r>
          </a:p>
          <a:p>
            <a:r>
              <a:rPr lang="en-US" dirty="0" smtClean="0">
                <a:sym typeface="Wingdings" pitchFamily="2" charset="2"/>
              </a:rPr>
              <a:t>-looking at weathering of oil (disappearance of alkanes relative to less biodegradable compounds gives information about age)</a:t>
            </a:r>
          </a:p>
          <a:p>
            <a:r>
              <a:rPr lang="en-US" dirty="0" smtClean="0">
                <a:sym typeface="Wingdings" pitchFamily="2" charset="2"/>
              </a:rPr>
              <a:t>-fingerprinting of oil</a:t>
            </a:r>
            <a:endParaRPr lang="en-US" dirty="0" smtClean="0"/>
          </a:p>
          <a:p>
            <a:pPr marL="171450" indent="-171450">
              <a:buFont typeface="Arial" pitchFamily="34" charset="0"/>
              <a:buChar char="•"/>
              <a:defRPr/>
            </a:pP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CF90AEC-5AC7-4CC4-B723-27937C801B80}" type="slidenum">
              <a:rPr lang="en-US"/>
              <a:pPr>
                <a:defRPr/>
              </a:pPr>
              <a:t>18</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smtClean="0">
                <a:latin typeface="Times" pitchFamily="112" charset="0"/>
                <a:sym typeface="Wingdings" pitchFamily="2" charset="2"/>
              </a:rPr>
              <a:t></a:t>
            </a:r>
            <a:r>
              <a:rPr lang="en-US" dirty="0" smtClean="0">
                <a:latin typeface="Times" pitchFamily="112" charset="0"/>
              </a:rPr>
              <a:t>The other branch of the hydrocarbon family found in oil is the aromatic branch. </a:t>
            </a:r>
          </a:p>
          <a:p>
            <a:pPr>
              <a:defRPr/>
            </a:pPr>
            <a:r>
              <a:rPr lang="en-US" dirty="0" smtClean="0">
                <a:latin typeface="Times" pitchFamily="112" charset="0"/>
              </a:rPr>
              <a:t> </a:t>
            </a:r>
          </a:p>
          <a:p>
            <a:pPr marL="171450" indent="-171450">
              <a:buFont typeface="Arial" pitchFamily="34" charset="0"/>
              <a:buChar char="•"/>
              <a:defRPr/>
            </a:pPr>
            <a:r>
              <a:rPr lang="en-US" dirty="0" smtClean="0">
                <a:latin typeface="Times" pitchFamily="112" charset="0"/>
              </a:rPr>
              <a:t>They kind of look like the cycloalkanes, but they have the alternating double bonds in the ring so they have fewer </a:t>
            </a:r>
            <a:r>
              <a:rPr lang="en-US" dirty="0" err="1" smtClean="0">
                <a:latin typeface="Times" pitchFamily="112" charset="0"/>
              </a:rPr>
              <a:t>hydrogens</a:t>
            </a:r>
            <a:r>
              <a:rPr lang="en-US" dirty="0" smtClean="0">
                <a:latin typeface="Times" pitchFamily="112" charset="0"/>
              </a:rPr>
              <a:t> (this is a benzene ring)</a:t>
            </a:r>
          </a:p>
          <a:p>
            <a:pPr marL="628650" lvl="1" indent="-171450">
              <a:buFont typeface="Arial" pitchFamily="34" charset="0"/>
              <a:buChar char="•"/>
              <a:defRPr/>
            </a:pPr>
            <a:r>
              <a:rPr lang="en-US" dirty="0" smtClean="0"/>
              <a:t>6 C rings with alternating double bonds called “benzene rings” -- stable and hence these compounds can be persistent in marine environment</a:t>
            </a:r>
            <a:endParaRPr lang="en-US" dirty="0" smtClean="0">
              <a:latin typeface="Times" pitchFamily="112" charset="0"/>
            </a:endParaRPr>
          </a:p>
          <a:p>
            <a:pPr marL="171450" indent="-171450">
              <a:buFont typeface="Arial" pitchFamily="34" charset="0"/>
              <a:buChar char="•"/>
              <a:defRPr/>
            </a:pPr>
            <a:r>
              <a:rPr lang="en-US" dirty="0" smtClean="0">
                <a:latin typeface="Times" pitchFamily="112" charset="0"/>
              </a:rPr>
              <a:t>2</a:t>
            </a:r>
            <a:r>
              <a:rPr lang="en-US" baseline="30000" dirty="0" smtClean="0">
                <a:latin typeface="Times" pitchFamily="112" charset="0"/>
              </a:rPr>
              <a:t>nd</a:t>
            </a:r>
            <a:r>
              <a:rPr lang="en-US" dirty="0" smtClean="0">
                <a:latin typeface="Times" pitchFamily="112" charset="0"/>
              </a:rPr>
              <a:t> largest class of compounds found in crude oils</a:t>
            </a:r>
          </a:p>
          <a:p>
            <a:pPr marL="171450" indent="-171450">
              <a:buFont typeface="Arial" pitchFamily="34" charset="0"/>
              <a:buChar char="•"/>
              <a:defRPr/>
            </a:pPr>
            <a:r>
              <a:rPr lang="en-US" dirty="0" smtClean="0">
                <a:latin typeface="Times" pitchFamily="112" charset="0"/>
              </a:rPr>
              <a:t>Toxicity effects of oil is generally concerned with the aromatics</a:t>
            </a:r>
          </a:p>
          <a:p>
            <a:pPr>
              <a:defRPr/>
            </a:pPr>
            <a:endParaRPr lang="en-US" dirty="0" smtClean="0">
              <a:latin typeface="Times" pitchFamily="112"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7A986D-92F6-4185-A8FA-F78CA4398FEA}" type="slidenum">
              <a:rPr lang="en-US"/>
              <a:pPr>
                <a:defRPr/>
              </a:pPr>
              <a:t>19</a:t>
            </a:fld>
            <a:endParaRPr lang="en-US"/>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smtClean="0">
                <a:latin typeface="Times" pitchFamily="112" charset="0"/>
                <a:sym typeface="Wingdings" pitchFamily="2" charset="2"/>
              </a:rPr>
              <a:t>Aromatic compounds can have one ring or multiple rings</a:t>
            </a:r>
          </a:p>
          <a:p>
            <a:pPr>
              <a:defRPr/>
            </a:pPr>
            <a:endParaRPr lang="en-US" dirty="0" smtClean="0">
              <a:latin typeface="Times" pitchFamily="112" charset="0"/>
              <a:sym typeface="Wingdings" pitchFamily="2" charset="2"/>
            </a:endParaRPr>
          </a:p>
          <a:p>
            <a:pPr marL="171450" indent="-171450">
              <a:buFont typeface="Arial" pitchFamily="34" charset="0"/>
              <a:buChar char="•"/>
              <a:defRPr/>
            </a:pPr>
            <a:r>
              <a:rPr lang="en-US" dirty="0" smtClean="0">
                <a:latin typeface="Times" pitchFamily="112" charset="0"/>
                <a:sym typeface="Wingdings" pitchFamily="2" charset="2"/>
              </a:rPr>
              <a:t>Single ring compounds are often treated as a group and referred to as BTEX</a:t>
            </a:r>
          </a:p>
          <a:p>
            <a:pPr marL="171450" indent="-171450">
              <a:buFont typeface="Arial" pitchFamily="34" charset="0"/>
              <a:buChar char="•"/>
              <a:defRPr/>
            </a:pPr>
            <a:r>
              <a:rPr lang="en-US" dirty="0" smtClean="0">
                <a:latin typeface="Times" pitchFamily="112" charset="0"/>
                <a:sym typeface="Wingdings" pitchFamily="2" charset="2"/>
              </a:rPr>
              <a:t>More toxic (carcinogens) but less persistent (high solubility, high vapor pressure, biodegradable)</a:t>
            </a:r>
          </a:p>
          <a:p>
            <a:pPr>
              <a:defRPr/>
            </a:pPr>
            <a:endParaRPr lang="en-US" dirty="0" smtClean="0">
              <a:latin typeface="Times" pitchFamily="112" charset="0"/>
            </a:endParaRPr>
          </a:p>
          <a:p>
            <a:pPr marL="171450" indent="-171450">
              <a:buFont typeface="Arial" pitchFamily="34" charset="0"/>
              <a:buChar char="•"/>
              <a:defRPr/>
            </a:pPr>
            <a:r>
              <a:rPr lang="en-US" dirty="0" smtClean="0">
                <a:latin typeface="Times" pitchFamily="112" charset="0"/>
              </a:rPr>
              <a:t>Multi-ring aromatics are called “polycyclic aromatic hydrocarbons” or PAHs</a:t>
            </a:r>
          </a:p>
          <a:p>
            <a:pPr marL="171450" indent="-171450">
              <a:buFont typeface="Arial" pitchFamily="34" charset="0"/>
              <a:buChar char="•"/>
              <a:defRPr/>
            </a:pPr>
            <a:endParaRPr lang="en-US" dirty="0" smtClean="0">
              <a:latin typeface="Times" pitchFamily="112"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sym typeface="Wingdings" pitchFamily="2" charset="2"/>
              </a:rPr>
              <a:t>Finally the NSOs or “polar compounds” (resins and </a:t>
            </a:r>
            <a:r>
              <a:rPr lang="en-US" dirty="0" err="1" smtClean="0">
                <a:sym typeface="Wingdings" pitchFamily="2" charset="2"/>
              </a:rPr>
              <a:t>asphaltenes</a:t>
            </a:r>
            <a:r>
              <a:rPr lang="en-US" dirty="0" smtClean="0">
                <a:sym typeface="Wingdings" pitchFamily="2" charset="2"/>
              </a:rPr>
              <a:t>)</a:t>
            </a:r>
          </a:p>
          <a:p>
            <a:pPr>
              <a:defRPr/>
            </a:pPr>
            <a:endParaRPr lang="en-US" dirty="0" smtClean="0">
              <a:sym typeface="Wingdings" pitchFamily="2" charset="2"/>
            </a:endParaRPr>
          </a:p>
          <a:p>
            <a:pPr marL="171450" indent="-171450">
              <a:buFont typeface="Arial" pitchFamily="34" charset="0"/>
              <a:buChar char="•"/>
              <a:defRPr/>
            </a:pPr>
            <a:r>
              <a:rPr lang="en-US" dirty="0" smtClean="0">
                <a:sym typeface="Wingdings" pitchFamily="2" charset="2"/>
              </a:rPr>
              <a:t>More abundant in dense and viscous crudes (“heavy crude oils”)</a:t>
            </a:r>
          </a:p>
          <a:p>
            <a:pPr>
              <a:defRPr/>
            </a:pPr>
            <a:endParaRPr lang="en-US" dirty="0" smtClean="0">
              <a:sym typeface="Wingdings" pitchFamily="2" charset="2"/>
            </a:endParaRPr>
          </a:p>
          <a:p>
            <a:pPr marL="171450" indent="-171450">
              <a:buFont typeface="Arial" pitchFamily="34" charset="0"/>
              <a:buChar char="•"/>
              <a:defRPr/>
            </a:pPr>
            <a:r>
              <a:rPr lang="en-US" dirty="0" smtClean="0">
                <a:sym typeface="Wingdings" pitchFamily="2" charset="2"/>
              </a:rPr>
              <a:t>Have a significant molecular charge due to bonding with elements such as N,S,O</a:t>
            </a:r>
          </a:p>
          <a:p>
            <a:pPr marL="171450" indent="-171450">
              <a:buFont typeface="Arial" pitchFamily="34" charset="0"/>
              <a:buChar char="•"/>
              <a:defRPr/>
            </a:pPr>
            <a:r>
              <a:rPr lang="en-US" dirty="0" smtClean="0">
                <a:sym typeface="Wingdings" pitchFamily="2" charset="2"/>
              </a:rPr>
              <a:t>Polarization of these compounds means they behave differently then hydrocarbons under some circumstances</a:t>
            </a:r>
          </a:p>
          <a:p>
            <a:pPr marL="171450" indent="-171450">
              <a:buFont typeface="Arial" pitchFamily="34" charset="0"/>
              <a:buChar char="•"/>
              <a:defRPr/>
            </a:pPr>
            <a:endParaRPr lang="en-US" dirty="0" smtClean="0">
              <a:sym typeface="Wingdings" pitchFamily="2" charset="2"/>
            </a:endParaRPr>
          </a:p>
          <a:p>
            <a:pPr marL="171450" indent="-171450">
              <a:buFont typeface="Arial" pitchFamily="34" charset="0"/>
              <a:buChar char="•"/>
              <a:defRPr/>
            </a:pPr>
            <a:r>
              <a:rPr lang="en-US" dirty="0" smtClean="0">
                <a:sym typeface="Wingdings" pitchFamily="2" charset="2"/>
              </a:rPr>
              <a:t>Larger polar compounds are “</a:t>
            </a:r>
            <a:r>
              <a:rPr lang="en-US" dirty="0" err="1" smtClean="0">
                <a:sym typeface="Wingdings" pitchFamily="2" charset="2"/>
              </a:rPr>
              <a:t>asphaltenes</a:t>
            </a:r>
            <a:r>
              <a:rPr lang="en-US" dirty="0" smtClean="0">
                <a:sym typeface="Wingdings" pitchFamily="2" charset="2"/>
              </a:rPr>
              <a:t>” – used for asphalt ;)</a:t>
            </a:r>
          </a:p>
          <a:p>
            <a:pPr marL="171450" indent="-171450">
              <a:buFont typeface="Arial" pitchFamily="34" charset="0"/>
              <a:buChar char="•"/>
              <a:defRPr/>
            </a:pPr>
            <a:r>
              <a:rPr lang="en-US" dirty="0" smtClean="0">
                <a:sym typeface="Wingdings" pitchFamily="2" charset="2"/>
              </a:rPr>
              <a:t>If abundant they can have a significant effect on oil behavior</a:t>
            </a:r>
            <a:endParaRPr lang="en-US" dirty="0"/>
          </a:p>
        </p:txBody>
      </p:sp>
      <p:sp>
        <p:nvSpPr>
          <p:cNvPr id="4" name="Slide Number Placeholder 3"/>
          <p:cNvSpPr>
            <a:spLocks noGrp="1"/>
          </p:cNvSpPr>
          <p:nvPr>
            <p:ph type="sldNum" sz="quarter" idx="5"/>
          </p:nvPr>
        </p:nvSpPr>
        <p:spPr/>
        <p:txBody>
          <a:bodyPr/>
          <a:lstStyle/>
          <a:p>
            <a:pPr>
              <a:defRPr/>
            </a:pPr>
            <a:fld id="{FB64C9A5-127B-42E1-B817-54832810F040}" type="slidenum">
              <a:rPr lang="en-US" smtClean="0"/>
              <a:pPr>
                <a:defRPr/>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0C9D08F-B294-4437-BC26-D368763659F8}" type="slidenum">
              <a:rPr lang="en-US" smtClean="0">
                <a:latin typeface="Times" charset="0"/>
              </a:rPr>
              <a:pPr fontAlgn="base">
                <a:spcBef>
                  <a:spcPct val="0"/>
                </a:spcBef>
                <a:spcAft>
                  <a:spcPct val="0"/>
                </a:spcAft>
              </a:pPr>
              <a:t>22</a:t>
            </a:fld>
            <a:endParaRPr lang="en-US" smtClean="0">
              <a:latin typeface="Times" charset="0"/>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ym typeface="Wingdings" pitchFamily="2" charset="2"/>
              </a:rPr>
              <a:t></a:t>
            </a:r>
            <a:r>
              <a:rPr lang="en-US" dirty="0" smtClean="0"/>
              <a:t>Talk about some measured physical properties of oil that affect its behavior</a:t>
            </a:r>
          </a:p>
          <a:p>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Lemons float, limes sink</a:t>
            </a:r>
          </a:p>
        </p:txBody>
      </p:sp>
      <p:sp>
        <p:nvSpPr>
          <p:cNvPr id="4" name="Slide Number Placeholder 3"/>
          <p:cNvSpPr>
            <a:spLocks noGrp="1"/>
          </p:cNvSpPr>
          <p:nvPr>
            <p:ph type="sldNum" sz="quarter" idx="5"/>
          </p:nvPr>
        </p:nvSpPr>
        <p:spPr/>
        <p:txBody>
          <a:bodyPr/>
          <a:lstStyle/>
          <a:p>
            <a:pPr>
              <a:defRPr/>
            </a:pPr>
            <a:fld id="{80096118-91BF-4F78-A72D-97F519DA07FC}" type="slidenum">
              <a:rPr lang="en-US" smtClean="0"/>
              <a:pPr>
                <a:defRPr/>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6DFE17-33E1-4A90-BB82-B02D4BCD1F67}" type="slidenum">
              <a:rPr lang="en-US" smtClean="0">
                <a:latin typeface="Times" charset="0"/>
              </a:rPr>
              <a:pPr fontAlgn="base">
                <a:spcBef>
                  <a:spcPct val="0"/>
                </a:spcBef>
                <a:spcAft>
                  <a:spcPct val="0"/>
                </a:spcAft>
              </a:pPr>
              <a:t>24</a:t>
            </a:fld>
            <a:endParaRPr lang="en-US" smtClean="0">
              <a:latin typeface="Times" charset="0"/>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Density is a property used by the </a:t>
            </a:r>
            <a:r>
              <a:rPr lang="en-US" dirty="0" err="1" smtClean="0"/>
              <a:t>petroluem</a:t>
            </a:r>
            <a:r>
              <a:rPr lang="en-US" dirty="0" smtClean="0"/>
              <a:t> industry to define light and heavy crude oils – it is also a really important property for determining how a particular oil will behave</a:t>
            </a:r>
          </a:p>
          <a:p>
            <a:r>
              <a:rPr lang="en-US" dirty="0" smtClean="0"/>
              <a:t>You might see it reported 3 different ways…</a:t>
            </a:r>
          </a:p>
          <a:p>
            <a:endParaRPr lang="en-US" dirty="0" smtClean="0"/>
          </a:p>
          <a:p>
            <a:r>
              <a:rPr lang="en-US" dirty="0" smtClean="0"/>
              <a:t>The specific gravity must be measure at 15°C. </a:t>
            </a:r>
          </a:p>
          <a:p>
            <a:r>
              <a:rPr lang="en-US" dirty="0" smtClean="0"/>
              <a:t>SG = </a:t>
            </a:r>
            <a:r>
              <a:rPr lang="en-US" dirty="0" err="1" smtClean="0"/>
              <a:t>rho_oil</a:t>
            </a:r>
            <a:r>
              <a:rPr lang="en-US" dirty="0" smtClean="0"/>
              <a:t>/</a:t>
            </a:r>
            <a:r>
              <a:rPr lang="en-US" dirty="0" err="1" smtClean="0"/>
              <a:t>rho_water</a:t>
            </a:r>
            <a:r>
              <a:rPr lang="en-US" dirty="0" smtClean="0"/>
              <a:t>: if &lt; 1 then density less than freshwater</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Higher API = less dense</a:t>
            </a:r>
          </a:p>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D3BE568C-04A0-4ED7-B52E-A224E671B50F}" type="slidenum">
              <a:rPr lang="en-US"/>
              <a:pPr>
                <a:defRPr/>
              </a:pPr>
              <a:t>2</a:t>
            </a:fld>
            <a:endParaRPr lang="en-US"/>
          </a:p>
        </p:txBody>
      </p:sp>
      <p:sp>
        <p:nvSpPr>
          <p:cNvPr id="93187" name="Rectangle 1026"/>
          <p:cNvSpPr>
            <a:spLocks noGrp="1" noRot="1" noChangeAspect="1" noChangeArrowheads="1" noTextEdit="1"/>
          </p:cNvSpPr>
          <p:nvPr>
            <p:ph type="sldImg"/>
          </p:nvPr>
        </p:nvSpPr>
        <p:spPr bwMode="auto">
          <a:xfrm>
            <a:off x="1500188" y="952500"/>
            <a:ext cx="3857625" cy="2894013"/>
          </a:xfrm>
          <a:solidFill>
            <a:srgbClr val="FFFFFF"/>
          </a:solidFill>
          <a:ln>
            <a:solidFill>
              <a:srgbClr val="000000"/>
            </a:solidFill>
            <a:miter lim="800000"/>
            <a:headEnd/>
            <a:tailEnd/>
          </a:ln>
        </p:spPr>
      </p:sp>
      <p:sp>
        <p:nvSpPr>
          <p:cNvPr id="93188" name="Rectangle 1027"/>
          <p:cNvSpPr>
            <a:spLocks noGrp="1" noChangeArrowheads="1"/>
          </p:cNvSpPr>
          <p:nvPr>
            <p:ph type="body" idx="1"/>
          </p:nvPr>
        </p:nvSpPr>
        <p:spPr bwMode="auto">
          <a:solidFill>
            <a:srgbClr val="FFFFFF"/>
          </a:solidFill>
          <a:ln>
            <a:solidFill>
              <a:srgbClr val="000000"/>
            </a:solidFill>
            <a:miter lim="800000"/>
            <a:headEnd/>
            <a:tailEnd/>
          </a:ln>
        </p:spPr>
        <p:txBody>
          <a:bodyPr wrap="square" lIns="76748" tIns="38373" rIns="76748" bIns="38373" numCol="1" anchor="t" anchorCtr="0" compatLnSpc="1">
            <a:prstTxWarp prst="textNoShape">
              <a:avLst/>
            </a:prstTxWarp>
          </a:bodyPr>
          <a:lstStyle/>
          <a:p>
            <a:endParaRPr lang="en-US" smtClean="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Higher API = less dense</a:t>
            </a:r>
          </a:p>
          <a:p>
            <a:pPr>
              <a:defRPr/>
            </a:pPr>
            <a:endParaRPr lang="en-US" dirty="0" smtClean="0"/>
          </a:p>
          <a:p>
            <a:pPr>
              <a:defRPr/>
            </a:pPr>
            <a:r>
              <a:rPr lang="en-US" dirty="0" smtClean="0"/>
              <a:t>Freshwater has an API gravity of 10.0</a:t>
            </a:r>
          </a:p>
          <a:p>
            <a:pPr>
              <a:defRPr/>
            </a:pPr>
            <a:r>
              <a:rPr lang="en-US" dirty="0" smtClean="0"/>
              <a:t>Seawater (ocean) has an API gravity of 6.0</a:t>
            </a:r>
          </a:p>
          <a:p>
            <a:pPr>
              <a:defRPr/>
            </a:pPr>
            <a:endParaRPr lang="en-US" dirty="0" smtClean="0"/>
          </a:p>
          <a:p>
            <a:pPr>
              <a:defRPr/>
            </a:pPr>
            <a:r>
              <a:rPr lang="en-US" dirty="0" smtClean="0"/>
              <a:t>Most crude oils API range from 10 to 30</a:t>
            </a:r>
          </a:p>
          <a:p>
            <a:pPr>
              <a:defRPr/>
            </a:pPr>
            <a:r>
              <a:rPr lang="en-US" dirty="0" smtClean="0"/>
              <a:t>Gasoline has API  55 - 60</a:t>
            </a:r>
          </a:p>
          <a:p>
            <a:r>
              <a:rPr lang="en-US" dirty="0" smtClean="0">
                <a:latin typeface="Helvetica" pitchFamily="84" charset="0"/>
                <a:ea typeface="ＭＳ Ｐゴシック" pitchFamily="34" charset="-128"/>
              </a:rPr>
              <a:t>Can add … gasoline with API in the 70s</a:t>
            </a:r>
          </a:p>
          <a:p>
            <a:r>
              <a:rPr lang="en-US" dirty="0" smtClean="0">
                <a:latin typeface="Helvetica" pitchFamily="84" charset="0"/>
                <a:ea typeface="ＭＳ Ｐゴシック" pitchFamily="34" charset="-128"/>
              </a:rPr>
              <a:t>Diesel with API in the mid 30s</a:t>
            </a:r>
          </a:p>
          <a:p>
            <a:r>
              <a:rPr lang="en-US" dirty="0" smtClean="0">
                <a:latin typeface="Helvetica" pitchFamily="84" charset="0"/>
                <a:ea typeface="ＭＳ Ｐゴシック" pitchFamily="34" charset="-128"/>
              </a:rPr>
              <a:t>Dense refined fuel like a Bunker C will have API in the low teens or less</a:t>
            </a:r>
          </a:p>
          <a:p>
            <a:endParaRPr lang="en-US" dirty="0" smtClean="0">
              <a:hlinkClick r:id="rId3" tooltip="Light crude oil"/>
            </a:endParaRPr>
          </a:p>
          <a:p>
            <a:r>
              <a:rPr lang="en-US" dirty="0" smtClean="0">
                <a:hlinkClick r:id="rId3" tooltip="Light crude oil"/>
              </a:rPr>
              <a:t>Light crude oil</a:t>
            </a:r>
            <a:r>
              <a:rPr lang="en-US" dirty="0" smtClean="0"/>
              <a:t> is defined as having an API gravity &gt; 31.1 °API </a:t>
            </a:r>
          </a:p>
          <a:p>
            <a:r>
              <a:rPr lang="en-US" dirty="0" smtClean="0"/>
              <a:t>Medium oil is defined as having an API gravity between 22.3 - 31.1 °API </a:t>
            </a:r>
          </a:p>
          <a:p>
            <a:r>
              <a:rPr lang="en-US" dirty="0" smtClean="0">
                <a:hlinkClick r:id="rId4" tooltip="Heavy crude oil"/>
              </a:rPr>
              <a:t>Heavy crude oil</a:t>
            </a:r>
            <a:r>
              <a:rPr lang="en-US" dirty="0" smtClean="0"/>
              <a:t> is defined as having an API gravity &lt; 22.3 °API </a:t>
            </a:r>
          </a:p>
          <a:p>
            <a:endParaRPr lang="en-US" dirty="0"/>
          </a:p>
        </p:txBody>
      </p:sp>
      <p:sp>
        <p:nvSpPr>
          <p:cNvPr id="4" name="Slide Number Placeholder 3"/>
          <p:cNvSpPr>
            <a:spLocks noGrp="1"/>
          </p:cNvSpPr>
          <p:nvPr>
            <p:ph type="sldNum" sz="quarter" idx="10"/>
          </p:nvPr>
        </p:nvSpPr>
        <p:spPr/>
        <p:txBody>
          <a:bodyPr/>
          <a:lstStyle/>
          <a:p>
            <a:pPr>
              <a:defRPr/>
            </a:pPr>
            <a:fld id="{9830409D-2DA4-45B2-8A7A-33C798E2E6A6}" type="slidenum">
              <a:rPr lang="en-US" smtClean="0"/>
              <a:pPr>
                <a:defRPr/>
              </a:pPr>
              <a:t>25</a:t>
            </a:fld>
            <a:endParaRPr lang="en-US"/>
          </a:p>
        </p:txBody>
      </p:sp>
    </p:spTree>
    <p:extLst>
      <p:ext uri="{BB962C8B-B14F-4D97-AF65-F5344CB8AC3E}">
        <p14:creationId xmlns:p14="http://schemas.microsoft.com/office/powerpoint/2010/main" val="3228871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BDCD884-83CE-43F1-8689-A603B00F4A7C}" type="slidenum">
              <a:rPr lang="en-US" smtClean="0"/>
              <a:pPr eaLnBrk="1" hangingPunct="1"/>
              <a:t>27</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Oil</a:t>
            </a:r>
            <a:r>
              <a:rPr lang="en-US" baseline="0" dirty="0" smtClean="0"/>
              <a:t> spill science demonstration in the Command Post using site water and DBL-152 source oil.</a:t>
            </a:r>
            <a:endParaRPr lang="en-US" dirty="0"/>
          </a:p>
        </p:txBody>
      </p:sp>
      <p:sp>
        <p:nvSpPr>
          <p:cNvPr id="4" name="Slide Number Placeholder 3"/>
          <p:cNvSpPr>
            <a:spLocks noGrp="1"/>
          </p:cNvSpPr>
          <p:nvPr>
            <p:ph type="sldNum" sz="quarter" idx="10"/>
          </p:nvPr>
        </p:nvSpPr>
        <p:spPr/>
        <p:txBody>
          <a:bodyPr/>
          <a:lstStyle/>
          <a:p>
            <a:pPr>
              <a:defRPr/>
            </a:pPr>
            <a:fld id="{9830409D-2DA4-45B2-8A7A-33C798E2E6A6}" type="slidenum">
              <a:rPr lang="en-US" smtClean="0"/>
              <a:pPr>
                <a:defRPr/>
              </a:pPr>
              <a:t>28</a:t>
            </a:fld>
            <a:endParaRPr lang="en-US"/>
          </a:p>
        </p:txBody>
      </p:sp>
    </p:spTree>
    <p:extLst>
      <p:ext uri="{BB962C8B-B14F-4D97-AF65-F5344CB8AC3E}">
        <p14:creationId xmlns:p14="http://schemas.microsoft.com/office/powerpoint/2010/main" val="3995260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830409D-2DA4-45B2-8A7A-33C798E2E6A6}" type="slidenum">
              <a:rPr lang="en-US" smtClean="0"/>
              <a:pPr>
                <a:defRPr/>
              </a:pPr>
              <a:t>29</a:t>
            </a:fld>
            <a:endParaRPr lang="en-US"/>
          </a:p>
        </p:txBody>
      </p:sp>
    </p:spTree>
    <p:extLst>
      <p:ext uri="{BB962C8B-B14F-4D97-AF65-F5344CB8AC3E}">
        <p14:creationId xmlns:p14="http://schemas.microsoft.com/office/powerpoint/2010/main" val="933634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1150938" y="692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r>
              <a:rPr lang="en-US" smtClean="0">
                <a:latin typeface="Helvetica" pitchFamily="84" charset="0"/>
                <a:ea typeface="ＭＳ Ｐゴシック" pitchFamily="34" charset="-128"/>
              </a:rPr>
              <a:t>Taken out of ADIOS II library</a:t>
            </a:r>
          </a:p>
          <a:p>
            <a:r>
              <a:rPr lang="en-US" smtClean="0">
                <a:latin typeface="Helvetica" pitchFamily="84" charset="0"/>
                <a:ea typeface="ＭＳ Ｐゴシック" pitchFamily="34" charset="-128"/>
              </a:rPr>
              <a:t>Even within California a wide range … but note, they all float!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849668-5974-4D5E-A34E-B08B0FB398D6}" type="slidenum">
              <a:rPr lang="en-US" smtClean="0">
                <a:latin typeface="Times" charset="0"/>
              </a:rPr>
              <a:pPr fontAlgn="base">
                <a:spcBef>
                  <a:spcPct val="0"/>
                </a:spcBef>
                <a:spcAft>
                  <a:spcPct val="0"/>
                </a:spcAft>
              </a:pPr>
              <a:t>32</a:t>
            </a:fld>
            <a:endParaRPr lang="en-US" smtClean="0">
              <a:latin typeface="Times" charset="0"/>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342900" indent="-342900" eaLnBrk="1" hangingPunct="1">
              <a:spcBef>
                <a:spcPct val="50000"/>
              </a:spcBef>
              <a:buClr>
                <a:schemeClr val="tx2"/>
              </a:buClr>
              <a:buFontTx/>
              <a:buChar char="•"/>
            </a:pPr>
            <a:r>
              <a:rPr lang="en-US" sz="1200" dirty="0" smtClean="0">
                <a:solidFill>
                  <a:schemeClr val="bg1"/>
                </a:solidFill>
              </a:rPr>
              <a:t>Viscosity decreases with an increase in temperature. It also increases as the oil weathers.</a:t>
            </a:r>
          </a:p>
          <a:p>
            <a:pPr marL="342900" indent="-342900" eaLnBrk="1" hangingPunct="1">
              <a:spcBef>
                <a:spcPct val="50000"/>
              </a:spcBef>
              <a:buClr>
                <a:schemeClr val="tx2"/>
              </a:buClr>
              <a:buFontTx/>
              <a:buChar char="•"/>
            </a:pPr>
            <a:r>
              <a:rPr lang="en-US" sz="1200" dirty="0" smtClean="0">
                <a:solidFill>
                  <a:schemeClr val="bg1"/>
                </a:solidFill>
              </a:rPr>
              <a:t>You can expect an order of magnitude change in the viscosity if the temperature change is about 40°C (100°F).</a:t>
            </a:r>
          </a:p>
          <a:p>
            <a:pPr marL="342900" indent="-342900" eaLnBrk="1" hangingPunct="1">
              <a:spcBef>
                <a:spcPct val="50000"/>
              </a:spcBef>
              <a:buClr>
                <a:schemeClr val="tx2"/>
              </a:buClr>
              <a:buFontTx/>
              <a:buChar char="•"/>
            </a:pPr>
            <a:r>
              <a:rPr lang="en-US" sz="1200" dirty="0" smtClean="0">
                <a:solidFill>
                  <a:schemeClr val="bg1"/>
                </a:solidFill>
              </a:rPr>
              <a:t>For example, if an oil has a viscosity of 8,600 </a:t>
            </a:r>
            <a:r>
              <a:rPr lang="en-US" sz="1200" dirty="0" err="1" smtClean="0">
                <a:solidFill>
                  <a:schemeClr val="bg1"/>
                </a:solidFill>
              </a:rPr>
              <a:t>cSt</a:t>
            </a:r>
            <a:r>
              <a:rPr lang="en-US" sz="1200" dirty="0" smtClean="0">
                <a:solidFill>
                  <a:schemeClr val="bg1"/>
                </a:solidFill>
              </a:rPr>
              <a:t> at 50°C, what is the viscosity at 10°C?</a:t>
            </a:r>
          </a:p>
          <a:p>
            <a:endParaRPr lang="en-US" dirty="0" smtClean="0"/>
          </a:p>
          <a:p>
            <a:r>
              <a:rPr lang="en-US" dirty="0" smtClean="0"/>
              <a:t>Lower the viscosity, more readily it flows</a:t>
            </a:r>
          </a:p>
          <a:p>
            <a:endParaRPr lang="en-US" dirty="0" smtClean="0"/>
          </a:p>
          <a:p>
            <a:r>
              <a:rPr lang="en-US" dirty="0" smtClean="0"/>
              <a:t>Determined by proportion of lighter and heavier fractions that it contains – greater the percentage of light components such as saturates (alkanes) and the lesser the amount of </a:t>
            </a:r>
            <a:r>
              <a:rPr lang="en-US" dirty="0" err="1" smtClean="0"/>
              <a:t>asphaltenes</a:t>
            </a:r>
            <a:r>
              <a:rPr lang="en-US" dirty="0" smtClean="0"/>
              <a:t>, the lower is the viscosity</a:t>
            </a:r>
          </a:p>
          <a:p>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756D8E-CAF1-4C26-957C-DFA3333A1DFA}" type="slidenum">
              <a:rPr lang="en-US" smtClean="0">
                <a:latin typeface="Times" charset="0"/>
              </a:rPr>
              <a:pPr fontAlgn="base">
                <a:spcBef>
                  <a:spcPct val="0"/>
                </a:spcBef>
                <a:spcAft>
                  <a:spcPct val="0"/>
                </a:spcAft>
              </a:pPr>
              <a:t>33</a:t>
            </a:fld>
            <a:endParaRPr lang="en-US" smtClean="0">
              <a:latin typeface="Times" charset="0"/>
            </a:endParaRPr>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Dynamic viscosity (</a:t>
            </a:r>
            <a:r>
              <a:rPr lang="en-US" dirty="0" err="1" smtClean="0"/>
              <a:t>cP</a:t>
            </a:r>
            <a:r>
              <a:rPr lang="en-US" dirty="0" smtClean="0"/>
              <a:t>) – kinematic = </a:t>
            </a:r>
            <a:r>
              <a:rPr lang="en-US" dirty="0" err="1" smtClean="0"/>
              <a:t>visc</a:t>
            </a:r>
            <a:r>
              <a:rPr lang="en-US" dirty="0" smtClean="0"/>
              <a:t>/rho</a:t>
            </a:r>
          </a:p>
          <a:p>
            <a:r>
              <a:rPr lang="en-US" dirty="0" err="1" smtClean="0"/>
              <a:t>cP</a:t>
            </a:r>
            <a:r>
              <a:rPr lang="en-US" dirty="0" smtClean="0"/>
              <a:t> = grams/(cm s) (at ~20C/70F)</a:t>
            </a:r>
          </a:p>
          <a:p>
            <a:endParaRPr lang="en-US" dirty="0" smtClean="0"/>
          </a:p>
          <a:p>
            <a:r>
              <a:rPr lang="en-US" dirty="0" err="1" smtClean="0"/>
              <a:t>cP</a:t>
            </a:r>
            <a:r>
              <a:rPr lang="en-US" dirty="0" smtClean="0"/>
              <a:t> = </a:t>
            </a:r>
            <a:r>
              <a:rPr lang="en-US" dirty="0" err="1" smtClean="0"/>
              <a:t>cS</a:t>
            </a:r>
            <a:r>
              <a:rPr lang="en-US" dirty="0" smtClean="0"/>
              <a:t> * rho</a:t>
            </a:r>
          </a:p>
          <a:p>
            <a:endParaRPr lang="en-US" dirty="0" smtClean="0"/>
          </a:p>
          <a:p>
            <a:r>
              <a:rPr lang="en-US" dirty="0" smtClean="0"/>
              <a:t>IFO 380 = 380 </a:t>
            </a:r>
            <a:r>
              <a:rPr lang="en-US" dirty="0" err="1" smtClean="0"/>
              <a:t>cS</a:t>
            </a:r>
            <a:r>
              <a:rPr lang="en-US" dirty="0" smtClean="0"/>
              <a:t> at 50C (rho = 991 kg/m3)</a:t>
            </a:r>
          </a:p>
          <a:p>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 viscosity and high porosity substrate makes for</a:t>
            </a:r>
            <a:r>
              <a:rPr lang="en-US" baseline="0" dirty="0" smtClean="0"/>
              <a:t> lots of cleanup effort and is very different operationally than…</a:t>
            </a:r>
            <a:endParaRPr lang="en-US" dirty="0"/>
          </a:p>
        </p:txBody>
      </p:sp>
      <p:sp>
        <p:nvSpPr>
          <p:cNvPr id="4" name="Slide Number Placeholder 3"/>
          <p:cNvSpPr>
            <a:spLocks noGrp="1"/>
          </p:cNvSpPr>
          <p:nvPr>
            <p:ph type="sldNum" sz="quarter" idx="10"/>
          </p:nvPr>
        </p:nvSpPr>
        <p:spPr/>
        <p:txBody>
          <a:bodyPr/>
          <a:lstStyle/>
          <a:p>
            <a:pPr>
              <a:defRPr/>
            </a:pPr>
            <a:fld id="{9830409D-2DA4-45B2-8A7A-33C798E2E6A6}" type="slidenum">
              <a:rPr lang="en-US" smtClean="0"/>
              <a:pPr>
                <a:defRPr/>
              </a:pPr>
              <a:t>34</a:t>
            </a:fld>
            <a:endParaRPr lang="en-US"/>
          </a:p>
        </p:txBody>
      </p:sp>
    </p:spTree>
    <p:extLst>
      <p:ext uri="{BB962C8B-B14F-4D97-AF65-F5344CB8AC3E}">
        <p14:creationId xmlns:p14="http://schemas.microsoft.com/office/powerpoint/2010/main" val="4271670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high viscosity oil on a low porosity shoreline.</a:t>
            </a:r>
            <a:endParaRPr lang="en-US" dirty="0"/>
          </a:p>
        </p:txBody>
      </p:sp>
      <p:sp>
        <p:nvSpPr>
          <p:cNvPr id="4" name="Slide Number Placeholder 3"/>
          <p:cNvSpPr>
            <a:spLocks noGrp="1"/>
          </p:cNvSpPr>
          <p:nvPr>
            <p:ph type="sldNum" sz="quarter" idx="10"/>
          </p:nvPr>
        </p:nvSpPr>
        <p:spPr/>
        <p:txBody>
          <a:bodyPr/>
          <a:lstStyle/>
          <a:p>
            <a:pPr>
              <a:defRPr/>
            </a:pPr>
            <a:fld id="{9830409D-2DA4-45B2-8A7A-33C798E2E6A6}" type="slidenum">
              <a:rPr lang="en-US" smtClean="0"/>
              <a:pPr>
                <a:defRPr/>
              </a:pPr>
              <a:t>35</a:t>
            </a:fld>
            <a:endParaRPr lang="en-US"/>
          </a:p>
        </p:txBody>
      </p:sp>
    </p:spTree>
    <p:extLst>
      <p:ext uri="{BB962C8B-B14F-4D97-AF65-F5344CB8AC3E}">
        <p14:creationId xmlns:p14="http://schemas.microsoft.com/office/powerpoint/2010/main" val="146966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p:txBody>
          <a:bodyPr/>
          <a:lstStyle/>
          <a:p>
            <a:pPr>
              <a:defRPr/>
            </a:pPr>
            <a:fld id="{D034973B-A1CB-4896-B8B2-197B158DC687}" type="slidenum">
              <a:rPr lang="en-US"/>
              <a:pPr>
                <a:defRPr/>
              </a:pPr>
              <a:t>36</a:t>
            </a:fld>
            <a:endParaRPr lang="en-US"/>
          </a:p>
        </p:txBody>
      </p:sp>
      <p:sp>
        <p:nvSpPr>
          <p:cNvPr id="101379" name="Rectangle 1026"/>
          <p:cNvSpPr>
            <a:spLocks noGrp="1" noRot="1" noChangeAspect="1" noChangeArrowheads="1" noTextEdit="1"/>
          </p:cNvSpPr>
          <p:nvPr>
            <p:ph type="sldImg"/>
          </p:nvPr>
        </p:nvSpPr>
        <p:spPr bwMode="auto">
          <a:xfrm>
            <a:off x="1500188" y="952500"/>
            <a:ext cx="3857625" cy="2894013"/>
          </a:xfrm>
          <a:solidFill>
            <a:srgbClr val="FFFFFF"/>
          </a:solidFill>
          <a:ln>
            <a:solidFill>
              <a:srgbClr val="000000"/>
            </a:solidFill>
            <a:miter lim="800000"/>
            <a:headEnd/>
            <a:tailEnd/>
          </a:ln>
        </p:spPr>
      </p:sp>
      <p:sp>
        <p:nvSpPr>
          <p:cNvPr id="101380" name="Rectangle 1027"/>
          <p:cNvSpPr>
            <a:spLocks noGrp="1" noChangeArrowheads="1"/>
          </p:cNvSpPr>
          <p:nvPr>
            <p:ph type="body" idx="1"/>
          </p:nvPr>
        </p:nvSpPr>
        <p:spPr bwMode="auto">
          <a:solidFill>
            <a:srgbClr val="FFFFFF"/>
          </a:solidFill>
          <a:ln>
            <a:solidFill>
              <a:srgbClr val="000000"/>
            </a:solidFill>
            <a:miter lim="800000"/>
            <a:headEnd/>
            <a:tailEnd/>
          </a:ln>
        </p:spPr>
        <p:txBody>
          <a:bodyPr wrap="square" lIns="76748" tIns="38373" rIns="76748" bIns="38373" numCol="1" anchor="t" anchorCtr="0" compatLnSpc="1">
            <a:prstTxWarp prst="textNoShape">
              <a:avLst/>
            </a:prstTxWarp>
          </a:bodyPr>
          <a:lstStyle/>
          <a:p>
            <a:pPr marL="342900" indent="-342900" eaLnBrk="1" hangingPunct="1">
              <a:lnSpc>
                <a:spcPct val="90000"/>
              </a:lnSpc>
              <a:spcBef>
                <a:spcPct val="50000"/>
              </a:spcBef>
              <a:buClr>
                <a:schemeClr val="tx2"/>
              </a:buClr>
              <a:buFontTx/>
              <a:buChar char="•"/>
            </a:pPr>
            <a:r>
              <a:rPr lang="en-US" sz="1200" dirty="0" smtClean="0">
                <a:solidFill>
                  <a:schemeClr val="bg1"/>
                </a:solidFill>
              </a:rPr>
              <a:t>The lowest temperature below which the oil can not be poured (not movement observed)</a:t>
            </a:r>
          </a:p>
          <a:p>
            <a:pPr marL="342900" indent="-342900" eaLnBrk="1" hangingPunct="1">
              <a:lnSpc>
                <a:spcPct val="90000"/>
              </a:lnSpc>
              <a:spcBef>
                <a:spcPct val="50000"/>
              </a:spcBef>
              <a:buClr>
                <a:schemeClr val="tx2"/>
              </a:buClr>
              <a:buFontTx/>
              <a:buChar char="•"/>
            </a:pPr>
            <a:r>
              <a:rPr lang="en-US" sz="1200" dirty="0" smtClean="0">
                <a:solidFill>
                  <a:schemeClr val="bg1"/>
                </a:solidFill>
              </a:rPr>
              <a:t>Similar to melting point</a:t>
            </a:r>
          </a:p>
          <a:p>
            <a:pPr marL="342900" indent="-342900" eaLnBrk="1" hangingPunct="1">
              <a:lnSpc>
                <a:spcPct val="90000"/>
              </a:lnSpc>
              <a:spcBef>
                <a:spcPct val="50000"/>
              </a:spcBef>
              <a:buClr>
                <a:schemeClr val="tx2"/>
              </a:buClr>
              <a:buFontTx/>
              <a:buChar char="•"/>
            </a:pPr>
            <a:r>
              <a:rPr lang="en-US" sz="1200" dirty="0" smtClean="0">
                <a:solidFill>
                  <a:schemeClr val="bg1"/>
                </a:solidFill>
              </a:rPr>
              <a:t>Measurement can be highly variable (plus or  minus 10°).</a:t>
            </a:r>
            <a:endParaRPr lang="en-US" sz="1050" dirty="0" smtClean="0">
              <a:solidFill>
                <a:schemeClr val="bg1"/>
              </a:solidFill>
            </a:endParaRPr>
          </a:p>
          <a:p>
            <a:endParaRPr lang="en-US" dirty="0" smtClean="0">
              <a:ea typeface="ＭＳ Ｐゴシック" pitchFamily="34" charset="-128"/>
            </a:endParaRPr>
          </a:p>
          <a:p>
            <a:pPr>
              <a:defRPr/>
            </a:pPr>
            <a:r>
              <a:rPr lang="en-US" dirty="0" smtClean="0"/>
              <a:t>The lowest temperature below which the oil can not be poured (no movement observed)</a:t>
            </a:r>
          </a:p>
          <a:p>
            <a:pPr>
              <a:defRPr/>
            </a:pPr>
            <a:r>
              <a:rPr lang="en-US" dirty="0" smtClean="0"/>
              <a:t>Measurement can be highly variable (plus or  minus 10°)</a:t>
            </a:r>
          </a:p>
          <a:p>
            <a:pPr>
              <a:defRPr/>
            </a:pPr>
            <a:r>
              <a:rPr lang="en-US" dirty="0" smtClean="0"/>
              <a:t>What happens to an oil around its pour point?</a:t>
            </a:r>
          </a:p>
          <a:p>
            <a:pPr>
              <a:defRPr/>
            </a:pPr>
            <a:endParaRPr lang="en-US" dirty="0" smtClean="0">
              <a:ea typeface="ＭＳ Ｐゴシック" pitchFamily="34" charset="-128"/>
            </a:endParaRPr>
          </a:p>
          <a:p>
            <a:r>
              <a:rPr lang="en-US" dirty="0" smtClean="0"/>
              <a:t>The minimum </a:t>
            </a:r>
            <a:r>
              <a:rPr lang="en-US" dirty="0" smtClean="0">
                <a:hlinkClick r:id="rId3" tooltip="Temperature"/>
              </a:rPr>
              <a:t>temperature</a:t>
            </a:r>
            <a:r>
              <a:rPr lang="en-US" dirty="0" smtClean="0"/>
              <a:t> at which a liquid will flow</a:t>
            </a:r>
          </a:p>
          <a:p>
            <a:endParaRPr lang="en-US" dirty="0" smtClean="0">
              <a:latin typeface="Helvetica" pitchFamily="84" charset="0"/>
              <a:ea typeface="ＭＳ Ｐゴシック" pitchFamily="34" charset="-128"/>
            </a:endParaRPr>
          </a:p>
          <a:p>
            <a:r>
              <a:rPr lang="en-US" dirty="0" smtClean="0">
                <a:latin typeface="Helvetica" pitchFamily="84" charset="0"/>
                <a:ea typeface="ＭＳ Ｐゴシック" pitchFamily="34" charset="-128"/>
              </a:rPr>
              <a:t>Need to know pour point for response options if oil has a high pour point.</a:t>
            </a:r>
          </a:p>
          <a:p>
            <a:pPr>
              <a:defRPr/>
            </a:pPr>
            <a:endParaRPr lang="en-US" dirty="0"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84" charset="0"/>
                <a:ea typeface="ＭＳ Ｐゴシック" pitchFamily="34" charset="-128"/>
              </a:defRPr>
            </a:lvl1pPr>
            <a:lvl2pPr marL="37931725" indent="-37474525">
              <a:defRPr sz="2400">
                <a:solidFill>
                  <a:schemeClr val="tx1"/>
                </a:solidFill>
                <a:latin typeface="Times" pitchFamily="84" charset="0"/>
                <a:ea typeface="ＭＳ Ｐゴシック" pitchFamily="34" charset="-128"/>
              </a:defRPr>
            </a:lvl2pPr>
            <a:lvl3pPr>
              <a:defRPr sz="2400">
                <a:solidFill>
                  <a:schemeClr val="tx1"/>
                </a:solidFill>
                <a:latin typeface="Times" pitchFamily="84" charset="0"/>
                <a:ea typeface="ＭＳ Ｐゴシック" pitchFamily="34" charset="-128"/>
              </a:defRPr>
            </a:lvl3pPr>
            <a:lvl4pPr>
              <a:defRPr sz="2400">
                <a:solidFill>
                  <a:schemeClr val="tx1"/>
                </a:solidFill>
                <a:latin typeface="Times" pitchFamily="84" charset="0"/>
                <a:ea typeface="ＭＳ Ｐゴシック" pitchFamily="34" charset="-128"/>
              </a:defRPr>
            </a:lvl4pPr>
            <a:lvl5pPr>
              <a:defRPr sz="2400">
                <a:solidFill>
                  <a:schemeClr val="tx1"/>
                </a:solidFill>
                <a:latin typeface="Times" pitchFamily="84"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84"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84"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84"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84" charset="0"/>
                <a:ea typeface="ＭＳ Ｐゴシック" pitchFamily="34" charset="-128"/>
              </a:defRPr>
            </a:lvl9pPr>
          </a:lstStyle>
          <a:p>
            <a:fld id="{EC2D091A-C01F-406A-BE01-6E1859F2FA32}" type="slidenum">
              <a:rPr lang="en-US" sz="1200"/>
              <a:pPr/>
              <a:t>3</a:t>
            </a:fld>
            <a:endParaRPr 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8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pPr>
              <a:defRPr/>
            </a:pPr>
            <a:fld id="{E7A5F162-707E-44B6-A0CD-C7D5C36A6615}" type="slidenum">
              <a:rPr lang="en-US"/>
              <a:pPr>
                <a:defRPr/>
              </a:pPr>
              <a:t>37</a:t>
            </a:fld>
            <a:endParaRPr lang="en-US"/>
          </a:p>
        </p:txBody>
      </p:sp>
      <p:sp>
        <p:nvSpPr>
          <p:cNvPr id="102403"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02404" name="Rectangle 1027"/>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Example from the Westchester spill of a Nigerian crude oil in the Mississippi River that had a “low” pour point of 45°F. At nighttime, temperatures went below the pour point and the stranded  oil “solidified.” During the day, however, when the air temperatures warmed, the oil was a liquid.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sz="2800" dirty="0" smtClean="0"/>
              <a:t>Incident:	T/B </a:t>
            </a:r>
            <a:r>
              <a:rPr lang="en-US" sz="2800" i="1" dirty="0" smtClean="0"/>
              <a:t>Morris J. Berman</a:t>
            </a:r>
            <a:r>
              <a:rPr lang="en-US" sz="2800" dirty="0" smtClean="0"/>
              <a:t/>
            </a:r>
            <a:br>
              <a:rPr lang="en-US" sz="2800" dirty="0" smtClean="0"/>
            </a:br>
            <a:r>
              <a:rPr lang="en-US" sz="2800" dirty="0" smtClean="0"/>
              <a:t>Location:	San Juan, PR</a:t>
            </a:r>
          </a:p>
          <a:p>
            <a:pPr eaLnBrk="1" hangingPunct="1">
              <a:defRPr/>
            </a:pPr>
            <a:r>
              <a:rPr lang="en-US" sz="2800" dirty="0" smtClean="0"/>
              <a:t>Date:	January 7, 1994</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2800" dirty="0" smtClean="0"/>
              <a:t>Oil</a:t>
            </a:r>
            <a:r>
              <a:rPr lang="en-US" sz="2800" baseline="0" dirty="0" smtClean="0"/>
              <a:t> type:	</a:t>
            </a:r>
            <a:r>
              <a:rPr lang="en-US" sz="2800" dirty="0" smtClean="0"/>
              <a:t>Heavy fuel oil</a:t>
            </a:r>
            <a:endParaRPr lang="en-US" sz="2800" baseline="0" dirty="0" smtClean="0"/>
          </a:p>
          <a:p>
            <a:pPr eaLnBrk="1" hangingPunct="1">
              <a:defRPr/>
            </a:pPr>
            <a:r>
              <a:rPr lang="en-US" sz="2800" baseline="0" dirty="0" smtClean="0"/>
              <a:t>Volume spilt:	</a:t>
            </a:r>
            <a:r>
              <a:rPr lang="en-US" sz="2800" dirty="0" smtClean="0"/>
              <a:t>750,000 gallons (19,000 </a:t>
            </a:r>
            <a:r>
              <a:rPr lang="en-US" sz="2800" dirty="0" err="1" smtClean="0"/>
              <a:t>bbls</a:t>
            </a:r>
            <a:r>
              <a:rPr lang="en-US" sz="2800" dirty="0" smtClean="0"/>
              <a:t>)</a:t>
            </a:r>
          </a:p>
          <a:p>
            <a:pPr eaLnBrk="1" hangingPunct="1">
              <a:defRPr/>
            </a:pPr>
            <a:r>
              <a:rPr lang="en-US" sz="2800" dirty="0" smtClean="0"/>
              <a:t>Density:	</a:t>
            </a:r>
            <a:r>
              <a:rPr lang="en-US" sz="2400" dirty="0" smtClean="0"/>
              <a:t>API 9.5</a:t>
            </a:r>
            <a:r>
              <a:rPr lang="en-US" sz="2400" dirty="0" smtClean="0">
                <a:latin typeface="Times New Roman"/>
                <a:cs typeface="Times New Roman"/>
              </a:rPr>
              <a:t>º (</a:t>
            </a:r>
            <a:r>
              <a:rPr lang="en-US" sz="2400" dirty="0" smtClean="0"/>
              <a:t>Spec. </a:t>
            </a:r>
            <a:r>
              <a:rPr lang="en-US" sz="2400" dirty="0" err="1" smtClean="0"/>
              <a:t>Grav</a:t>
            </a:r>
            <a:r>
              <a:rPr lang="en-US" sz="2400" dirty="0" smtClean="0"/>
              <a:t>. = 1.005)</a:t>
            </a:r>
          </a:p>
          <a:p>
            <a:pPr eaLnBrk="1" hangingPunct="1"/>
            <a:endParaRPr lang="en-US" dirty="0" smtClean="0"/>
          </a:p>
          <a:p>
            <a:pPr eaLnBrk="1" hangingPunct="1"/>
            <a:endParaRPr lang="en-US" dirty="0" smtClean="0"/>
          </a:p>
          <a:p>
            <a:pPr eaLnBrk="1" hangingPunct="1"/>
            <a:r>
              <a:rPr lang="en-US" dirty="0" smtClean="0"/>
              <a:t>As the oil warmed in the afternoon sun, the sediment settled through the oil.  It became buoyant and flowed upwards.</a:t>
            </a:r>
          </a:p>
          <a:p>
            <a:pPr eaLnBrk="1" hangingPunct="1"/>
            <a:endParaRPr lang="en-US" dirty="0" smtClean="0"/>
          </a:p>
          <a:p>
            <a:pPr eaLnBrk="1" hangingPunct="1"/>
            <a:r>
              <a:rPr lang="en-US" dirty="0" smtClean="0"/>
              <a:t>Also, turbulence from afternoon winds increased remobilization.</a:t>
            </a: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79E59AB-28C2-4BDA-835D-A321113E9D87}" type="slidenum">
              <a:rPr lang="en-US" smtClean="0"/>
              <a:pPr eaLnBrk="1" hangingPunct="1"/>
              <a:t>38</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77E36E-717B-4449-92AE-44B2DB3DB5C3}" type="slidenum">
              <a:rPr lang="en-US"/>
              <a:pPr>
                <a:defRPr/>
              </a:pPr>
              <a:t>39</a:t>
            </a:fld>
            <a:endParaRPr lang="en-US"/>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dirty="0" smtClean="0">
                <a:latin typeface="Times New Roman" pitchFamily="18" charset="0"/>
                <a:ea typeface="ＭＳ Ｐゴシック" pitchFamily="34" charset="-128"/>
              </a:rPr>
              <a:t>The lower the flash point the greater the hazard.</a:t>
            </a:r>
          </a:p>
          <a:p>
            <a:pPr lvl="1"/>
            <a:endParaRPr lang="en-US" dirty="0" smtClean="0">
              <a:latin typeface="Times New Roman" pitchFamily="18" charset="0"/>
              <a:ea typeface="ＭＳ Ｐゴシック" pitchFamily="34" charset="-128"/>
            </a:endParaRPr>
          </a:p>
          <a:p>
            <a:pPr lvl="1"/>
            <a:r>
              <a:rPr lang="en-US" dirty="0" smtClean="0">
                <a:latin typeface="Times New Roman" pitchFamily="18" charset="0"/>
                <a:ea typeface="ＭＳ Ｐゴシック" pitchFamily="34" charset="-128"/>
              </a:rPr>
              <a:t>The higher the flash point the harder to ignite.</a:t>
            </a:r>
          </a:p>
          <a:p>
            <a:endParaRPr lang="en-US" dirty="0" smtClean="0"/>
          </a:p>
          <a:p>
            <a:r>
              <a:rPr lang="en-US" dirty="0" smtClean="0"/>
              <a:t>Flash point alone is not adequate to describe flam</a:t>
            </a:r>
          </a:p>
          <a:p>
            <a:endParaRPr lang="en-US" dirty="0" smtClean="0"/>
          </a:p>
          <a:p>
            <a:r>
              <a:rPr lang="en-US" dirty="0" smtClean="0">
                <a:ea typeface="ＭＳ Ｐゴシック" pitchFamily="34" charset="-128"/>
              </a:rPr>
              <a:t>The lowest temperature of the liquid at which the vapor/air mixture will ignite.</a:t>
            </a:r>
          </a:p>
          <a:p>
            <a:pPr lvl="1"/>
            <a:r>
              <a:rPr lang="en-US" dirty="0" smtClean="0">
                <a:latin typeface="Times New Roman" pitchFamily="18" charset="0"/>
                <a:ea typeface="ＭＳ Ｐゴシック" pitchFamily="34" charset="-128"/>
              </a:rPr>
              <a:t>The lower the flash point the (greater/less) the hazard?</a:t>
            </a:r>
          </a:p>
          <a:p>
            <a:pPr lvl="1"/>
            <a:r>
              <a:rPr lang="en-US" dirty="0" smtClean="0">
                <a:latin typeface="Times New Roman" pitchFamily="18" charset="0"/>
                <a:ea typeface="ＭＳ Ｐゴシック" pitchFamily="34" charset="-128"/>
              </a:rPr>
              <a:t>The higher the flash point the (easier/harder) to ignite for an in-situ burn?</a:t>
            </a:r>
          </a:p>
          <a:p>
            <a:r>
              <a:rPr lang="en-US" dirty="0" err="1" smtClean="0"/>
              <a:t>mability</a:t>
            </a:r>
            <a:r>
              <a:rPr lang="en-US" dirty="0" smtClean="0"/>
              <a:t> hazard-wind and oil thickness can reduce hazard on the water.  If FP below ambient temp, vapors in vessel can be ignited by an ignition source.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June 25, 1999, the NOAA SSC received a report from MSO Morgan City that the crew of the Rig Falcon 17 had evacuated the rig because extremely high-pressure readings showed a potential for a blowout. The well had the possibility of releasing natural gas condensate, crude oil, and drilling mud. The location of the incident is just south of Amelia, Louisiana in Bayou Chene.</a:t>
            </a:r>
          </a:p>
          <a:p>
            <a:r>
              <a:rPr lang="en-US" smtClean="0"/>
              <a:t>At 0920 MSO Morgan City notified the SSC that the rig has blown and requested a plume trajectory</a:t>
            </a:r>
          </a:p>
        </p:txBody>
      </p:sp>
      <p:sp>
        <p:nvSpPr>
          <p:cNvPr id="4" name="Slide Number Placeholder 3"/>
          <p:cNvSpPr>
            <a:spLocks noGrp="1"/>
          </p:cNvSpPr>
          <p:nvPr>
            <p:ph type="sldNum" sz="quarter" idx="5"/>
          </p:nvPr>
        </p:nvSpPr>
        <p:spPr/>
        <p:txBody>
          <a:bodyPr/>
          <a:lstStyle/>
          <a:p>
            <a:pPr>
              <a:defRPr/>
            </a:pPr>
            <a:fld id="{932EFE0B-581A-42D6-84C1-E3766E34129C}" type="slidenum">
              <a:rPr lang="en-US" smtClean="0"/>
              <a:pPr>
                <a:defRPr/>
              </a:pPr>
              <a:t>40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84" charset="0"/>
                <a:ea typeface="ＭＳ Ｐゴシック" pitchFamily="34" charset="-128"/>
              </a:defRPr>
            </a:lvl1pPr>
            <a:lvl2pPr marL="37931725" indent="-37474525">
              <a:defRPr sz="2400">
                <a:solidFill>
                  <a:schemeClr val="tx1"/>
                </a:solidFill>
                <a:latin typeface="Times" pitchFamily="84" charset="0"/>
                <a:ea typeface="ＭＳ Ｐゴシック" pitchFamily="34" charset="-128"/>
              </a:defRPr>
            </a:lvl2pPr>
            <a:lvl3pPr>
              <a:defRPr sz="2400">
                <a:solidFill>
                  <a:schemeClr val="tx1"/>
                </a:solidFill>
                <a:latin typeface="Times" pitchFamily="84" charset="0"/>
                <a:ea typeface="ＭＳ Ｐゴシック" pitchFamily="34" charset="-128"/>
              </a:defRPr>
            </a:lvl3pPr>
            <a:lvl4pPr>
              <a:defRPr sz="2400">
                <a:solidFill>
                  <a:schemeClr val="tx1"/>
                </a:solidFill>
                <a:latin typeface="Times" pitchFamily="84" charset="0"/>
                <a:ea typeface="ＭＳ Ｐゴシック" pitchFamily="34" charset="-128"/>
              </a:defRPr>
            </a:lvl4pPr>
            <a:lvl5pPr>
              <a:defRPr sz="2400">
                <a:solidFill>
                  <a:schemeClr val="tx1"/>
                </a:solidFill>
                <a:latin typeface="Times" pitchFamily="84"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84"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84"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84"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84" charset="0"/>
                <a:ea typeface="ＭＳ Ｐゴシック" pitchFamily="34" charset="-128"/>
              </a:defRPr>
            </a:lvl9pPr>
          </a:lstStyle>
          <a:p>
            <a:fld id="{A1E01513-91CC-42AA-B312-E79267FD75B6}" type="slidenum">
              <a:rPr lang="en-US" sz="1200"/>
              <a:pPr/>
              <a:t>42</a:t>
            </a:fld>
            <a:endParaRPr lang="en-US" sz="120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8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fate and transport are governed by horizontal spreading of the surface slick due to gravity</a:t>
            </a:r>
          </a:p>
          <a:p>
            <a:pPr eaLnBrk="1" hangingPunct="1">
              <a:spcBef>
                <a:spcPct val="0"/>
              </a:spcBef>
            </a:pPr>
            <a:r>
              <a:rPr lang="en-US" smtClean="0"/>
              <a:t>Changes in physical and chemical properties due to weathering</a:t>
            </a:r>
          </a:p>
          <a:p>
            <a:pPr eaLnBrk="1" hangingPunct="1">
              <a:spcBef>
                <a:spcPct val="0"/>
              </a:spcBef>
            </a:pPr>
            <a:r>
              <a:rPr lang="en-US" smtClean="0"/>
              <a:t>Transport: advection due to currents and winds and turbulent diffusion</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BB05C4-E258-4B97-A2EC-D4E2890AE24C}" type="slidenum">
              <a:rPr lang="en-US" smtClean="0"/>
              <a:pPr fontAlgn="base">
                <a:spcBef>
                  <a:spcPct val="0"/>
                </a:spcBef>
                <a:spcAft>
                  <a:spcPct val="0"/>
                </a:spcAft>
                <a:defRPr/>
              </a:pPr>
              <a:t>43</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F082217-D6EF-4842-A9AC-854459D1E1E8}" type="slidenum">
              <a:rPr lang="en-US"/>
              <a:pPr>
                <a:defRPr/>
              </a:pPr>
              <a:t>44</a:t>
            </a:fld>
            <a:endParaRPr lang="en-US"/>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E397E6-3DF5-4810-9100-F3B636025AB6}" type="slidenum">
              <a:rPr lang="en-US" smtClean="0"/>
              <a:pPr fontAlgn="base">
                <a:spcBef>
                  <a:spcPct val="0"/>
                </a:spcBef>
                <a:spcAft>
                  <a:spcPct val="0"/>
                </a:spcAft>
                <a:defRPr/>
              </a:pPr>
              <a:t>45</a:t>
            </a:fld>
            <a:endParaRPr lang="en-US" smtClean="0"/>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Most oil will float on the sea surface where it will quickly spread under the influence of gravity</a:t>
            </a:r>
          </a:p>
          <a:p>
            <a:r>
              <a:rPr lang="en-US" dirty="0" smtClean="0"/>
              <a:t>For oil spill response it is important as it quickly causes a significant increase in the area of the spilled oil and key variables in weathering/transport models </a:t>
            </a:r>
          </a:p>
          <a:p>
            <a:r>
              <a:rPr lang="en-US" dirty="0" smtClean="0"/>
              <a:t>1.5 gallons at 1 micron thickness would cover football field</a:t>
            </a:r>
          </a:p>
          <a:p>
            <a:r>
              <a:rPr lang="en-US" dirty="0" smtClean="0"/>
              <a:t>– mechanical cleanup requires thicknesses &gt; ~10 microns</a:t>
            </a:r>
          </a:p>
          <a:p>
            <a:endParaRPr lang="en-US" dirty="0" smtClean="0"/>
          </a:p>
          <a:p>
            <a:r>
              <a:rPr lang="en-US" dirty="0" smtClean="0"/>
              <a:t>Initially driven…determines footprint</a:t>
            </a:r>
          </a:p>
          <a:p>
            <a:endParaRPr lang="en-US" dirty="0" smtClean="0"/>
          </a:p>
          <a:p>
            <a:r>
              <a:rPr lang="en-US" dirty="0" smtClean="0"/>
              <a:t>Under natural conditions spreading won’t stop when a terminal thickness is reached, rather the slick will begin to…</a:t>
            </a:r>
          </a:p>
          <a:p>
            <a:endParaRPr lang="en-US" dirty="0" smtClean="0"/>
          </a:p>
          <a:p>
            <a:r>
              <a:rPr lang="en-US" dirty="0" smtClean="0"/>
              <a:t>Spreading highly non-uniform…what is often seen is elongated slicks with thin sheens trailing behind thick sections – not explained by 2D models which are slowly being replaced with 3D “shear spreading” models – return to that in next slides</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Palatino" pitchFamily="84" charset="0"/>
                <a:ea typeface="ＭＳ Ｐゴシック" pitchFamily="34" charset="-128"/>
              </a:rPr>
              <a:t>The slick does not spread uniformly but will often have a thick part surrounded by a larger but thinner sheen. Note that about 90% of the oil is found in 10% of the slick area.</a:t>
            </a:r>
            <a:endParaRPr lang="en-US" sz="1100" dirty="0" smtClean="0">
              <a:solidFill>
                <a:srgbClr val="000000"/>
              </a:solidFill>
              <a:latin typeface="Palatino" pitchFamily="84" charset="0"/>
              <a:ea typeface="ＭＳ Ｐゴシック" pitchFamily="34" charset="-128"/>
            </a:endParaRPr>
          </a:p>
          <a:p>
            <a:endParaRPr lang="en-US" dirty="0" smtClean="0"/>
          </a:p>
          <a:p>
            <a:r>
              <a:rPr lang="en-US" sz="1200" dirty="0" smtClean="0">
                <a:latin typeface="Palatino" pitchFamily="84" charset="0"/>
                <a:ea typeface="ＭＳ Ｐゴシック" pitchFamily="34" charset="-128"/>
              </a:rPr>
              <a:t>The spreading process occurs quickly, and for most spills, occurs mostly within the first hour.  In the open ocean, other processes (i.e., winds, currents and turbulence) will quickly move the oil.</a:t>
            </a:r>
            <a:r>
              <a:rPr lang="en-US" sz="1200" dirty="0" smtClean="0">
                <a:solidFill>
                  <a:srgbClr val="000000"/>
                </a:solidFill>
                <a:latin typeface="Palatino" pitchFamily="84" charset="0"/>
                <a:ea typeface="ＭＳ Ｐゴシック" pitchFamily="34" charset="-128"/>
              </a:rPr>
              <a:t>  </a:t>
            </a:r>
          </a:p>
          <a:p>
            <a:r>
              <a:rPr lang="en-US" sz="1200" dirty="0" smtClean="0">
                <a:latin typeface="Palatino" pitchFamily="84" charset="0"/>
                <a:ea typeface="ＭＳ Ｐゴシック" pitchFamily="34" charset="-128"/>
              </a:rPr>
              <a:t>Spreading will occur quicker for lighter and/or less viscous oils in warm water temperatures.</a:t>
            </a:r>
            <a:endParaRPr lang="en-US" sz="1200" dirty="0" smtClean="0">
              <a:ea typeface="ＭＳ Ｐゴシック" pitchFamily="34" charset="-128"/>
            </a:endParaRPr>
          </a:p>
          <a:p>
            <a:r>
              <a:rPr lang="en-US" sz="1200" dirty="0" smtClean="0">
                <a:latin typeface="Palatino" pitchFamily="84" charset="0"/>
                <a:ea typeface="ＭＳ Ｐゴシック" pitchFamily="34" charset="-128"/>
              </a:rPr>
              <a:t>The slick does not spread uniformly but will often have a thick part surrounded by a larger but thinner sheen. Note that about 90% of the oil is found in 10% of the slick area.</a:t>
            </a:r>
            <a:endParaRPr lang="en-US" sz="1100" dirty="0" smtClean="0">
              <a:solidFill>
                <a:srgbClr val="000000"/>
              </a:solidFill>
              <a:latin typeface="Palatino" pitchFamily="84" charset="0"/>
              <a:ea typeface="ＭＳ Ｐゴシック" pitchFamily="34" charset="-128"/>
            </a:endParaRPr>
          </a:p>
          <a:p>
            <a:endParaRPr lang="en-US" dirty="0" smtClean="0"/>
          </a:p>
          <a:p>
            <a:r>
              <a:rPr lang="en-US" b="1" dirty="0" smtClean="0">
                <a:solidFill>
                  <a:schemeClr val="bg1"/>
                </a:solidFill>
                <a:latin typeface="Helvetica" pitchFamily="84" charset="0"/>
              </a:rPr>
              <a:t>thin film (a few microns thick) </a:t>
            </a:r>
            <a:endParaRPr lang="en-US" dirty="0" smtClean="0">
              <a:latin typeface="Times" pitchFamily="84" charset="0"/>
            </a:endParaRPr>
          </a:p>
          <a:p>
            <a:endParaRPr lang="en-US" dirty="0" smtClean="0">
              <a:latin typeface="Times" pitchFamily="84" charset="0"/>
            </a:endParaRPr>
          </a:p>
          <a:p>
            <a:pPr eaLnBrk="1" hangingPunct="1"/>
            <a:r>
              <a:rPr lang="en-US" dirty="0" smtClean="0"/>
              <a:t>under influence of winds, wave action and water turbulence (long-term spreading processes)</a:t>
            </a:r>
          </a:p>
          <a:p>
            <a:pPr eaLnBrk="1" hangingPunct="1"/>
            <a:r>
              <a:rPr lang="en-US" dirty="0" smtClean="0"/>
              <a:t>Spreading is highly non-uniform with large variations in the thickness of the oil</a:t>
            </a:r>
          </a:p>
          <a:p>
            <a:pPr lvl="1">
              <a:defRPr/>
            </a:pPr>
            <a:r>
              <a:rPr lang="en-US" sz="1200" kern="1200" dirty="0" smtClean="0">
                <a:solidFill>
                  <a:schemeClr val="tx1"/>
                </a:solidFill>
                <a:latin typeface="+mn-lt"/>
                <a:ea typeface="+mn-ea"/>
                <a:cs typeface="+mn-cs"/>
              </a:rPr>
              <a:t>Elongated slicks with trailing thin sheens</a:t>
            </a:r>
          </a:p>
          <a:p>
            <a:endParaRPr lang="en-US" dirty="0" smtClean="0">
              <a:latin typeface="Times" pitchFamily="84" charset="0"/>
            </a:endParaRPr>
          </a:p>
          <a:p>
            <a:r>
              <a:rPr lang="en-US" dirty="0" smtClean="0">
                <a:latin typeface="Times" pitchFamily="84" charset="0"/>
              </a:rPr>
              <a:t>Traditional 2D spreading models (Faye/Holt) being replaced by “shear spreading” models – oil is modeled as a distribution of droplets, natural dispersion mixes some droplets into the water column – most of the droplets resurface but on variable time scales related to the droplet size</a:t>
            </a:r>
          </a:p>
          <a:p>
            <a:pPr eaLnBrk="1" hangingPunct="1">
              <a:spcBef>
                <a:spcPct val="0"/>
              </a:spcBef>
            </a:pPr>
            <a:endParaRPr lang="en-US" dirty="0" smtClean="0">
              <a:latin typeface="Times" pitchFamily="84" charset="0"/>
            </a:endParaRPr>
          </a:p>
          <a:p>
            <a:pPr eaLnBrk="1" hangingPunct="1">
              <a:spcBef>
                <a:spcPct val="0"/>
              </a:spcBef>
            </a:pPr>
            <a:r>
              <a:rPr lang="en-US" dirty="0" smtClean="0">
                <a:latin typeface="Times" pitchFamily="84" charset="0"/>
              </a:rPr>
              <a:t>Oil spreading therefore determined by droplet size distribution and shear diffusion processes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72890B-14C0-4C57-B177-69C47F5AF042}" type="slidenum">
              <a:rPr lang="en-US" smtClean="0">
                <a:latin typeface="Times" charset="0"/>
              </a:rPr>
              <a:pPr fontAlgn="base">
                <a:spcBef>
                  <a:spcPct val="0"/>
                </a:spcBef>
                <a:spcAft>
                  <a:spcPct val="0"/>
                </a:spcAft>
              </a:pPr>
              <a:t>46</a:t>
            </a:fld>
            <a:endParaRPr lang="en-US" smtClean="0">
              <a:latin typeface="Times"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nSpc>
                <a:spcPct val="80000"/>
              </a:lnSpc>
            </a:pPr>
            <a:r>
              <a:rPr lang="en-US" sz="1000" b="1" dirty="0"/>
              <a:t>Evaporation</a:t>
            </a:r>
          </a:p>
          <a:p>
            <a:pPr>
              <a:lnSpc>
                <a:spcPct val="80000"/>
              </a:lnSpc>
            </a:pPr>
            <a:r>
              <a:rPr lang="en-US" sz="1000" dirty="0"/>
              <a:t>Often the most significant “loss” mechanism</a:t>
            </a:r>
          </a:p>
          <a:p>
            <a:pPr>
              <a:lnSpc>
                <a:spcPct val="80000"/>
              </a:lnSpc>
            </a:pPr>
            <a:r>
              <a:rPr lang="en-US" sz="1000" dirty="0"/>
              <a:t>Factors: oil type, surface area, solar radiation, wind speed, water temperature</a:t>
            </a:r>
          </a:p>
          <a:p>
            <a:pPr lvl="1">
              <a:lnSpc>
                <a:spcPct val="80000"/>
              </a:lnSpc>
            </a:pPr>
            <a:r>
              <a:rPr lang="en-US" sz="1000" dirty="0"/>
              <a:t>No. 6 fuel oil - 2% loss in 40 hours</a:t>
            </a:r>
          </a:p>
          <a:p>
            <a:pPr lvl="1">
              <a:lnSpc>
                <a:spcPct val="80000"/>
              </a:lnSpc>
            </a:pPr>
            <a:r>
              <a:rPr lang="en-US" sz="1000" dirty="0"/>
              <a:t>Crude oil - ≤ 25% loss in 24 hours</a:t>
            </a:r>
          </a:p>
          <a:p>
            <a:pPr lvl="1">
              <a:lnSpc>
                <a:spcPct val="80000"/>
              </a:lnSpc>
            </a:pPr>
            <a:r>
              <a:rPr lang="en-US" sz="1000" dirty="0"/>
              <a:t>Gasoline - ≤ 50% loss in 10 minutes</a:t>
            </a:r>
          </a:p>
          <a:p>
            <a:pPr>
              <a:lnSpc>
                <a:spcPct val="80000"/>
              </a:lnSpc>
            </a:pPr>
            <a:r>
              <a:rPr lang="en-US" sz="1000" b="1" dirty="0"/>
              <a:t>Dispersion</a:t>
            </a:r>
          </a:p>
          <a:p>
            <a:pPr>
              <a:lnSpc>
                <a:spcPct val="80000"/>
              </a:lnSpc>
            </a:pPr>
            <a:r>
              <a:rPr lang="en-US" sz="1000" dirty="0"/>
              <a:t>Oil droplets moving into the water column</a:t>
            </a:r>
          </a:p>
          <a:p>
            <a:pPr lvl="1">
              <a:lnSpc>
                <a:spcPct val="80000"/>
              </a:lnSpc>
            </a:pPr>
            <a:r>
              <a:rPr lang="en-US" sz="1000" dirty="0"/>
              <a:t>Can be a significant loss mechanism</a:t>
            </a:r>
          </a:p>
          <a:p>
            <a:pPr lvl="1">
              <a:lnSpc>
                <a:spcPct val="80000"/>
              </a:lnSpc>
            </a:pPr>
            <a:r>
              <a:rPr lang="en-US" sz="1000" dirty="0"/>
              <a:t>Larger droplets (&gt; 0.1mm) will resurface</a:t>
            </a:r>
          </a:p>
          <a:p>
            <a:pPr lvl="1">
              <a:lnSpc>
                <a:spcPct val="80000"/>
              </a:lnSpc>
            </a:pPr>
            <a:r>
              <a:rPr lang="en-US" sz="1000" dirty="0"/>
              <a:t>Factors for physical dispersion: oil type, energy available, slick thickness</a:t>
            </a:r>
          </a:p>
          <a:p>
            <a:pPr>
              <a:lnSpc>
                <a:spcPct val="80000"/>
              </a:lnSpc>
            </a:pPr>
            <a:r>
              <a:rPr lang="en-US" sz="1000" b="1" dirty="0"/>
              <a:t>Emulsification</a:t>
            </a:r>
          </a:p>
          <a:p>
            <a:pPr>
              <a:lnSpc>
                <a:spcPct val="80000"/>
              </a:lnSpc>
            </a:pPr>
            <a:r>
              <a:rPr lang="en-US" sz="800" dirty="0"/>
              <a:t>Water droplets moving into the oil</a:t>
            </a:r>
          </a:p>
          <a:p>
            <a:pPr>
              <a:lnSpc>
                <a:spcPct val="80000"/>
              </a:lnSpc>
            </a:pPr>
            <a:r>
              <a:rPr lang="en-US" sz="800" dirty="0"/>
              <a:t>Not well understood</a:t>
            </a:r>
          </a:p>
          <a:p>
            <a:pPr>
              <a:lnSpc>
                <a:spcPct val="80000"/>
              </a:lnSpc>
            </a:pPr>
            <a:r>
              <a:rPr lang="en-US" sz="800" dirty="0"/>
              <a:t>Oil must be partially “weathered”</a:t>
            </a:r>
          </a:p>
          <a:p>
            <a:pPr>
              <a:lnSpc>
                <a:spcPct val="80000"/>
              </a:lnSpc>
            </a:pPr>
            <a:r>
              <a:rPr lang="en-US" sz="800" dirty="0"/>
              <a:t>Oil must have high wax &amp; </a:t>
            </a:r>
            <a:r>
              <a:rPr lang="en-US" sz="800" dirty="0" err="1"/>
              <a:t>asphaltine</a:t>
            </a:r>
            <a:r>
              <a:rPr lang="en-US" sz="800" dirty="0"/>
              <a:t> content (&gt;5%) </a:t>
            </a:r>
          </a:p>
          <a:p>
            <a:pPr>
              <a:lnSpc>
                <a:spcPct val="80000"/>
              </a:lnSpc>
            </a:pPr>
            <a:r>
              <a:rPr lang="en-US" sz="800" dirty="0"/>
              <a:t>Can be 70-90% water</a:t>
            </a:r>
          </a:p>
          <a:p>
            <a:pPr>
              <a:lnSpc>
                <a:spcPct val="80000"/>
              </a:lnSpc>
            </a:pPr>
            <a:r>
              <a:rPr lang="en-US" sz="800" dirty="0"/>
              <a:t>Can result in significant color changes</a:t>
            </a:r>
          </a:p>
          <a:p>
            <a:pPr>
              <a:lnSpc>
                <a:spcPct val="80000"/>
              </a:lnSpc>
            </a:pPr>
            <a:r>
              <a:rPr lang="en-US" sz="1000" b="1" dirty="0"/>
              <a:t>Adsorption</a:t>
            </a:r>
          </a:p>
          <a:p>
            <a:pPr>
              <a:lnSpc>
                <a:spcPct val="80000"/>
              </a:lnSpc>
            </a:pPr>
            <a:r>
              <a:rPr lang="en-US" sz="1000" dirty="0"/>
              <a:t>Sticking to another substance (e.g. sediment)</a:t>
            </a:r>
          </a:p>
          <a:p>
            <a:pPr>
              <a:lnSpc>
                <a:spcPct val="80000"/>
              </a:lnSpc>
            </a:pPr>
            <a:r>
              <a:rPr lang="en-US" sz="1000" dirty="0"/>
              <a:t>High sediment loads (&gt;500 g/m</a:t>
            </a:r>
            <a:r>
              <a:rPr lang="en-US" sz="1000" baseline="30000" dirty="0"/>
              <a:t>3</a:t>
            </a:r>
            <a:r>
              <a:rPr lang="en-US" sz="1000" dirty="0"/>
              <a:t>) can cause oil to sink within hours</a:t>
            </a:r>
          </a:p>
          <a:p>
            <a:pPr>
              <a:lnSpc>
                <a:spcPct val="80000"/>
              </a:lnSpc>
            </a:pPr>
            <a:r>
              <a:rPr lang="en-US" sz="1000" b="1" dirty="0"/>
              <a:t>Relatively minor mechanisms</a:t>
            </a:r>
          </a:p>
          <a:p>
            <a:pPr>
              <a:lnSpc>
                <a:spcPct val="80000"/>
              </a:lnSpc>
            </a:pPr>
            <a:r>
              <a:rPr lang="en-US" sz="1000" dirty="0"/>
              <a:t>Photo oxidation – Results in soluble products or persistent tars</a:t>
            </a:r>
          </a:p>
          <a:p>
            <a:pPr>
              <a:lnSpc>
                <a:spcPct val="80000"/>
              </a:lnSpc>
            </a:pPr>
            <a:r>
              <a:rPr lang="en-US" sz="1000" dirty="0"/>
              <a:t>Dissolution – &lt;1-2% will dissolve in water</a:t>
            </a:r>
          </a:p>
          <a:p>
            <a:pPr>
              <a:lnSpc>
                <a:spcPct val="80000"/>
              </a:lnSpc>
            </a:pPr>
            <a:r>
              <a:rPr lang="en-US" sz="1000" dirty="0"/>
              <a:t>Biodegradation – Very slow process where naturally-occurring bacteria eat oil </a:t>
            </a:r>
            <a:r>
              <a:rPr lang="en-US" sz="1000" dirty="0" smtClean="0"/>
              <a:t>compounds</a:t>
            </a:r>
          </a:p>
          <a:p>
            <a:pPr>
              <a:lnSpc>
                <a:spcPct val="80000"/>
              </a:lnSpc>
            </a:pPr>
            <a:endParaRPr lang="en-US" sz="1000" b="1" dirty="0" smtClean="0"/>
          </a:p>
          <a:p>
            <a:pPr marL="324349" indent="-324349" eaLnBrk="1" hangingPunct="1">
              <a:spcBef>
                <a:spcPct val="20000"/>
              </a:spcBef>
              <a:spcAft>
                <a:spcPts val="568"/>
              </a:spcAft>
              <a:buClr>
                <a:srgbClr val="FFE100"/>
              </a:buClr>
              <a:buSzPct val="125000"/>
              <a:defRPr/>
            </a:pPr>
            <a:r>
              <a:rPr lang="en-US" sz="1000" dirty="0" smtClean="0"/>
              <a:t>Photo-oxidation:</a:t>
            </a:r>
          </a:p>
          <a:p>
            <a:r>
              <a:rPr lang="en-US" sz="1000" dirty="0" smtClean="0">
                <a:ea typeface="ＭＳ Ｐゴシック" pitchFamily="34" charset="-128"/>
              </a:rPr>
              <a:t>Hydrocarbon reacts with oxygen and either breaks down into soluble products or combines to form persistent tars.</a:t>
            </a:r>
          </a:p>
          <a:p>
            <a:r>
              <a:rPr lang="en-US" sz="1000" dirty="0" smtClean="0">
                <a:ea typeface="ＭＳ Ｐゴシック" pitchFamily="34" charset="-128"/>
              </a:rPr>
              <a:t>Minor contributor - but may influence skinning or </a:t>
            </a:r>
            <a:r>
              <a:rPr lang="en-US" sz="1000" dirty="0" err="1" smtClean="0">
                <a:ea typeface="ＭＳ Ｐゴシック" pitchFamily="34" charset="-128"/>
              </a:rPr>
              <a:t>tarball</a:t>
            </a:r>
            <a:r>
              <a:rPr lang="en-US" sz="1000" dirty="0" smtClean="0">
                <a:ea typeface="ＭＳ Ｐゴシック" pitchFamily="34" charset="-128"/>
              </a:rPr>
              <a:t> formation</a:t>
            </a:r>
          </a:p>
          <a:p>
            <a:pPr>
              <a:lnSpc>
                <a:spcPct val="80000"/>
              </a:lnSpc>
            </a:pPr>
            <a:endParaRPr lang="en-US" sz="1000" b="1"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eaLnBrk="1" hangingPunct="1">
              <a:lnSpc>
                <a:spcPct val="90000"/>
              </a:lnSpc>
              <a:spcBef>
                <a:spcPct val="50000"/>
              </a:spcBef>
              <a:buClr>
                <a:schemeClr val="tx2"/>
              </a:buClr>
              <a:buFontTx/>
              <a:buChar char="•"/>
            </a:pPr>
            <a:r>
              <a:rPr lang="en-US" sz="1200" dirty="0" smtClean="0">
                <a:solidFill>
                  <a:schemeClr val="bg1"/>
                </a:solidFill>
              </a:rPr>
              <a:t>Density increases slightly but likely remain buoyant.</a:t>
            </a:r>
          </a:p>
          <a:p>
            <a:pPr marL="342900" indent="-342900" eaLnBrk="1" hangingPunct="1">
              <a:lnSpc>
                <a:spcPct val="90000"/>
              </a:lnSpc>
              <a:spcBef>
                <a:spcPct val="50000"/>
              </a:spcBef>
              <a:buClr>
                <a:schemeClr val="tx2"/>
              </a:buClr>
              <a:buFontTx/>
              <a:buChar char="•"/>
            </a:pPr>
            <a:r>
              <a:rPr lang="en-US" sz="1200" dirty="0" smtClean="0">
                <a:solidFill>
                  <a:schemeClr val="bg1"/>
                </a:solidFill>
              </a:rPr>
              <a:t>Viscosity increases by several orders of magnitude.</a:t>
            </a:r>
          </a:p>
          <a:p>
            <a:pPr marL="342900" indent="-342900" eaLnBrk="1" hangingPunct="1">
              <a:lnSpc>
                <a:spcPct val="90000"/>
              </a:lnSpc>
              <a:spcBef>
                <a:spcPct val="50000"/>
              </a:spcBef>
              <a:buClr>
                <a:schemeClr val="tx2"/>
              </a:buClr>
              <a:buFontTx/>
              <a:buChar char="•"/>
            </a:pPr>
            <a:r>
              <a:rPr lang="en-US" sz="1200" dirty="0" smtClean="0">
                <a:solidFill>
                  <a:schemeClr val="bg1"/>
                </a:solidFill>
              </a:rPr>
              <a:t>Oil film forms a crust (skinning), physical barrier.</a:t>
            </a:r>
          </a:p>
          <a:p>
            <a:endParaRPr lang="en-US" dirty="0"/>
          </a:p>
        </p:txBody>
      </p:sp>
      <p:sp>
        <p:nvSpPr>
          <p:cNvPr id="4" name="Slide Number Placeholder 3"/>
          <p:cNvSpPr>
            <a:spLocks noGrp="1"/>
          </p:cNvSpPr>
          <p:nvPr>
            <p:ph type="sldNum" sz="quarter" idx="10"/>
          </p:nvPr>
        </p:nvSpPr>
        <p:spPr/>
        <p:txBody>
          <a:bodyPr/>
          <a:lstStyle/>
          <a:p>
            <a:pPr>
              <a:defRPr/>
            </a:pPr>
            <a:fld id="{9830409D-2DA4-45B2-8A7A-33C798E2E6A6}" type="slidenum">
              <a:rPr lang="en-US" smtClean="0"/>
              <a:pPr>
                <a:defRPr/>
              </a:pPr>
              <a:t>47</a:t>
            </a:fld>
            <a:endParaRPr lang="en-US"/>
          </a:p>
        </p:txBody>
      </p:sp>
    </p:spTree>
    <p:extLst>
      <p:ext uri="{BB962C8B-B14F-4D97-AF65-F5344CB8AC3E}">
        <p14:creationId xmlns:p14="http://schemas.microsoft.com/office/powerpoint/2010/main" val="987775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C951CB-192A-4B05-9473-04CBD2347743}" type="slidenum">
              <a:rPr lang="en-US" smtClean="0">
                <a:latin typeface="Times" charset="0"/>
              </a:rPr>
              <a:pPr fontAlgn="base">
                <a:spcBef>
                  <a:spcPct val="0"/>
                </a:spcBef>
                <a:spcAft>
                  <a:spcPct val="0"/>
                </a:spcAft>
              </a:pPr>
              <a:t>6</a:t>
            </a:fld>
            <a:endParaRPr lang="en-US" smtClean="0">
              <a:latin typeface="Times"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Tx/>
              <a:buSzTx/>
              <a:buFontTx/>
              <a:buNone/>
              <a:tabLst/>
              <a:defRPr/>
            </a:pPr>
            <a:r>
              <a:rPr lang="en-US" sz="1000" dirty="0" smtClean="0">
                <a:latin typeface="Times New Roman" pitchFamily="84" charset="0"/>
              </a:rPr>
              <a:t>Oil contains 50 to 98% hydrocarbons</a:t>
            </a:r>
          </a:p>
          <a:p>
            <a:pPr>
              <a:lnSpc>
                <a:spcPct val="90000"/>
              </a:lnSpc>
            </a:pPr>
            <a:r>
              <a:rPr lang="en-US" sz="1000" dirty="0" smtClean="0">
                <a:latin typeface="Times New Roman" pitchFamily="84" charset="0"/>
              </a:rPr>
              <a:t>Kuwait Crude is considered “sour” - it has 10 times more sulfur than Louisiana crude, which is “sweet”.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Crudes extracted</a:t>
            </a:r>
            <a:r>
              <a:rPr lang="en-US" baseline="0" dirty="0" smtClean="0"/>
              <a:t> from the same oil field </a:t>
            </a:r>
            <a:r>
              <a:rPr lang="en-US" dirty="0" smtClean="0"/>
              <a:t>can vary in chemistry over</a:t>
            </a:r>
            <a:r>
              <a:rPr lang="en-US" baseline="0" dirty="0" smtClean="0"/>
              <a:t> time.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imes New Roman" pitchFamily="84" charset="0"/>
              </a:rPr>
              <a:t>This mixture varies with the production field and within areas of the same field (e.g., between wells and between different depths in the same well).  Transported products are typically a blend or mix of oils from different areas and often contain additives (</a:t>
            </a:r>
            <a:r>
              <a:rPr lang="en-US" dirty="0" err="1" smtClean="0">
                <a:latin typeface="Times New Roman" pitchFamily="84" charset="0"/>
              </a:rPr>
              <a:t>Simecek</a:t>
            </a:r>
            <a:r>
              <a:rPr lang="en-US" dirty="0" smtClean="0">
                <a:latin typeface="Times New Roman" pitchFamily="84" charset="0"/>
              </a:rPr>
              <a:t>-Beatty, 1995).</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6561D8-2973-466C-A5ED-606969B15059}" type="slidenum">
              <a:rPr lang="en-US" smtClean="0"/>
              <a:pPr fontAlgn="base">
                <a:spcBef>
                  <a:spcPct val="0"/>
                </a:spcBef>
                <a:spcAft>
                  <a:spcPct val="0"/>
                </a:spcAft>
                <a:defRPr/>
              </a:pPr>
              <a:t>48</a:t>
            </a:fld>
            <a:endParaRPr lang="en-US" smtClean="0"/>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When crude oil or refined products are spilled into the ocean, they immediately proceed to interact with the environment and undergo a series of physical, chemical and biological processes (collectively termed “weathering”) that change their composition and environmental impact.</a:t>
            </a:r>
          </a:p>
          <a:p>
            <a:pPr eaLnBrk="1" hangingPunct="1">
              <a:spcBef>
                <a:spcPct val="0"/>
              </a:spcBef>
            </a:pPr>
            <a:endParaRPr lang="en-US" smtClean="0"/>
          </a:p>
          <a:p>
            <a:pPr eaLnBrk="1" hangingPunct="1">
              <a:spcBef>
                <a:spcPct val="0"/>
              </a:spcBef>
            </a:pPr>
            <a:r>
              <a:rPr lang="en-US" smtClean="0"/>
              <a:t>Weathering processes occur at different rates but begin immediately following a spill. Rates are also not consistent throughout the duration of the spill and are highest immediately after the spill.</a:t>
            </a:r>
          </a:p>
          <a:p>
            <a:pPr eaLnBrk="1" hangingPunct="1">
              <a:spcBef>
                <a:spcPct val="0"/>
              </a:spcBef>
            </a:pPr>
            <a:endParaRPr lang="en-US" smtClean="0"/>
          </a:p>
          <a:p>
            <a:pPr eaLnBrk="1" hangingPunct="1">
              <a:spcBef>
                <a:spcPct val="0"/>
              </a:spcBef>
            </a:pPr>
            <a:r>
              <a:rPr lang="en-US" smtClean="0"/>
              <a:t>Primary processes ordered by the timescale on which they are important from hours to days to weeks.</a:t>
            </a:r>
          </a:p>
          <a:p>
            <a:pPr eaLnBrk="1" hangingPunct="1">
              <a:spcBef>
                <a:spcPct val="0"/>
              </a:spcBef>
            </a:pPr>
            <a:endParaRPr lang="en-US" smtClean="0"/>
          </a:p>
          <a:p>
            <a:pPr eaLnBrk="1" hangingPunct="1">
              <a:spcBef>
                <a:spcPct val="0"/>
              </a:spcBef>
            </a:pPr>
            <a:r>
              <a:rPr lang="en-US" smtClean="0">
                <a:ea typeface="ＭＳ Ｐゴシック" pitchFamily="34" charset="-128"/>
              </a:rPr>
              <a:t>Through these processes, the volume of oil progressively reduces as the slick approaches the shoreline.</a:t>
            </a:r>
            <a:endParaRPr lang="en-US" smtClean="0"/>
          </a:p>
          <a:p>
            <a:pPr eaLnBrk="1" hangingPunct="1">
              <a:spcBef>
                <a:spcPct val="0"/>
              </a:spcBef>
            </a:pPr>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4" charset="-128"/>
              </a:rPr>
              <a:t>Evaporation is probably one of the processes that we are best at estimating.</a:t>
            </a:r>
          </a:p>
          <a:p>
            <a:endParaRPr lang="en-US" dirty="0" smtClean="0"/>
          </a:p>
          <a:p>
            <a:pPr eaLnBrk="1" hangingPunct="1">
              <a:spcBef>
                <a:spcPct val="0"/>
              </a:spcBef>
            </a:pPr>
            <a:r>
              <a:rPr lang="en-US" dirty="0" smtClean="0"/>
              <a:t>Possible to lose half of a light crude oil spill due to evaporation</a:t>
            </a:r>
          </a:p>
          <a:p>
            <a:pPr eaLnBrk="1" hangingPunct="1">
              <a:spcBef>
                <a:spcPct val="0"/>
              </a:spcBef>
            </a:pPr>
            <a:r>
              <a:rPr lang="en-US" dirty="0" smtClean="0"/>
              <a:t>Rapid immediately after a spill then slows considerably (80% occurs in first few days) – graph: in first day lose ~25% due to evaporation</a:t>
            </a:r>
          </a:p>
          <a:p>
            <a:pPr eaLnBrk="1" hangingPunct="1">
              <a:spcBef>
                <a:spcPct val="0"/>
              </a:spcBef>
            </a:pPr>
            <a:endParaRPr lang="en-US" dirty="0" smtClean="0"/>
          </a:p>
          <a:p>
            <a:pPr eaLnBrk="1" hangingPunct="1">
              <a:spcBef>
                <a:spcPct val="0"/>
              </a:spcBef>
            </a:pPr>
            <a:r>
              <a:rPr lang="en-US" dirty="0" err="1" smtClean="0"/>
              <a:t>Evap</a:t>
            </a:r>
            <a:r>
              <a:rPr lang="en-US" dirty="0" smtClean="0"/>
              <a:t> changes the chemical mixture of the slick as the lighter components evaporate more quickly than the heavier hydrocarbons</a:t>
            </a:r>
          </a:p>
          <a:p>
            <a:pPr eaLnBrk="1" hangingPunct="1">
              <a:spcBef>
                <a:spcPct val="0"/>
              </a:spcBef>
            </a:pPr>
            <a:r>
              <a:rPr lang="en-US" dirty="0" smtClean="0"/>
              <a:t>If 40% (by weight evaporates) viscosity can increase by 1000fold (density increase by 10%)</a:t>
            </a:r>
          </a:p>
          <a:p>
            <a:endParaRPr lang="en-US" dirty="0" smtClean="0"/>
          </a:p>
        </p:txBody>
      </p:sp>
      <p:sp>
        <p:nvSpPr>
          <p:cNvPr id="4" name="Slide Number Placeholder 3"/>
          <p:cNvSpPr>
            <a:spLocks noGrp="1"/>
          </p:cNvSpPr>
          <p:nvPr>
            <p:ph type="sldNum" sz="quarter" idx="5"/>
          </p:nvPr>
        </p:nvSpPr>
        <p:spPr/>
        <p:txBody>
          <a:bodyPr/>
          <a:lstStyle/>
          <a:p>
            <a:pPr>
              <a:defRPr/>
            </a:pPr>
            <a:fld id="{34DA44C2-6111-4B44-948B-892120C0CFBB}" type="slidenum">
              <a:rPr lang="en-US" smtClean="0"/>
              <a:pPr>
                <a:defRPr/>
              </a:pPr>
              <a:t>49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t>Low API oils (gasoline-diesel) will evaporate quickly</a:t>
            </a:r>
          </a:p>
          <a:p>
            <a:pPr eaLnBrk="1" hangingPunct="1">
              <a:spcBef>
                <a:spcPct val="0"/>
              </a:spcBef>
            </a:pPr>
            <a:r>
              <a:rPr lang="en-US" dirty="0" smtClean="0"/>
              <a:t>Most important process for light fuels like gasoline, and jet fuels.</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**Determines time scale of problem. </a:t>
            </a:r>
          </a:p>
          <a:p>
            <a:pPr>
              <a:defRPr/>
            </a:pPr>
            <a:endParaRPr lang="en-US" dirty="0" smtClean="0"/>
          </a:p>
          <a:p>
            <a:pPr>
              <a:defRPr/>
            </a:pPr>
            <a:r>
              <a:rPr lang="en-US" dirty="0" smtClean="0"/>
              <a:t>ADIOS 5-day budget</a:t>
            </a:r>
          </a:p>
          <a:p>
            <a:pPr>
              <a:defRPr/>
            </a:pPr>
            <a:r>
              <a:rPr lang="en-US" dirty="0" smtClean="0"/>
              <a:t>10 knot winds</a:t>
            </a:r>
          </a:p>
          <a:p>
            <a:pPr>
              <a:defRPr/>
            </a:pPr>
            <a:r>
              <a:rPr lang="en-US" dirty="0" smtClean="0"/>
              <a:t>50°F water</a:t>
            </a:r>
          </a:p>
          <a:p>
            <a:pPr>
              <a:defRPr/>
            </a:pPr>
            <a:r>
              <a:rPr lang="en-US" dirty="0" smtClean="0"/>
              <a:t>1000 barrel  instantaneous release</a:t>
            </a:r>
          </a:p>
          <a:p>
            <a:endParaRPr lang="en-US" dirty="0"/>
          </a:p>
        </p:txBody>
      </p:sp>
      <p:sp>
        <p:nvSpPr>
          <p:cNvPr id="4" name="Slide Number Placeholder 3"/>
          <p:cNvSpPr>
            <a:spLocks noGrp="1"/>
          </p:cNvSpPr>
          <p:nvPr>
            <p:ph type="sldNum" sz="quarter" idx="10"/>
          </p:nvPr>
        </p:nvSpPr>
        <p:spPr/>
        <p:txBody>
          <a:bodyPr/>
          <a:lstStyle/>
          <a:p>
            <a:pPr>
              <a:defRPr/>
            </a:pPr>
            <a:fld id="{9830409D-2DA4-45B2-8A7A-33C798E2E6A6}" type="slidenum">
              <a:rPr lang="en-US" smtClean="0"/>
              <a:pPr>
                <a:defRPr/>
              </a:pPr>
              <a:t>50</a:t>
            </a:fld>
            <a:endParaRPr lang="en-US"/>
          </a:p>
        </p:txBody>
      </p:sp>
    </p:spTree>
    <p:extLst>
      <p:ext uri="{BB962C8B-B14F-4D97-AF65-F5344CB8AC3E}">
        <p14:creationId xmlns:p14="http://schemas.microsoft.com/office/powerpoint/2010/main" val="40283602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Light oils will disperse more easily.  Oil droplets the diameter of human hair will not resurface in natural environment.</a:t>
            </a:r>
          </a:p>
          <a:p>
            <a:pPr eaLnBrk="1" hangingPunct="1">
              <a:spcBef>
                <a:spcPct val="0"/>
              </a:spcBef>
            </a:pPr>
            <a:endParaRPr lang="en-US" dirty="0" smtClean="0"/>
          </a:p>
          <a:p>
            <a:pPr eaLnBrk="1" hangingPunct="1">
              <a:defRPr/>
            </a:pPr>
            <a:r>
              <a:rPr lang="en-US" dirty="0" smtClean="0"/>
              <a:t>Oil droplets moving into the water column:</a:t>
            </a:r>
          </a:p>
          <a:p>
            <a:pPr lvl="1" eaLnBrk="1" hangingPunct="1">
              <a:defRPr/>
            </a:pPr>
            <a:r>
              <a:rPr lang="en-US" sz="1200" kern="1200" dirty="0" smtClean="0">
                <a:solidFill>
                  <a:schemeClr val="tx1"/>
                </a:solidFill>
                <a:latin typeface="+mn-lt"/>
                <a:ea typeface="+mn-ea"/>
                <a:cs typeface="+mn-cs"/>
              </a:rPr>
              <a:t>Can be a significant loss mechanism</a:t>
            </a:r>
          </a:p>
          <a:p>
            <a:pPr lvl="1" eaLnBrk="1" hangingPunct="1">
              <a:defRPr/>
            </a:pPr>
            <a:r>
              <a:rPr lang="en-US" sz="1200" kern="1200" dirty="0" smtClean="0">
                <a:solidFill>
                  <a:schemeClr val="tx1"/>
                </a:solidFill>
                <a:latin typeface="+mn-lt"/>
                <a:ea typeface="+mn-ea"/>
                <a:cs typeface="+mn-cs"/>
              </a:rPr>
              <a:t>Larger droplets (&gt; 0.1mm) will resurface.  &lt;50-70 µm are not likely to resurface due to turbulence</a:t>
            </a:r>
          </a:p>
          <a:p>
            <a:pPr lvl="1" eaLnBrk="1" hangingPunct="1">
              <a:defRPr/>
            </a:pPr>
            <a:r>
              <a:rPr lang="en-US" sz="1200" kern="1200" dirty="0" smtClean="0">
                <a:solidFill>
                  <a:schemeClr val="tx1"/>
                </a:solidFill>
                <a:latin typeface="+mn-lt"/>
                <a:ea typeface="+mn-ea"/>
                <a:cs typeface="+mn-cs"/>
              </a:rPr>
              <a:t>Factors for physical dispersion: oil type, energy available, slick thickness</a:t>
            </a:r>
          </a:p>
          <a:p>
            <a:pPr lvl="1" eaLnBrk="1" hangingPunct="1">
              <a:defRPr/>
            </a:pPr>
            <a:r>
              <a:rPr lang="en-US" sz="1200" kern="1200" dirty="0" smtClean="0">
                <a:solidFill>
                  <a:schemeClr val="tx1"/>
                </a:solidFill>
                <a:latin typeface="+mn-lt"/>
                <a:ea typeface="+mn-ea"/>
                <a:cs typeface="+mn-cs"/>
              </a:rPr>
              <a:t>Decreases as viscosity increases</a:t>
            </a:r>
          </a:p>
          <a:p>
            <a:pPr eaLnBrk="1" hangingPunct="1">
              <a:spcBef>
                <a:spcPct val="0"/>
              </a:spcBef>
            </a:pPr>
            <a:endParaRPr lang="en-US" dirty="0" smtClean="0"/>
          </a:p>
          <a:p>
            <a:r>
              <a:rPr lang="en-US" dirty="0" smtClean="0">
                <a:ea typeface="ＭＳ Ｐゴシック" pitchFamily="34" charset="-128"/>
              </a:rPr>
              <a:t>Small oil droplets moving into the water column</a:t>
            </a:r>
          </a:p>
          <a:p>
            <a:pPr lvl="1"/>
            <a:r>
              <a:rPr lang="en-US" dirty="0" smtClean="0">
                <a:latin typeface="Times New Roman" pitchFamily="18" charset="0"/>
                <a:ea typeface="ＭＳ Ｐゴシック" pitchFamily="34" charset="-128"/>
              </a:rPr>
              <a:t>Larger droplets (greater than .1mm) will resurface</a:t>
            </a:r>
          </a:p>
          <a:p>
            <a:pPr lvl="1"/>
            <a:r>
              <a:rPr lang="en-US" dirty="0" smtClean="0">
                <a:latin typeface="Times New Roman" pitchFamily="18" charset="0"/>
                <a:ea typeface="ＭＳ Ｐゴシック" pitchFamily="34" charset="-128"/>
              </a:rPr>
              <a:t>Factors: oil type, energy available, slick thickness</a:t>
            </a:r>
          </a:p>
          <a:p>
            <a:pPr lvl="1"/>
            <a:r>
              <a:rPr lang="en-US" dirty="0" smtClean="0">
                <a:latin typeface="Times New Roman" pitchFamily="18" charset="0"/>
                <a:ea typeface="ＭＳ Ｐゴシック" pitchFamily="34" charset="-128"/>
              </a:rPr>
              <a:t>Can be a significant loss mechanism</a:t>
            </a:r>
          </a:p>
          <a:p>
            <a:endParaRPr lang="en-US" dirty="0" smtClean="0"/>
          </a:p>
          <a:p>
            <a:pPr marL="342900" indent="-342900">
              <a:spcBef>
                <a:spcPct val="20000"/>
              </a:spcBef>
              <a:buClr>
                <a:schemeClr val="bg1"/>
              </a:buClr>
              <a:buSzPct val="75000"/>
              <a:buFontTx/>
              <a:buChar char="•"/>
            </a:pPr>
            <a:r>
              <a:rPr lang="en-US" dirty="0" smtClean="0">
                <a:solidFill>
                  <a:srgbClr val="CCFFFF"/>
                </a:solidFill>
                <a:latin typeface="Helvetica" pitchFamily="84" charset="0"/>
              </a:rPr>
              <a:t>Other major removal mechanism.</a:t>
            </a:r>
          </a:p>
          <a:p>
            <a:pPr marL="342900" indent="-342900">
              <a:spcBef>
                <a:spcPct val="20000"/>
              </a:spcBef>
              <a:buClr>
                <a:schemeClr val="bg1"/>
              </a:buClr>
              <a:buSzPct val="75000"/>
              <a:buFontTx/>
              <a:buChar char="•"/>
            </a:pPr>
            <a:r>
              <a:rPr lang="en-US" dirty="0" smtClean="0">
                <a:solidFill>
                  <a:srgbClr val="CCFFFF"/>
                </a:solidFill>
                <a:latin typeface="Helvetica" pitchFamily="84" charset="0"/>
              </a:rPr>
              <a:t>Depends on the viscosity and sea conditions.</a:t>
            </a:r>
          </a:p>
          <a:p>
            <a:pPr marL="342900" indent="-342900">
              <a:spcBef>
                <a:spcPct val="20000"/>
              </a:spcBef>
              <a:buClr>
                <a:schemeClr val="bg1"/>
              </a:buClr>
              <a:buSzPct val="75000"/>
              <a:buFontTx/>
              <a:buChar char="•"/>
            </a:pPr>
            <a:r>
              <a:rPr lang="en-US" dirty="0" smtClean="0">
                <a:solidFill>
                  <a:srgbClr val="CCFFFF"/>
                </a:solidFill>
                <a:latin typeface="Helvetica" pitchFamily="84" charset="0"/>
              </a:rPr>
              <a:t>Droplets 50 to 70um in diameter are not likely to resurface due to turbulence.</a:t>
            </a:r>
          </a:p>
          <a:p>
            <a:pPr eaLnBrk="1" hangingPunct="1">
              <a:spcBef>
                <a:spcPct val="0"/>
              </a:spcBef>
            </a:pPr>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eaLnBrk="1" fontAlgn="auto" hangingPunct="1">
              <a:spcBef>
                <a:spcPts val="0"/>
              </a:spcBef>
              <a:spcAft>
                <a:spcPts val="0"/>
              </a:spcAft>
              <a:defRPr/>
            </a:pPr>
            <a:r>
              <a:rPr lang="en-US" dirty="0" smtClean="0"/>
              <a:t>The barge North Cape ran aground during a large storm on January 19, 1996 on the south coast of Rhode Island. Approximately 828,000 gallons of home heating oil (No. 2 fuel oil) was spilled into the surf zone where waves reached 15-20 feet in height. The heavy surf entrained much of the oil into the water column. that large numbers of lobsters, surf clams, and other organisms washed up on the beaches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This mixing process resulted in high concentrations of </a:t>
            </a:r>
            <a:r>
              <a:rPr lang="en-US" dirty="0" err="1" smtClean="0"/>
              <a:t>polynuclear</a:t>
            </a:r>
            <a:r>
              <a:rPr lang="en-US" dirty="0" smtClean="0"/>
              <a:t> aromatic hydrocarbons (PAHs) throughout the water column, sufficient to induce mass mortality of benthic marine animals suffering from narcosis. </a:t>
            </a: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33A130-4A1C-450D-91E4-CD7314B8B0A9}" type="slidenum">
              <a:rPr lang="en-US" smtClean="0"/>
              <a:pPr fontAlgn="base">
                <a:spcBef>
                  <a:spcPct val="0"/>
                </a:spcBef>
                <a:spcAft>
                  <a:spcPct val="0"/>
                </a:spcAft>
                <a:defRPr/>
              </a:pPr>
              <a:t>52</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latin typeface="Times" pitchFamily="84" charset="0"/>
              </a:rPr>
              <a:t>This is from DWH.  It shows the relationship between wind speed, wave height, and amount of oil on the surface.  Dispersion is the major reason for this, evaporation is a secondary player (it too increases with wind speed).  Remember it was leaking until it wasn’t.   The other thing to point out is that it appears that the slick size reached a steady state.  That means it was going away at the same rate it was coming out.  So where did all the oil go?</a:t>
            </a:r>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B294D5-3696-48D2-907F-A1BC0DB1D693}" type="slidenum">
              <a:rPr lang="en-US" smtClean="0"/>
              <a:pPr fontAlgn="base">
                <a:spcBef>
                  <a:spcPct val="0"/>
                </a:spcBef>
                <a:spcAft>
                  <a:spcPct val="0"/>
                </a:spcAft>
                <a:defRPr/>
              </a:pPr>
              <a:t>53</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So how big a deal is this?  When will it be a big deal?</a:t>
            </a:r>
          </a:p>
          <a:p>
            <a:pPr eaLnBrk="1" hangingPunct="1">
              <a:spcBef>
                <a:spcPct val="0"/>
              </a:spcBef>
            </a:pPr>
            <a:endParaRPr lang="en-US" dirty="0" smtClean="0"/>
          </a:p>
          <a:p>
            <a:r>
              <a:rPr lang="en-US" dirty="0" smtClean="0">
                <a:ea typeface="ＭＳ Ｐゴシック" pitchFamily="34" charset="-128"/>
              </a:rPr>
              <a:t>Portion of oil that “dissolves” into the water</a:t>
            </a:r>
          </a:p>
          <a:p>
            <a:pPr lvl="1"/>
            <a:r>
              <a:rPr lang="en-US" dirty="0" smtClean="0">
                <a:latin typeface="Times New Roman" pitchFamily="18" charset="0"/>
                <a:ea typeface="ＭＳ Ｐゴシック" pitchFamily="34" charset="-128"/>
              </a:rPr>
              <a:t>Not a very significant factor</a:t>
            </a:r>
          </a:p>
          <a:p>
            <a:pPr lvl="1"/>
            <a:r>
              <a:rPr lang="en-US" dirty="0" smtClean="0">
                <a:latin typeface="Times New Roman" pitchFamily="18" charset="0"/>
                <a:ea typeface="ＭＳ Ｐゴシック" pitchFamily="34" charset="-128"/>
              </a:rPr>
              <a:t>Factors: oil type, energy, degree of dispersion</a:t>
            </a:r>
          </a:p>
          <a:p>
            <a:pPr lvl="1"/>
            <a:r>
              <a:rPr lang="en-US" dirty="0" smtClean="0">
                <a:latin typeface="Times New Roman" pitchFamily="18" charset="0"/>
                <a:ea typeface="ＭＳ Ｐゴシック" pitchFamily="34" charset="-128"/>
              </a:rPr>
              <a:t>Concentrations rarely &gt; 1ppm  (ITOPF, 1986)</a:t>
            </a:r>
          </a:p>
          <a:p>
            <a:pPr eaLnBrk="1" hangingPunct="1">
              <a:spcBef>
                <a:spcPct val="0"/>
              </a:spcBef>
            </a:pPr>
            <a:endParaRPr lang="en-US" dirty="0" smtClean="0"/>
          </a:p>
          <a:p>
            <a:pPr marL="324349" indent="-324349" eaLnBrk="1" hangingPunct="1">
              <a:spcBef>
                <a:spcPct val="20000"/>
              </a:spcBef>
              <a:spcAft>
                <a:spcPts val="568"/>
              </a:spcAft>
              <a:buClr>
                <a:srgbClr val="FFE100"/>
              </a:buClr>
              <a:buSzPct val="125000"/>
              <a:defRPr/>
            </a:pPr>
            <a:r>
              <a:rPr lang="en-US" dirty="0" smtClean="0"/>
              <a:t>Dissolution:</a:t>
            </a:r>
          </a:p>
          <a:p>
            <a:pPr marL="324349" indent="-324349" eaLnBrk="1" hangingPunct="1">
              <a:spcBef>
                <a:spcPct val="20000"/>
              </a:spcBef>
              <a:spcAft>
                <a:spcPts val="568"/>
              </a:spcAft>
              <a:buClr>
                <a:srgbClr val="FFE100"/>
              </a:buClr>
              <a:buSzPct val="125000"/>
              <a:buFont typeface="Times" charset="0"/>
              <a:buChar char="•"/>
              <a:defRPr/>
            </a:pPr>
            <a:r>
              <a:rPr lang="en-US" dirty="0" smtClean="0">
                <a:effectLst>
                  <a:outerShdw blurRad="38100" dist="38100" dir="2700000" algn="tl">
                    <a:srgbClr val="000000"/>
                  </a:outerShdw>
                </a:effectLst>
                <a:latin typeface="Times New Roman" pitchFamily="18" charset="0"/>
              </a:rPr>
              <a:t>Closely related to dispersion as dissolution occurs from the oil droplets.</a:t>
            </a:r>
          </a:p>
          <a:p>
            <a:pPr marL="324349" indent="-324349" eaLnBrk="1" hangingPunct="1">
              <a:spcBef>
                <a:spcPct val="20000"/>
              </a:spcBef>
              <a:spcAft>
                <a:spcPts val="568"/>
              </a:spcAft>
              <a:buClr>
                <a:srgbClr val="FFE100"/>
              </a:buClr>
              <a:buSzPct val="125000"/>
              <a:buFont typeface="Times" charset="0"/>
              <a:buChar char="•"/>
              <a:defRPr/>
            </a:pPr>
            <a:r>
              <a:rPr lang="en-US" dirty="0" smtClean="0">
                <a:effectLst>
                  <a:outerShdw blurRad="38100" dist="38100" dir="2700000" algn="tl">
                    <a:srgbClr val="000000"/>
                  </a:outerShdw>
                </a:effectLst>
                <a:latin typeface="Times New Roman" pitchFamily="18" charset="0"/>
              </a:rPr>
              <a:t>Similar time scales as dispersion.</a:t>
            </a:r>
          </a:p>
          <a:p>
            <a:pPr marL="324349" indent="-324349" eaLnBrk="1" hangingPunct="1">
              <a:spcBef>
                <a:spcPct val="20000"/>
              </a:spcBef>
              <a:spcAft>
                <a:spcPts val="568"/>
              </a:spcAft>
              <a:buClr>
                <a:srgbClr val="FFE100"/>
              </a:buClr>
              <a:buSzPct val="125000"/>
              <a:buFont typeface="Times" charset="0"/>
              <a:buChar char="•"/>
              <a:defRPr/>
            </a:pPr>
            <a:r>
              <a:rPr lang="en-US" dirty="0" smtClean="0">
                <a:effectLst>
                  <a:outerShdw blurRad="38100" dist="38100" dir="2700000" algn="tl">
                    <a:srgbClr val="000000"/>
                  </a:outerShdw>
                </a:effectLst>
                <a:latin typeface="Times New Roman" pitchFamily="18" charset="0"/>
              </a:rPr>
              <a:t>Less than 0.1 (very heavy oil) to 2% (gasoline) of the spilled oil volume actually dissolves into the water column.</a:t>
            </a:r>
          </a:p>
          <a:p>
            <a:pPr eaLnBrk="1" hangingPunct="1">
              <a:spcBef>
                <a:spcPct val="0"/>
              </a:spcBef>
            </a:pP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a:p>
            <a:pPr eaLnBrk="1" hangingPunct="1">
              <a:spcBef>
                <a:spcPct val="0"/>
              </a:spcBef>
            </a:pPr>
            <a:r>
              <a:rPr lang="en-US" smtClean="0"/>
              <a:t>• Fluorometry measurements show a recurring anomaly attributable to oil that first appears at approximately 1000 m and is attenuated beyond 1300 m depth. </a:t>
            </a:r>
          </a:p>
          <a:p>
            <a:pPr eaLnBrk="1" hangingPunct="1">
              <a:spcBef>
                <a:spcPct val="0"/>
              </a:spcBef>
            </a:pPr>
            <a:r>
              <a:rPr lang="en-US" smtClean="0"/>
              <a:t>• The fluorometric anomaly is strongest near the release site, generally decreasing with distance, and trending primarily southwest to northeast consistent with the water movement along the isobath</a:t>
            </a:r>
          </a:p>
          <a:p>
            <a:pPr eaLnBrk="1" hangingPunct="1">
              <a:spcBef>
                <a:spcPct val="0"/>
              </a:spcBef>
            </a:pPr>
            <a:endParaRPr lang="en-US" smtClean="0"/>
          </a:p>
          <a:p>
            <a:pPr eaLnBrk="1" hangingPunct="1">
              <a:spcBef>
                <a:spcPct val="0"/>
              </a:spcBef>
            </a:pPr>
            <a:r>
              <a:rPr lang="en-US" smtClean="0"/>
              <a:t>CTD DO2 measurements show anomalies that begin around 1000 m and extend to 1300-1400 m. </a:t>
            </a:r>
          </a:p>
          <a:p>
            <a:pPr eaLnBrk="1" hangingPunct="1">
              <a:spcBef>
                <a:spcPct val="0"/>
              </a:spcBef>
            </a:pPr>
            <a:endParaRPr lang="en-US" smtClean="0"/>
          </a:p>
          <a:p>
            <a:pPr eaLnBrk="1" hangingPunct="1">
              <a:spcBef>
                <a:spcPct val="0"/>
              </a:spcBef>
            </a:pPr>
            <a:endParaRPr lang="en-US"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0DD691-880D-448C-9B0F-C6C7BCFBC4E1}" type="slidenum">
              <a:rPr lang="en-US" smtClean="0"/>
              <a:pPr fontAlgn="base">
                <a:spcBef>
                  <a:spcPct val="0"/>
                </a:spcBef>
                <a:spcAft>
                  <a:spcPct val="0"/>
                </a:spcAft>
                <a:defRPr/>
              </a:pPr>
              <a:t>55</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dirty="0" smtClean="0"/>
              <a:t>Process in which seawater droplets become suspended in oil</a:t>
            </a:r>
          </a:p>
          <a:p>
            <a:pPr>
              <a:defRPr/>
            </a:pPr>
            <a:r>
              <a:rPr lang="en-US" dirty="0" smtClean="0"/>
              <a:t>Depends on oil composition (NSOs) and the turbulent regime of water mass</a:t>
            </a:r>
          </a:p>
          <a:p>
            <a:pPr>
              <a:defRPr/>
            </a:pPr>
            <a:r>
              <a:rPr lang="en-US" dirty="0" smtClean="0"/>
              <a:t>Water-in-oil emulsions may be very persistent or my separate under calm conditions</a:t>
            </a:r>
          </a:p>
          <a:p>
            <a:pPr>
              <a:defRPr/>
            </a:pPr>
            <a:r>
              <a:rPr lang="en-US" dirty="0" smtClean="0"/>
              <a:t>Oil sometimes must weather before forming a “stable” emulsion</a:t>
            </a:r>
          </a:p>
          <a:p>
            <a:pPr>
              <a:defRPr/>
            </a:pPr>
            <a:r>
              <a:rPr lang="en-US" dirty="0" smtClean="0"/>
              <a:t>Emulsion can be 70% to 90% water (increases spill volume)</a:t>
            </a:r>
          </a:p>
          <a:p>
            <a:pPr>
              <a:defRPr/>
            </a:pPr>
            <a:r>
              <a:rPr lang="en-US" dirty="0" smtClean="0"/>
              <a:t>Affects density and viscosity</a:t>
            </a:r>
          </a:p>
          <a:p>
            <a:endParaRPr lang="en-US" dirty="0" smtClean="0">
              <a:ea typeface="ＭＳ Ｐゴシック" pitchFamily="34" charset="-128"/>
            </a:endParaRPr>
          </a:p>
          <a:p>
            <a:r>
              <a:rPr lang="en-US" dirty="0" smtClean="0">
                <a:ea typeface="ＭＳ Ｐゴシック" pitchFamily="34" charset="-128"/>
              </a:rPr>
              <a:t>NSO =hydrocarbon compounds that contain nitrogen, sulfur, and oxygen.  </a:t>
            </a:r>
            <a:r>
              <a:rPr lang="en-US" dirty="0" smtClean="0"/>
              <a:t>NSOs play a role in forming “stable” emulsions (Mousse)</a:t>
            </a:r>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215AC02B-591C-4E98-810F-5A4F75BE67C8}" type="slidenum">
              <a:rPr lang="en-US" smtClean="0"/>
              <a:pPr>
                <a:defRPr/>
              </a:pPr>
              <a:t>56</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An </a:t>
            </a:r>
            <a:r>
              <a:rPr lang="en-US" b="1" dirty="0" smtClean="0"/>
              <a:t>emulsion is</a:t>
            </a:r>
            <a:r>
              <a:rPr lang="en-US" dirty="0" smtClean="0"/>
              <a:t> a mixture of two liquids that normally can't be combined. Combining oil and water is the classic example. Emulsifying is done by slowly adding one ingredient to another while simultaneously mixing rapidly. This disperses and suspends tiny droplets of one liquid through another.</a:t>
            </a:r>
          </a:p>
          <a:p>
            <a:pPr eaLnBrk="1" hangingPunct="1">
              <a:spcBef>
                <a:spcPct val="0"/>
              </a:spcBef>
            </a:pPr>
            <a:r>
              <a:rPr lang="en-US" dirty="0" smtClean="0"/>
              <a:t>In an emulsion, one liquid (the dispersed </a:t>
            </a:r>
            <a:r>
              <a:rPr lang="en-US" dirty="0" smtClean="0">
                <a:hlinkClick r:id="rId3" tooltip="Phase (matter)"/>
              </a:rPr>
              <a:t>phase</a:t>
            </a:r>
            <a:r>
              <a:rPr lang="en-US" dirty="0" smtClean="0"/>
              <a:t>) is </a:t>
            </a:r>
            <a:r>
              <a:rPr lang="en-US" dirty="0" smtClean="0">
                <a:hlinkClick r:id="rId4" tooltip="Dispersion (chemistry)"/>
              </a:rPr>
              <a:t>dispersed</a:t>
            </a:r>
            <a:r>
              <a:rPr lang="en-US" dirty="0" smtClean="0"/>
              <a:t> in the other (the continuous phase).</a:t>
            </a:r>
          </a:p>
          <a:p>
            <a:pPr eaLnBrk="1" hangingPunct="1">
              <a:spcBef>
                <a:spcPct val="0"/>
              </a:spcBef>
            </a:pPr>
            <a:r>
              <a:rPr lang="en-US" dirty="0" smtClean="0"/>
              <a:t>Energy input through shaking, stirring, </a:t>
            </a:r>
            <a:r>
              <a:rPr lang="en-US" dirty="0" smtClean="0">
                <a:hlinkClick r:id="rId5" tooltip="Homogenization (chemistry)"/>
              </a:rPr>
              <a:t>homogenizing</a:t>
            </a:r>
            <a:r>
              <a:rPr lang="en-US" dirty="0" smtClean="0"/>
              <a:t>, or spraying is needed to form an emulsion. Over time, emulsions tend to revert to the stable state of the phases comprising the emulsion; an example of this is seen in the separation of the oil and vinegar components of </a:t>
            </a:r>
            <a:r>
              <a:rPr lang="en-US" dirty="0" smtClean="0">
                <a:hlinkClick r:id="rId6" tooltip="Vinaigrette (food)"/>
              </a:rPr>
              <a:t>vinaigrette</a:t>
            </a:r>
            <a:r>
              <a:rPr lang="en-US" dirty="0" smtClean="0"/>
              <a:t>, an unstable emulsion that will quickly separate unless shaken continuously.</a:t>
            </a:r>
          </a:p>
          <a:p>
            <a:pPr eaLnBrk="1" hangingPunct="1">
              <a:spcBef>
                <a:spcPct val="0"/>
              </a:spcBef>
            </a:pPr>
            <a:endParaRPr lang="en-US" dirty="0" smtClean="0"/>
          </a:p>
          <a:p>
            <a:pPr eaLnBrk="1" hangingPunct="1">
              <a:spcBef>
                <a:spcPct val="0"/>
              </a:spcBef>
            </a:pPr>
            <a:r>
              <a:rPr lang="en-US" dirty="0" smtClean="0"/>
              <a:t>Mayonnaise is made by slowly adding oil to an egg yolk, while whisking vigorously to disperse the oil. The oil and the </a:t>
            </a:r>
            <a:r>
              <a:rPr lang="en-US" dirty="0" smtClean="0">
                <a:hlinkClick r:id="rId7" tooltip="Water"/>
              </a:rPr>
              <a:t>water</a:t>
            </a:r>
            <a:r>
              <a:rPr lang="en-US" dirty="0" smtClean="0"/>
              <a:t> in yolks form a base of the emulsion, while the </a:t>
            </a:r>
            <a:r>
              <a:rPr lang="en-US" dirty="0" smtClean="0">
                <a:hlinkClick r:id="rId8" tooltip="Lecithin"/>
              </a:rPr>
              <a:t>lecithin</a:t>
            </a:r>
            <a:r>
              <a:rPr lang="en-US" dirty="0" smtClean="0"/>
              <a:t> from the yolks is the </a:t>
            </a:r>
            <a:r>
              <a:rPr lang="en-US" dirty="0" smtClean="0">
                <a:hlinkClick r:id="rId9" tooltip="Emulsifier"/>
              </a:rPr>
              <a:t>emulsifier</a:t>
            </a:r>
            <a:r>
              <a:rPr lang="en-US" dirty="0" smtClean="0"/>
              <a:t> that stabilizes it.</a:t>
            </a:r>
          </a:p>
          <a:p>
            <a:pPr eaLnBrk="1" hangingPunct="1">
              <a:spcBef>
                <a:spcPct val="0"/>
              </a:spcBef>
            </a:pPr>
            <a:endParaRPr lang="en-US" dirty="0"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D9E06B-E79A-4983-8C8F-5E3CC077D9AB}" type="slidenum">
              <a:rPr lang="en-US" smtClean="0"/>
              <a:pPr fontAlgn="base">
                <a:spcBef>
                  <a:spcPct val="0"/>
                </a:spcBef>
                <a:spcAft>
                  <a:spcPct val="0"/>
                </a:spcAft>
                <a:defRPr/>
              </a:pPr>
              <a:t>57</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4" charset="-128"/>
              </a:rPr>
              <a:t>Refineries “boil oil” to generate different boiling point fractions. But also use other methods to increase the amount of gasoline from a barrel of oil so the residuum is getting heavier</a:t>
            </a:r>
          </a:p>
          <a:p>
            <a:endParaRPr lang="en-US" dirty="0" smtClean="0"/>
          </a:p>
          <a:p>
            <a:pPr>
              <a:defRPr/>
            </a:pPr>
            <a:r>
              <a:rPr lang="en-US" dirty="0" smtClean="0">
                <a:sym typeface="Wingdings" pitchFamily="2" charset="2"/>
              </a:rPr>
              <a:t>”Oil” spills may be crude and refined products</a:t>
            </a:r>
          </a:p>
          <a:p>
            <a:pPr>
              <a:defRPr/>
            </a:pPr>
            <a:endParaRPr lang="en-US" dirty="0" smtClean="0">
              <a:sym typeface="Wingdings" pitchFamily="2" charset="2"/>
            </a:endParaRPr>
          </a:p>
          <a:p>
            <a:pPr marL="171450" indent="-171450">
              <a:buFont typeface="Arial" pitchFamily="34" charset="0"/>
              <a:buChar char="•"/>
              <a:defRPr/>
            </a:pPr>
            <a:r>
              <a:rPr lang="en-US" dirty="0" smtClean="0">
                <a:sym typeface="Wingdings" pitchFamily="2" charset="2"/>
              </a:rPr>
              <a:t>Crude oil are made up of..</a:t>
            </a:r>
          </a:p>
          <a:p>
            <a:pPr marL="171450" indent="-171450">
              <a:buFont typeface="Arial" pitchFamily="34" charset="0"/>
              <a:buChar char="•"/>
              <a:defRPr/>
            </a:pPr>
            <a:r>
              <a:rPr lang="en-US" dirty="0" smtClean="0">
                <a:sym typeface="Wingdings" pitchFamily="2" charset="2"/>
              </a:rPr>
              <a:t>Crude oils are refined into a variety of consumer products which are composed of…</a:t>
            </a:r>
          </a:p>
          <a:p>
            <a:pPr marL="171450" indent="-171450">
              <a:buFont typeface="Arial" pitchFamily="34" charset="0"/>
              <a:buChar char="•"/>
              <a:defRPr/>
            </a:pPr>
            <a:r>
              <a:rPr lang="en-US" dirty="0" smtClean="0"/>
              <a:t>One barrel of crude oil, when refined, produces about 19 gallons of gasoline, and 10 gallons of diesel, as well as other petroleum products.</a:t>
            </a:r>
          </a:p>
          <a:p>
            <a:pPr>
              <a:defRPr/>
            </a:pPr>
            <a:endParaRPr lang="en-US" dirty="0" smtClean="0"/>
          </a:p>
          <a:p>
            <a:pPr marL="168275" indent="-168275">
              <a:defRPr/>
            </a:pPr>
            <a:r>
              <a:rPr lang="en-US" dirty="0" smtClean="0"/>
              <a:t>oils are made up of a wide range of compounds from volatile, light materials to more complex heavy compounds</a:t>
            </a:r>
          </a:p>
          <a:p>
            <a:pPr marL="168275" indent="-168275">
              <a:defRPr/>
            </a:pPr>
            <a:r>
              <a:rPr lang="en-US" dirty="0" smtClean="0"/>
              <a:t>Refined into a variety of consumer products composed of smaller and more specific ranges</a:t>
            </a:r>
          </a:p>
          <a:p>
            <a:endParaRPr lang="en-US" dirty="0" smtClean="0"/>
          </a:p>
        </p:txBody>
      </p:sp>
      <p:sp>
        <p:nvSpPr>
          <p:cNvPr id="4" name="Slide Number Placeholder 3"/>
          <p:cNvSpPr>
            <a:spLocks noGrp="1"/>
          </p:cNvSpPr>
          <p:nvPr>
            <p:ph type="sldNum" sz="quarter" idx="5"/>
          </p:nvPr>
        </p:nvSpPr>
        <p:spPr/>
        <p:txBody>
          <a:bodyPr/>
          <a:lstStyle/>
          <a:p>
            <a:pPr>
              <a:defRPr/>
            </a:pPr>
            <a:fld id="{F36B44A9-3D7F-4560-9D66-F515B3C96F9F}" type="slidenum">
              <a:rPr lang="en-US" smtClean="0"/>
              <a:pPr>
                <a:defRPr/>
              </a:pPr>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Very few crudes are dense enough (or weather sufficiently) that they will sink in seawater</a:t>
            </a:r>
          </a:p>
          <a:p>
            <a:pPr>
              <a:defRPr/>
            </a:pPr>
            <a:r>
              <a:rPr lang="en-US" dirty="0" smtClean="0"/>
              <a:t>Sinking usually occurs due to adhesion of oil to solid particles in the water column</a:t>
            </a:r>
          </a:p>
          <a:p>
            <a:pPr>
              <a:defRPr/>
            </a:pPr>
            <a:r>
              <a:rPr lang="en-US" dirty="0" smtClean="0"/>
              <a:t>Mainly occurs in coastal zone and shallow waters where particulates are abundant and mixing rates are high</a:t>
            </a:r>
          </a:p>
          <a:p>
            <a:endParaRPr lang="en-US" dirty="0" smtClean="0"/>
          </a:p>
          <a:p>
            <a:pPr eaLnBrk="1" hangingPunct="1">
              <a:spcBef>
                <a:spcPct val="0"/>
              </a:spcBef>
            </a:pPr>
            <a:r>
              <a:rPr lang="en-US" dirty="0" smtClean="0"/>
              <a:t>Some heavy refined products will sink in fresh or brackish water</a:t>
            </a:r>
          </a:p>
          <a:p>
            <a:pPr eaLnBrk="1" hangingPunct="1">
              <a:spcBef>
                <a:spcPct val="0"/>
              </a:spcBef>
            </a:pPr>
            <a:endParaRPr lang="en-US" dirty="0" smtClean="0"/>
          </a:p>
          <a:p>
            <a:pPr eaLnBrk="1" hangingPunct="1">
              <a:spcBef>
                <a:spcPct val="0"/>
              </a:spcBef>
            </a:pPr>
            <a:r>
              <a:rPr lang="en-US" dirty="0" smtClean="0"/>
              <a:t>Oil stranded on sandy shorelines often becomes mixed with sand and other sediments. If this mixture is subsequently washed off the beach back into the sea it may then sink</a:t>
            </a:r>
          </a:p>
          <a:p>
            <a:endParaRPr lang="en-US" dirty="0"/>
          </a:p>
        </p:txBody>
      </p:sp>
      <p:sp>
        <p:nvSpPr>
          <p:cNvPr id="4" name="Slide Number Placeholder 3"/>
          <p:cNvSpPr>
            <a:spLocks noGrp="1"/>
          </p:cNvSpPr>
          <p:nvPr>
            <p:ph type="sldNum" sz="quarter" idx="10"/>
          </p:nvPr>
        </p:nvSpPr>
        <p:spPr/>
        <p:txBody>
          <a:bodyPr/>
          <a:lstStyle/>
          <a:p>
            <a:pPr>
              <a:defRPr/>
            </a:pPr>
            <a:fld id="{9830409D-2DA4-45B2-8A7A-33C798E2E6A6}" type="slidenum">
              <a:rPr lang="en-US" smtClean="0"/>
              <a:pPr>
                <a:defRPr/>
              </a:pPr>
              <a:t>58</a:t>
            </a:fld>
            <a:endParaRPr lang="en-US"/>
          </a:p>
        </p:txBody>
      </p:sp>
    </p:spTree>
    <p:extLst>
      <p:ext uri="{BB962C8B-B14F-4D97-AF65-F5344CB8AC3E}">
        <p14:creationId xmlns:p14="http://schemas.microsoft.com/office/powerpoint/2010/main" val="17471907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dirty="0" smtClean="0"/>
              <a:t>Sea water contains a range of micro-organisms or microbes that can partially or completely degrade oil to water soluble compounds and eventually to carbon dioxide and water. </a:t>
            </a:r>
          </a:p>
          <a:p>
            <a:pPr marL="171450" indent="-171450">
              <a:buFontTx/>
              <a:buChar char="•"/>
            </a:pPr>
            <a:r>
              <a:rPr lang="en-US" dirty="0" smtClean="0"/>
              <a:t>Many types of microbe exist and each tends to degrade a particular group of compounds in crude oil. </a:t>
            </a:r>
          </a:p>
          <a:p>
            <a:pPr marL="171450" indent="-171450">
              <a:buFontTx/>
              <a:buChar char="•"/>
            </a:pPr>
            <a:r>
              <a:rPr lang="en-US" dirty="0" smtClean="0"/>
              <a:t>However, some</a:t>
            </a:r>
          </a:p>
          <a:p>
            <a:pPr marL="171450" indent="-171450">
              <a:buFontTx/>
              <a:buChar char="•"/>
            </a:pPr>
            <a:endParaRPr lang="en-US" dirty="0" smtClean="0"/>
          </a:p>
          <a:p>
            <a:r>
              <a:rPr lang="en-US" dirty="0" smtClean="0">
                <a:ea typeface="ＭＳ Ｐゴシック" pitchFamily="34" charset="-128"/>
              </a:rPr>
              <a:t>Process where naturally occurring bacteria consume hydrocarbons as a food source.</a:t>
            </a:r>
          </a:p>
          <a:p>
            <a:pPr lvl="1"/>
            <a:r>
              <a:rPr lang="en-US" dirty="0" smtClean="0">
                <a:latin typeface="Times New Roman" pitchFamily="18" charset="0"/>
                <a:ea typeface="ＭＳ Ｐゴシック" pitchFamily="34" charset="-128"/>
              </a:rPr>
              <a:t>Occurs on the surface, in the water column, in sediments and on shore</a:t>
            </a:r>
          </a:p>
          <a:p>
            <a:pPr lvl="1"/>
            <a:r>
              <a:rPr lang="en-US" dirty="0" smtClean="0">
                <a:latin typeface="Times New Roman" pitchFamily="18" charset="0"/>
                <a:ea typeface="ＭＳ Ｐゴシック" pitchFamily="34" charset="-128"/>
              </a:rPr>
              <a:t>Slow process (months)</a:t>
            </a:r>
          </a:p>
          <a:p>
            <a:pPr marL="171450" indent="-171450">
              <a:buFontTx/>
              <a:buChar char="•"/>
            </a:pPr>
            <a:r>
              <a:rPr lang="en-US" dirty="0" smtClean="0"/>
              <a:t> compounds in oil are </a:t>
            </a:r>
            <a:r>
              <a:rPr lang="en-US" dirty="0" err="1" smtClean="0"/>
              <a:t>vry</a:t>
            </a:r>
            <a:r>
              <a:rPr lang="en-US" dirty="0" smtClean="0"/>
              <a:t> resistant to attack and may not degrade.</a:t>
            </a:r>
          </a:p>
          <a:p>
            <a:pPr marL="171450" indent="-171450">
              <a:buFontTx/>
              <a:buChar char="•"/>
            </a:pPr>
            <a:endParaRPr lang="en-US" dirty="0" smtClean="0"/>
          </a:p>
          <a:p>
            <a:pPr>
              <a:defRPr/>
            </a:pPr>
            <a:r>
              <a:rPr lang="en-US" dirty="0" smtClean="0"/>
              <a:t>Biodegradation:</a:t>
            </a:r>
          </a:p>
          <a:p>
            <a:pPr eaLnBrk="1" hangingPunct="1">
              <a:lnSpc>
                <a:spcPct val="85000"/>
              </a:lnSpc>
              <a:buFont typeface="Arial" pitchFamily="34" charset="0"/>
              <a:buChar char="•"/>
              <a:defRPr/>
            </a:pPr>
            <a:r>
              <a:rPr lang="en-US" dirty="0" smtClean="0">
                <a:latin typeface="Times New Roman" pitchFamily="18" charset="0"/>
                <a:ea typeface="ＭＳ Ｐゴシック" pitchFamily="34" charset="-128"/>
              </a:rPr>
              <a:t>Ultimate fate of most oil spilled into the marine environment.</a:t>
            </a:r>
          </a:p>
          <a:p>
            <a:pPr eaLnBrk="1" hangingPunct="1">
              <a:lnSpc>
                <a:spcPct val="85000"/>
              </a:lnSpc>
              <a:buSzPct val="125000"/>
              <a:buFont typeface="Arial" pitchFamily="34" charset="0"/>
              <a:buChar char="•"/>
              <a:defRPr/>
            </a:pPr>
            <a:r>
              <a:rPr lang="en-US" dirty="0" smtClean="0">
                <a:latin typeface="Times New Roman" pitchFamily="18" charset="0"/>
                <a:ea typeface="ＭＳ Ｐゴシック" pitchFamily="34" charset="-128"/>
              </a:rPr>
              <a:t>Controlled by:</a:t>
            </a:r>
          </a:p>
          <a:p>
            <a:pPr lvl="1" eaLnBrk="1" hangingPunct="1">
              <a:lnSpc>
                <a:spcPct val="85000"/>
              </a:lnSpc>
              <a:spcAft>
                <a:spcPts val="1135"/>
              </a:spcAft>
              <a:buFont typeface="Arial" pitchFamily="34" charset="0"/>
              <a:buChar char="•"/>
              <a:defRPr/>
            </a:pPr>
            <a:r>
              <a:rPr lang="en-US" dirty="0" smtClean="0">
                <a:latin typeface="Times New Roman" pitchFamily="18" charset="0"/>
                <a:ea typeface="ＭＳ Ｐゴシック" pitchFamily="34" charset="-128"/>
              </a:rPr>
              <a:t>Presence of HC degraders</a:t>
            </a:r>
          </a:p>
          <a:p>
            <a:pPr lvl="1" eaLnBrk="1" hangingPunct="1">
              <a:lnSpc>
                <a:spcPct val="85000"/>
              </a:lnSpc>
              <a:spcAft>
                <a:spcPts val="1135"/>
              </a:spcAft>
              <a:buFont typeface="Arial" pitchFamily="34" charset="0"/>
              <a:buChar char="•"/>
              <a:defRPr/>
            </a:pPr>
            <a:r>
              <a:rPr lang="en-US" dirty="0" smtClean="0">
                <a:latin typeface="Times New Roman" pitchFamily="18" charset="0"/>
                <a:ea typeface="ＭＳ Ｐゴシック" pitchFamily="34" charset="-128"/>
              </a:rPr>
              <a:t>Oil composition</a:t>
            </a:r>
          </a:p>
          <a:p>
            <a:pPr lvl="1" eaLnBrk="1" hangingPunct="1">
              <a:lnSpc>
                <a:spcPct val="85000"/>
              </a:lnSpc>
              <a:spcAft>
                <a:spcPts val="1135"/>
              </a:spcAft>
              <a:buFont typeface="Arial" pitchFamily="34" charset="0"/>
              <a:buChar char="•"/>
              <a:defRPr/>
            </a:pPr>
            <a:r>
              <a:rPr lang="en-US" dirty="0" smtClean="0">
                <a:latin typeface="Times New Roman" pitchFamily="18" charset="0"/>
                <a:ea typeface="ＭＳ Ｐゴシック" pitchFamily="34" charset="-128"/>
              </a:rPr>
              <a:t>Nutrients</a:t>
            </a:r>
          </a:p>
          <a:p>
            <a:pPr lvl="1" eaLnBrk="1" hangingPunct="1">
              <a:lnSpc>
                <a:spcPct val="85000"/>
              </a:lnSpc>
              <a:spcAft>
                <a:spcPts val="1135"/>
              </a:spcAft>
              <a:buFont typeface="Arial" pitchFamily="34" charset="0"/>
              <a:buChar char="•"/>
              <a:defRPr/>
            </a:pPr>
            <a:r>
              <a:rPr lang="en-US" dirty="0" smtClean="0">
                <a:latin typeface="Times New Roman" pitchFamily="18" charset="0"/>
                <a:ea typeface="ＭＳ Ｐゴシック" pitchFamily="34" charset="-128"/>
              </a:rPr>
              <a:t>Oxygen</a:t>
            </a:r>
          </a:p>
          <a:p>
            <a:pPr lvl="1" eaLnBrk="1" hangingPunct="1">
              <a:lnSpc>
                <a:spcPct val="85000"/>
              </a:lnSpc>
              <a:spcAft>
                <a:spcPts val="1135"/>
              </a:spcAft>
              <a:buFont typeface="Arial" pitchFamily="34" charset="0"/>
              <a:buChar char="•"/>
              <a:defRPr/>
            </a:pPr>
            <a:r>
              <a:rPr lang="en-US" dirty="0" smtClean="0">
                <a:latin typeface="Times New Roman" pitchFamily="18" charset="0"/>
                <a:ea typeface="ＭＳ Ｐゴシック" pitchFamily="34" charset="-128"/>
              </a:rPr>
              <a:t>Bioavailability</a:t>
            </a:r>
          </a:p>
          <a:p>
            <a:pPr lvl="1" eaLnBrk="1" hangingPunct="1">
              <a:lnSpc>
                <a:spcPct val="85000"/>
              </a:lnSpc>
              <a:spcAft>
                <a:spcPts val="1135"/>
              </a:spcAft>
              <a:buFont typeface="Arial" pitchFamily="34" charset="0"/>
              <a:buChar char="•"/>
              <a:defRPr/>
            </a:pPr>
            <a:r>
              <a:rPr lang="en-US" dirty="0" smtClean="0">
                <a:latin typeface="Times New Roman" pitchFamily="18" charset="0"/>
                <a:ea typeface="ＭＳ Ｐゴシック" pitchFamily="34" charset="-128"/>
              </a:rPr>
              <a:t>Temperature</a:t>
            </a:r>
          </a:p>
          <a:p>
            <a:pPr marL="171450" indent="-171450">
              <a:buFontTx/>
              <a:buChar char="•"/>
            </a:pPr>
            <a:endParaRPr lang="en-US" dirty="0" smtClean="0"/>
          </a:p>
        </p:txBody>
      </p:sp>
      <p:sp>
        <p:nvSpPr>
          <p:cNvPr id="4" name="Slide Number Placeholder 3"/>
          <p:cNvSpPr>
            <a:spLocks noGrp="1"/>
          </p:cNvSpPr>
          <p:nvPr>
            <p:ph type="sldNum" sz="quarter" idx="5"/>
          </p:nvPr>
        </p:nvSpPr>
        <p:spPr/>
        <p:txBody>
          <a:bodyPr/>
          <a:lstStyle/>
          <a:p>
            <a:pPr>
              <a:defRPr/>
            </a:pPr>
            <a:fld id="{74ED030F-CABC-4D2C-9AE9-E6F878B7AB49}" type="slidenum">
              <a:rPr lang="en-US" smtClean="0"/>
              <a:pPr>
                <a:defRPr/>
              </a:pPr>
              <a:t>59</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800">
                <a:solidFill>
                  <a:schemeClr val="tx1"/>
                </a:solidFill>
                <a:latin typeface="Times New Roman" pitchFamily="84" charset="0"/>
              </a:defRPr>
            </a:lvl1pPr>
            <a:lvl2pPr marL="742950" indent="-285750">
              <a:defRPr sz="2800">
                <a:solidFill>
                  <a:schemeClr val="tx1"/>
                </a:solidFill>
                <a:latin typeface="Times New Roman" pitchFamily="84" charset="0"/>
              </a:defRPr>
            </a:lvl2pPr>
            <a:lvl3pPr marL="1143000" indent="-228600">
              <a:defRPr sz="2800">
                <a:solidFill>
                  <a:schemeClr val="tx1"/>
                </a:solidFill>
                <a:latin typeface="Times New Roman" pitchFamily="84" charset="0"/>
              </a:defRPr>
            </a:lvl3pPr>
            <a:lvl4pPr marL="1600200" indent="-228600">
              <a:defRPr sz="2800">
                <a:solidFill>
                  <a:schemeClr val="tx1"/>
                </a:solidFill>
                <a:latin typeface="Times New Roman" pitchFamily="84" charset="0"/>
              </a:defRPr>
            </a:lvl4pPr>
            <a:lvl5pPr marL="2057400" indent="-228600">
              <a:defRPr sz="2800">
                <a:solidFill>
                  <a:schemeClr val="tx1"/>
                </a:solidFill>
                <a:latin typeface="Times New Roman" pitchFamily="84" charset="0"/>
              </a:defRPr>
            </a:lvl5pPr>
            <a:lvl6pPr marL="2514600" indent="-228600" eaLnBrk="0" fontAlgn="base" hangingPunct="0">
              <a:spcBef>
                <a:spcPct val="0"/>
              </a:spcBef>
              <a:spcAft>
                <a:spcPct val="0"/>
              </a:spcAft>
              <a:defRPr sz="2800">
                <a:solidFill>
                  <a:schemeClr val="tx1"/>
                </a:solidFill>
                <a:latin typeface="Times New Roman" pitchFamily="84" charset="0"/>
              </a:defRPr>
            </a:lvl6pPr>
            <a:lvl7pPr marL="2971800" indent="-228600" eaLnBrk="0" fontAlgn="base" hangingPunct="0">
              <a:spcBef>
                <a:spcPct val="0"/>
              </a:spcBef>
              <a:spcAft>
                <a:spcPct val="0"/>
              </a:spcAft>
              <a:defRPr sz="2800">
                <a:solidFill>
                  <a:schemeClr val="tx1"/>
                </a:solidFill>
                <a:latin typeface="Times New Roman" pitchFamily="84" charset="0"/>
              </a:defRPr>
            </a:lvl7pPr>
            <a:lvl8pPr marL="3429000" indent="-228600" eaLnBrk="0" fontAlgn="base" hangingPunct="0">
              <a:spcBef>
                <a:spcPct val="0"/>
              </a:spcBef>
              <a:spcAft>
                <a:spcPct val="0"/>
              </a:spcAft>
              <a:defRPr sz="2800">
                <a:solidFill>
                  <a:schemeClr val="tx1"/>
                </a:solidFill>
                <a:latin typeface="Times New Roman" pitchFamily="84" charset="0"/>
              </a:defRPr>
            </a:lvl8pPr>
            <a:lvl9pPr marL="3886200" indent="-228600" eaLnBrk="0" fontAlgn="base" hangingPunct="0">
              <a:spcBef>
                <a:spcPct val="0"/>
              </a:spcBef>
              <a:spcAft>
                <a:spcPct val="0"/>
              </a:spcAft>
              <a:defRPr sz="2800">
                <a:solidFill>
                  <a:schemeClr val="tx1"/>
                </a:solidFill>
                <a:latin typeface="Times New Roman" pitchFamily="84" charset="0"/>
              </a:defRPr>
            </a:lvl9pPr>
          </a:lstStyle>
          <a:p>
            <a:fld id="{7FF88832-C568-456B-8CC0-F71D261E83D3}" type="slidenum">
              <a:rPr lang="en-US" sz="1200">
                <a:latin typeface="Times" pitchFamily="84" charset="0"/>
              </a:rPr>
              <a:pPr/>
              <a:t>60</a:t>
            </a:fld>
            <a:endParaRPr lang="en-US" sz="1200">
              <a:latin typeface="Times" pitchFamily="8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smtClean="0">
              <a:latin typeface="Times New Roman" pitchFamily="8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1647E98-8824-4B14-9135-4D593057176E}" type="slidenum">
              <a:rPr lang="en-US"/>
              <a:pPr>
                <a:defRPr/>
              </a:pPr>
              <a:t>61</a:t>
            </a:fld>
            <a:endParaRPr lang="en-US"/>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Nestucca event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Relatively</a:t>
            </a:r>
            <a:r>
              <a:rPr lang="en-US" baseline="0" dirty="0" smtClean="0"/>
              <a:t> fresh </a:t>
            </a:r>
            <a:r>
              <a:rPr lang="en-US" baseline="0" dirty="0" err="1" smtClean="0"/>
              <a:t>Selendang</a:t>
            </a:r>
            <a:r>
              <a:rPr lang="en-US" baseline="0" dirty="0" smtClean="0"/>
              <a:t> </a:t>
            </a:r>
            <a:r>
              <a:rPr lang="en-US" baseline="0" dirty="0" err="1" smtClean="0"/>
              <a:t>Ayu</a:t>
            </a:r>
            <a:r>
              <a:rPr lang="en-US" baseline="0" dirty="0" smtClean="0"/>
              <a:t> oil.  Notice the </a:t>
            </a:r>
            <a:r>
              <a:rPr lang="en-US" baseline="0" dirty="0" err="1" smtClean="0"/>
              <a:t>irridescence</a:t>
            </a:r>
            <a:r>
              <a:rPr lang="en-US" baseline="0" dirty="0" smtClean="0"/>
              <a:t> and liquid </a:t>
            </a:r>
            <a:r>
              <a:rPr lang="en-US" baseline="0" dirty="0" err="1" smtClean="0"/>
              <a:t>shinyness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9830409D-2DA4-45B2-8A7A-33C798E2E6A6}" type="slidenum">
              <a:rPr lang="en-US" smtClean="0"/>
              <a:pPr>
                <a:defRPr/>
              </a:pPr>
              <a:t>64</a:t>
            </a:fld>
            <a:endParaRPr lang="en-US"/>
          </a:p>
        </p:txBody>
      </p:sp>
    </p:spTree>
    <p:extLst>
      <p:ext uri="{BB962C8B-B14F-4D97-AF65-F5344CB8AC3E}">
        <p14:creationId xmlns:p14="http://schemas.microsoft.com/office/powerpoint/2010/main" val="22545812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05E69C-95CB-4F25-9753-42C1E9226BA4}" type="slidenum">
              <a:rPr lang="en-US" smtClean="0">
                <a:latin typeface="Times" charset="0"/>
              </a:rPr>
              <a:pPr fontAlgn="base">
                <a:spcBef>
                  <a:spcPct val="0"/>
                </a:spcBef>
                <a:spcAft>
                  <a:spcPct val="0"/>
                </a:spcAft>
              </a:pPr>
              <a:t>65</a:t>
            </a:fld>
            <a:endParaRPr lang="en-US" smtClean="0">
              <a:latin typeface="Times" charset="0"/>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854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Weathered </a:t>
            </a:r>
            <a:r>
              <a:rPr lang="en-US" dirty="0" err="1" smtClean="0"/>
              <a:t>Selendang</a:t>
            </a:r>
            <a:r>
              <a:rPr lang="en-US" dirty="0" smtClean="0"/>
              <a:t> </a:t>
            </a:r>
            <a:r>
              <a:rPr lang="en-US" dirty="0" err="1" smtClean="0"/>
              <a:t>Ayu</a:t>
            </a:r>
            <a:r>
              <a:rPr lang="en-US" baseline="0" dirty="0" smtClean="0"/>
              <a:t> oil.  Appears much more viscous and has duller appearance except where some underlying fresher oil has leaked out on the right.</a:t>
            </a:r>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Heavily weathered </a:t>
            </a:r>
            <a:r>
              <a:rPr lang="en-US" dirty="0" err="1" smtClean="0"/>
              <a:t>Selendang</a:t>
            </a:r>
            <a:r>
              <a:rPr lang="en-US" dirty="0" smtClean="0"/>
              <a:t> </a:t>
            </a:r>
            <a:r>
              <a:rPr lang="en-US" dirty="0" err="1" smtClean="0"/>
              <a:t>Ayu</a:t>
            </a:r>
            <a:r>
              <a:rPr lang="en-US" dirty="0" smtClean="0"/>
              <a:t> oil.  Not</a:t>
            </a:r>
            <a:r>
              <a:rPr lang="en-US" baseline="0" dirty="0" smtClean="0"/>
              <a:t> shiny at all, lost of sediment mixed in.  Viscosity is probably close to a pavement-like consistency.</a:t>
            </a:r>
            <a:endParaRPr lang="en-US" dirty="0"/>
          </a:p>
        </p:txBody>
      </p:sp>
      <p:sp>
        <p:nvSpPr>
          <p:cNvPr id="4" name="Slide Number Placeholder 3"/>
          <p:cNvSpPr>
            <a:spLocks noGrp="1"/>
          </p:cNvSpPr>
          <p:nvPr>
            <p:ph type="sldNum" sz="quarter" idx="10"/>
          </p:nvPr>
        </p:nvSpPr>
        <p:spPr/>
        <p:txBody>
          <a:bodyPr/>
          <a:lstStyle/>
          <a:p>
            <a:pPr>
              <a:defRPr/>
            </a:pPr>
            <a:fld id="{9830409D-2DA4-45B2-8A7A-33C798E2E6A6}" type="slidenum">
              <a:rPr lang="en-US" smtClean="0"/>
              <a:pPr>
                <a:defRPr/>
              </a:pPr>
              <a:t>66</a:t>
            </a:fld>
            <a:endParaRPr lang="en-US"/>
          </a:p>
        </p:txBody>
      </p:sp>
    </p:spTree>
    <p:extLst>
      <p:ext uri="{BB962C8B-B14F-4D97-AF65-F5344CB8AC3E}">
        <p14:creationId xmlns:p14="http://schemas.microsoft.com/office/powerpoint/2010/main" val="15633253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84" charset="0"/>
                <a:ea typeface="ＭＳ Ｐゴシック" pitchFamily="34" charset="-128"/>
              </a:defRPr>
            </a:lvl1pPr>
            <a:lvl2pPr marL="37931725" indent="-37474525">
              <a:defRPr sz="2400">
                <a:solidFill>
                  <a:schemeClr val="tx1"/>
                </a:solidFill>
                <a:latin typeface="Times" pitchFamily="84" charset="0"/>
                <a:ea typeface="ＭＳ Ｐゴシック" pitchFamily="34" charset="-128"/>
              </a:defRPr>
            </a:lvl2pPr>
            <a:lvl3pPr>
              <a:defRPr sz="2400">
                <a:solidFill>
                  <a:schemeClr val="tx1"/>
                </a:solidFill>
                <a:latin typeface="Times" pitchFamily="84" charset="0"/>
                <a:ea typeface="ＭＳ Ｐゴシック" pitchFamily="34" charset="-128"/>
              </a:defRPr>
            </a:lvl3pPr>
            <a:lvl4pPr>
              <a:defRPr sz="2400">
                <a:solidFill>
                  <a:schemeClr val="tx1"/>
                </a:solidFill>
                <a:latin typeface="Times" pitchFamily="84" charset="0"/>
                <a:ea typeface="ＭＳ Ｐゴシック" pitchFamily="34" charset="-128"/>
              </a:defRPr>
            </a:lvl4pPr>
            <a:lvl5pPr>
              <a:defRPr sz="2400">
                <a:solidFill>
                  <a:schemeClr val="tx1"/>
                </a:solidFill>
                <a:latin typeface="Times" pitchFamily="84"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84"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84"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84"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84" charset="0"/>
                <a:ea typeface="ＭＳ Ｐゴシック" pitchFamily="34" charset="-128"/>
              </a:defRPr>
            </a:lvl9pPr>
          </a:lstStyle>
          <a:p>
            <a:fld id="{92D65FEC-6D9A-45A3-B879-CC3C2A917367}" type="slidenum">
              <a:rPr lang="en-US" sz="1200"/>
              <a:pPr/>
              <a:t>68</a:t>
            </a:fld>
            <a:endParaRPr lang="en-US" sz="120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8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C142D3B-0A9D-4C8F-98B6-FFC2FC9F6826}" type="slidenum">
              <a:rPr lang="en-US" smtClean="0">
                <a:latin typeface="Times" charset="0"/>
              </a:rPr>
              <a:pPr fontAlgn="base">
                <a:spcBef>
                  <a:spcPct val="0"/>
                </a:spcBef>
                <a:spcAft>
                  <a:spcPct val="0"/>
                </a:spcAft>
              </a:pPr>
              <a:t>69</a:t>
            </a:fld>
            <a:endParaRPr lang="en-US" smtClean="0">
              <a:latin typeface="Times" charset="0"/>
            </a:endParaRPr>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Oils &amp; their properties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84" charset="0"/>
                <a:ea typeface="ＭＳ Ｐゴシック" pitchFamily="34" charset="-128"/>
              </a:defRPr>
            </a:lvl1pPr>
            <a:lvl2pPr marL="37931725" indent="-37474525">
              <a:defRPr sz="2400">
                <a:solidFill>
                  <a:schemeClr val="tx1"/>
                </a:solidFill>
                <a:latin typeface="Times" pitchFamily="84" charset="0"/>
                <a:ea typeface="ＭＳ Ｐゴシック" pitchFamily="34" charset="-128"/>
              </a:defRPr>
            </a:lvl2pPr>
            <a:lvl3pPr>
              <a:defRPr sz="2400">
                <a:solidFill>
                  <a:schemeClr val="tx1"/>
                </a:solidFill>
                <a:latin typeface="Times" pitchFamily="84" charset="0"/>
                <a:ea typeface="ＭＳ Ｐゴシック" pitchFamily="34" charset="-128"/>
              </a:defRPr>
            </a:lvl3pPr>
            <a:lvl4pPr>
              <a:defRPr sz="2400">
                <a:solidFill>
                  <a:schemeClr val="tx1"/>
                </a:solidFill>
                <a:latin typeface="Times" pitchFamily="84" charset="0"/>
                <a:ea typeface="ＭＳ Ｐゴシック" pitchFamily="34" charset="-128"/>
              </a:defRPr>
            </a:lvl4pPr>
            <a:lvl5pPr>
              <a:defRPr sz="2400">
                <a:solidFill>
                  <a:schemeClr val="tx1"/>
                </a:solidFill>
                <a:latin typeface="Times" pitchFamily="84"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84"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84"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84"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84" charset="0"/>
                <a:ea typeface="ＭＳ Ｐゴシック" pitchFamily="34" charset="-128"/>
              </a:defRPr>
            </a:lvl9pPr>
          </a:lstStyle>
          <a:p>
            <a:fld id="{F1036705-5AF9-4E2B-A3C6-5B7FEC6BA521}" type="slidenum">
              <a:rPr lang="en-US" sz="1200"/>
              <a:pPr/>
              <a:t>9</a:t>
            </a:fld>
            <a:endParaRPr lang="en-US" sz="1200"/>
          </a:p>
        </p:txBody>
      </p:sp>
      <p:sp>
        <p:nvSpPr>
          <p:cNvPr id="22531" name="Rectangle 1026"/>
          <p:cNvSpPr>
            <a:spLocks noGrp="1" noRot="1" noChangeAspect="1" noChangeArrowheads="1" noTextEdit="1"/>
          </p:cNvSpPr>
          <p:nvPr>
            <p:ph type="sldImg"/>
          </p:nvPr>
        </p:nvSpPr>
        <p:spPr>
          <a:ln/>
        </p:spPr>
      </p:sp>
      <p:sp>
        <p:nvSpPr>
          <p:cNvPr id="2253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8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B33085-3ABE-41D5-BA6D-0D798A7F1077}" type="slidenum">
              <a:rPr lang="en-US" smtClean="0">
                <a:latin typeface="Times" charset="0"/>
              </a:rPr>
              <a:pPr fontAlgn="base">
                <a:spcBef>
                  <a:spcPct val="0"/>
                </a:spcBef>
                <a:spcAft>
                  <a:spcPct val="0"/>
                </a:spcAft>
              </a:pPr>
              <a:t>10</a:t>
            </a:fld>
            <a:endParaRPr lang="en-US" smtClean="0">
              <a:latin typeface="Times" charset="0"/>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92DEF5-DF5F-4C3F-9D76-141410DB6663}" type="slidenum">
              <a:rPr lang="en-US" smtClean="0"/>
              <a:pPr fontAlgn="base">
                <a:spcBef>
                  <a:spcPct val="0"/>
                </a:spcBef>
                <a:spcAft>
                  <a:spcPct val="0"/>
                </a:spcAft>
                <a:defRPr/>
              </a:pPr>
              <a:t>12</a:t>
            </a:fld>
            <a:endParaRPr lang="en-US" smtClean="0"/>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smtClean="0">
                <a:latin typeface="Times New Roman" pitchFamily="18" charset="0"/>
                <a:sym typeface="Wingdings" pitchFamily="2" charset="2"/>
              </a:rPr>
              <a:t></a:t>
            </a:r>
            <a:r>
              <a:rPr lang="en-US" dirty="0" smtClean="0">
                <a:latin typeface="Times New Roman" pitchFamily="18" charset="0"/>
              </a:rPr>
              <a:t>Why is oil chemistry important?</a:t>
            </a:r>
          </a:p>
          <a:p>
            <a:pPr eaLnBrk="1" hangingPunct="1">
              <a:spcBef>
                <a:spcPct val="0"/>
              </a:spcBef>
              <a:defRPr/>
            </a:pPr>
            <a:r>
              <a:rPr lang="en-US" dirty="0" smtClean="0">
                <a:latin typeface="Times New Roman" pitchFamily="18" charset="0"/>
                <a:ea typeface="ＭＳ Ｐゴシック" pitchFamily="34" charset="-128"/>
              </a:rPr>
              <a:t>Oil chemistry will effect behavior, toxicity, and persistence</a:t>
            </a:r>
          </a:p>
          <a:p>
            <a:pPr eaLnBrk="1" hangingPunct="1">
              <a:spcBef>
                <a:spcPct val="0"/>
              </a:spcBef>
              <a:defRPr/>
            </a:pPr>
            <a:endParaRPr lang="en-US" dirty="0" smtClean="0">
              <a:latin typeface="Times New Roman" pitchFamily="18" charset="0"/>
            </a:endParaRPr>
          </a:p>
          <a:p>
            <a:pPr marL="171450" indent="-171450" eaLnBrk="1" hangingPunct="1">
              <a:spcBef>
                <a:spcPct val="0"/>
              </a:spcBef>
              <a:buFont typeface="Arial" pitchFamily="34" charset="0"/>
              <a:buChar char="•"/>
              <a:defRPr/>
            </a:pPr>
            <a:r>
              <a:rPr lang="en-US" dirty="0" smtClean="0">
                <a:latin typeface="Times New Roman" pitchFamily="18" charset="0"/>
              </a:rPr>
              <a:t>Photos are from DWH oil spill – fresh oil near source, </a:t>
            </a:r>
            <a:r>
              <a:rPr lang="en-US" dirty="0" err="1" smtClean="0">
                <a:latin typeface="Times New Roman" pitchFamily="18" charset="0"/>
              </a:rPr>
              <a:t>tarballs</a:t>
            </a:r>
            <a:r>
              <a:rPr lang="en-US" dirty="0" smtClean="0">
                <a:latin typeface="Times New Roman" pitchFamily="18" charset="0"/>
              </a:rPr>
              <a:t> on a MS beach</a:t>
            </a:r>
          </a:p>
          <a:p>
            <a:pPr marL="171450" indent="-171450" eaLnBrk="1" hangingPunct="1">
              <a:spcBef>
                <a:spcPct val="0"/>
              </a:spcBef>
              <a:buFont typeface="Arial" pitchFamily="34" charset="0"/>
              <a:buChar char="•"/>
              <a:defRPr/>
            </a:pPr>
            <a:r>
              <a:rPr lang="en-US" dirty="0" smtClean="0">
                <a:latin typeface="Times New Roman" pitchFamily="18" charset="0"/>
              </a:rPr>
              <a:t>Predicting trajectories of oil need to consider not only where the oil goes and what happens to it along the way (transport and fate)</a:t>
            </a:r>
          </a:p>
          <a:p>
            <a:pPr eaLnBrk="1" hangingPunct="1">
              <a:spcBef>
                <a:spcPct val="0"/>
              </a:spcBef>
              <a:buFont typeface="Arial" pitchFamily="34" charset="0"/>
              <a:buNone/>
              <a:defRPr/>
            </a:pPr>
            <a:endParaRPr lang="en-US" dirty="0" smtClean="0">
              <a:latin typeface="Times New Roman" pitchFamily="18" charset="0"/>
              <a:ea typeface="ＭＳ Ｐゴシック" pitchFamily="34" charset="-128"/>
            </a:endParaRPr>
          </a:p>
          <a:p>
            <a:pPr eaLnBrk="1" hangingPunct="1">
              <a:spcBef>
                <a:spcPct val="0"/>
              </a:spcBef>
              <a:defRPr/>
            </a:pPr>
            <a:endParaRPr lang="en-US" dirty="0"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the oil’s</a:t>
            </a:r>
            <a:r>
              <a:rPr lang="en-US" baseline="0" dirty="0" smtClean="0"/>
              <a:t> chemistry that can tell you how it might interact with the water &amp; winds</a:t>
            </a:r>
            <a:endParaRPr lang="en-US" dirty="0"/>
          </a:p>
        </p:txBody>
      </p:sp>
      <p:sp>
        <p:nvSpPr>
          <p:cNvPr id="4" name="Slide Number Placeholder 3"/>
          <p:cNvSpPr>
            <a:spLocks noGrp="1"/>
          </p:cNvSpPr>
          <p:nvPr>
            <p:ph type="sldNum" sz="quarter" idx="10"/>
          </p:nvPr>
        </p:nvSpPr>
        <p:spPr/>
        <p:txBody>
          <a:bodyPr/>
          <a:lstStyle/>
          <a:p>
            <a:pPr>
              <a:defRPr/>
            </a:pPr>
            <a:fld id="{9830409D-2DA4-45B2-8A7A-33C798E2E6A6}" type="slidenum">
              <a:rPr lang="en-US" smtClean="0"/>
              <a:pPr>
                <a:defRPr/>
              </a:pPr>
              <a:t>13</a:t>
            </a:fld>
            <a:endParaRPr lang="en-US"/>
          </a:p>
        </p:txBody>
      </p:sp>
    </p:spTree>
    <p:extLst>
      <p:ext uri="{BB962C8B-B14F-4D97-AF65-F5344CB8AC3E}">
        <p14:creationId xmlns:p14="http://schemas.microsoft.com/office/powerpoint/2010/main" val="32555777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52400"/>
            <a:ext cx="8839200" cy="58674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eaLnBrk="1" hangingPunct="1"/>
              <a:endParaRPr lang="en-US" sz="2400" b="0">
                <a:solidFill>
                  <a:schemeClr val="tx1"/>
                </a:solidFill>
                <a:latin typeface="Times New Roman" pitchFamily="18" charset="0"/>
              </a:endParaRPr>
            </a:p>
          </p:txBody>
        </p:sp>
        <p:sp>
          <p:nvSpPr>
            <p:cNvPr id="6" name="Rectangle 4"/>
            <p:cNvSpPr>
              <a:spLocks noChangeArrowheads="1"/>
            </p:cNvSpPr>
            <p:nvPr/>
          </p:nvSpPr>
          <p:spPr bwMode="auto">
            <a:xfrm>
              <a:off x="285" y="336"/>
              <a:ext cx="5185" cy="3404"/>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b="0">
                <a:solidFill>
                  <a:schemeClr val="tx1"/>
                </a:solidFill>
                <a:latin typeface="Times New Roman" pitchFamily="18"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8" name="Picture 8" descr="Ospr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9" descr="noaalogo"/>
          <p:cNvSpPr>
            <a:spLocks noChangeArrowheads="1"/>
          </p:cNvSpPr>
          <p:nvPr/>
        </p:nvSpPr>
        <p:spPr bwMode="auto">
          <a:xfrm>
            <a:off x="8229600" y="6096000"/>
            <a:ext cx="762000" cy="685800"/>
          </a:xfrm>
          <a:prstGeom prst="ellipse">
            <a:avLst/>
          </a:pr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Text Box 10"/>
          <p:cNvSpPr txBox="1">
            <a:spLocks noChangeArrowheads="1"/>
          </p:cNvSpPr>
          <p:nvPr/>
        </p:nvSpPr>
        <p:spPr bwMode="auto">
          <a:xfrm>
            <a:off x="3810000" y="6096000"/>
            <a:ext cx="1828800" cy="762000"/>
          </a:xfrm>
          <a:prstGeom prst="rect">
            <a:avLst/>
          </a:prstGeom>
          <a:noFill/>
          <a:ln w="9525">
            <a:noFill/>
            <a:miter lim="800000"/>
            <a:headEnd/>
            <a:tailEnd/>
          </a:ln>
          <a:effectLst/>
        </p:spPr>
        <p:txBody>
          <a:bodyPr>
            <a:spAutoFit/>
          </a:bodyPr>
          <a:lstStyle/>
          <a:p>
            <a:pPr algn="l">
              <a:spcBef>
                <a:spcPct val="50000"/>
              </a:spcBef>
              <a:defRPr/>
            </a:pPr>
            <a:r>
              <a:rPr lang="en-US" sz="4400" b="0">
                <a:solidFill>
                  <a:srgbClr val="0066FF"/>
                </a:solidFill>
                <a:effectLst>
                  <a:outerShdw blurRad="38100" dist="38100" dir="2700000" algn="tl">
                    <a:srgbClr val="000000"/>
                  </a:outerShdw>
                </a:effectLst>
                <a:latin typeface="Eras Bold ITC" pitchFamily="34" charset="0"/>
              </a:rPr>
              <a:t>EROS</a:t>
            </a:r>
          </a:p>
        </p:txBody>
      </p:sp>
      <p:sp>
        <p:nvSpPr>
          <p:cNvPr id="52230"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smtClean="0"/>
              <a:t>Click to edit Master title style</a:t>
            </a:r>
            <a:endParaRPr lang="en-US"/>
          </a:p>
        </p:txBody>
      </p:sp>
      <p:sp>
        <p:nvSpPr>
          <p:cNvPr id="5223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r>
              <a:rPr lang="en-US" smtClean="0"/>
              <a:t>Click to edit Master subtitle style</a:t>
            </a:r>
            <a:endParaRPr lang="en-US"/>
          </a:p>
        </p:txBody>
      </p:sp>
    </p:spTree>
    <p:extLst>
      <p:ext uri="{BB962C8B-B14F-4D97-AF65-F5344CB8AC3E}">
        <p14:creationId xmlns:p14="http://schemas.microsoft.com/office/powerpoint/2010/main" val="270259168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658701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974611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1"/>
          </p:nvPr>
        </p:nvSpPr>
        <p:spPr>
          <a:xfrm>
            <a:off x="6553200" y="6248400"/>
            <a:ext cx="2133600" cy="476250"/>
          </a:xfrm>
          <a:prstGeom prst="rect">
            <a:avLst/>
          </a:prstGeom>
        </p:spPr>
        <p:txBody>
          <a:bodyPr/>
          <a:lstStyle>
            <a:lvl1pPr>
              <a:defRPr/>
            </a:lvl1pPr>
          </a:lstStyle>
          <a:p>
            <a:pPr>
              <a:defRPr/>
            </a:pPr>
            <a:fld id="{2153928F-3B95-4DC3-8E92-5E659426E1B8}" type="slidenum">
              <a:rPr lang="en-US"/>
              <a:pPr>
                <a:defRPr/>
              </a:pPr>
              <a:t>‹#›</a:t>
            </a:fld>
            <a:endParaRPr lang="en-US"/>
          </a:p>
        </p:txBody>
      </p:sp>
      <p:sp>
        <p:nvSpPr>
          <p:cNvPr id="7" name="Footer Placeholder 6"/>
          <p:cNvSpPr>
            <a:spLocks noGrp="1"/>
          </p:cNvSpPr>
          <p:nvPr>
            <p:ph type="ftr" sz="quarter" idx="12"/>
          </p:nvPr>
        </p:nvSpPr>
        <p:spPr>
          <a:xfrm>
            <a:off x="3124200" y="6248400"/>
            <a:ext cx="2895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951314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52400"/>
            <a:ext cx="8839200" cy="58674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eaLnBrk="1" hangingPunct="1"/>
              <a:endParaRPr lang="en-US" sz="2400" b="0">
                <a:solidFill>
                  <a:schemeClr val="tx1"/>
                </a:solidFill>
                <a:latin typeface="Times New Roman" pitchFamily="18" charset="0"/>
              </a:endParaRPr>
            </a:p>
          </p:txBody>
        </p:sp>
        <p:sp>
          <p:nvSpPr>
            <p:cNvPr id="6" name="Rectangle 4"/>
            <p:cNvSpPr>
              <a:spLocks noChangeArrowheads="1"/>
            </p:cNvSpPr>
            <p:nvPr/>
          </p:nvSpPr>
          <p:spPr bwMode="auto">
            <a:xfrm>
              <a:off x="285" y="336"/>
              <a:ext cx="5185" cy="3404"/>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b="0">
                <a:solidFill>
                  <a:schemeClr val="tx1"/>
                </a:solidFill>
                <a:latin typeface="Times New Roman" pitchFamily="18"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8" name="Picture 8" descr="Ospr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096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9" descr="noaalogo"/>
          <p:cNvSpPr>
            <a:spLocks noChangeArrowheads="1"/>
          </p:cNvSpPr>
          <p:nvPr/>
        </p:nvSpPr>
        <p:spPr bwMode="auto">
          <a:xfrm>
            <a:off x="8229600" y="6096000"/>
            <a:ext cx="762000" cy="685800"/>
          </a:xfrm>
          <a:prstGeom prst="ellipse">
            <a:avLst/>
          </a:pr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Text Box 10"/>
          <p:cNvSpPr txBox="1">
            <a:spLocks noChangeArrowheads="1"/>
          </p:cNvSpPr>
          <p:nvPr/>
        </p:nvSpPr>
        <p:spPr bwMode="auto">
          <a:xfrm>
            <a:off x="3810000" y="6096000"/>
            <a:ext cx="1828800" cy="762000"/>
          </a:xfrm>
          <a:prstGeom prst="rect">
            <a:avLst/>
          </a:prstGeom>
          <a:noFill/>
          <a:ln w="9525">
            <a:noFill/>
            <a:miter lim="800000"/>
            <a:headEnd/>
            <a:tailEnd/>
          </a:ln>
          <a:effectLst/>
        </p:spPr>
        <p:txBody>
          <a:bodyPr>
            <a:spAutoFit/>
          </a:bodyPr>
          <a:lstStyle/>
          <a:p>
            <a:pPr algn="l">
              <a:spcBef>
                <a:spcPct val="50000"/>
              </a:spcBef>
              <a:defRPr/>
            </a:pPr>
            <a:r>
              <a:rPr lang="en-US" sz="4400" b="0">
                <a:solidFill>
                  <a:srgbClr val="0066FF"/>
                </a:solidFill>
                <a:effectLst>
                  <a:outerShdw blurRad="38100" dist="38100" dir="2700000" algn="tl">
                    <a:srgbClr val="000000"/>
                  </a:outerShdw>
                </a:effectLst>
                <a:latin typeface="Eras Bold ITC" pitchFamily="34" charset="0"/>
              </a:rPr>
              <a:t>EROS</a:t>
            </a:r>
          </a:p>
        </p:txBody>
      </p:sp>
      <p:sp>
        <p:nvSpPr>
          <p:cNvPr id="80902"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smtClean="0"/>
              <a:t>Click to edit Master title style</a:t>
            </a:r>
            <a:endParaRPr lang="en-US"/>
          </a:p>
        </p:txBody>
      </p:sp>
      <p:sp>
        <p:nvSpPr>
          <p:cNvPr id="80903"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r>
              <a:rPr lang="en-US" smtClean="0"/>
              <a:t>Click to edit Master subtitle style</a:t>
            </a:r>
            <a:endParaRPr lang="en-US"/>
          </a:p>
        </p:txBody>
      </p:sp>
    </p:spTree>
    <p:extLst>
      <p:ext uri="{BB962C8B-B14F-4D97-AF65-F5344CB8AC3E}">
        <p14:creationId xmlns:p14="http://schemas.microsoft.com/office/powerpoint/2010/main" val="3597674894"/>
      </p:ext>
    </p:extLst>
  </p:cSld>
  <p:clrMapOvr>
    <a:masterClrMapping/>
  </p:clrMapOvr>
  <p:transition>
    <p:cover dir="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4701081"/>
      </p:ext>
    </p:extLst>
  </p:cSld>
  <p:clrMapOvr>
    <a:masterClrMapping/>
  </p:clrMapOvr>
  <p:transition>
    <p:cover dir="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55258727"/>
      </p:ext>
    </p:extLst>
  </p:cSld>
  <p:clrMapOvr>
    <a:masterClrMapping/>
  </p:clrMapOvr>
  <p:transition>
    <p:cover dir="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219200"/>
            <a:ext cx="40005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19200"/>
            <a:ext cx="40005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0661300"/>
      </p:ext>
    </p:extLst>
  </p:cSld>
  <p:clrMapOvr>
    <a:masterClrMapping/>
  </p:clrMapOvr>
  <p:transition>
    <p:cover dir="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5271922"/>
      </p:ext>
    </p:extLst>
  </p:cSld>
  <p:clrMapOvr>
    <a:masterClrMapping/>
  </p:clrMapOvr>
  <p:transition>
    <p:cover dir="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70145532"/>
      </p:ext>
    </p:extLst>
  </p:cSld>
  <p:clrMapOvr>
    <a:masterClrMapping/>
  </p:clrMapOvr>
  <p:transition>
    <p:cover dir="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376232"/>
      </p:ext>
    </p:extLst>
  </p:cSld>
  <p:clrMapOvr>
    <a:masterClrMapping/>
  </p:clrMapOvr>
  <p:transition>
    <p:cover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976268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11401385"/>
      </p:ext>
    </p:extLst>
  </p:cSld>
  <p:clrMapOvr>
    <a:masterClrMapping/>
  </p:clrMapOvr>
  <p:transition>
    <p:cover dir="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39934117"/>
      </p:ext>
    </p:extLst>
  </p:cSld>
  <p:clrMapOvr>
    <a:masterClrMapping/>
  </p:clrMapOvr>
  <p:transition>
    <p:cover dir="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9509748"/>
      </p:ext>
    </p:extLst>
  </p:cSld>
  <p:clrMapOvr>
    <a:masterClrMapping/>
  </p:clrMapOvr>
  <p:transition>
    <p:cover dir="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57200"/>
            <a:ext cx="203835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57200"/>
            <a:ext cx="596265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9666575"/>
      </p:ext>
    </p:extLst>
  </p:cSld>
  <p:clrMapOvr>
    <a:masterClrMapping/>
  </p:clrMapOvr>
  <p:transition>
    <p:cover dir="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153400" cy="609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219200"/>
            <a:ext cx="40005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19200"/>
            <a:ext cx="40005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619500"/>
            <a:ext cx="40005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6203903"/>
      </p:ext>
    </p:extLst>
  </p:cSld>
  <p:clrMapOvr>
    <a:masterClrMapping/>
  </p:clrMapOvr>
  <p:transition>
    <p:cover dir="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33400" y="457200"/>
            <a:ext cx="81534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400" y="1219200"/>
            <a:ext cx="40005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19200"/>
            <a:ext cx="40005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 y="3619500"/>
            <a:ext cx="40005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619500"/>
            <a:ext cx="40005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0391951"/>
      </p:ext>
    </p:extLst>
  </p:cSld>
  <p:clrMapOvr>
    <a:masterClrMapping/>
  </p:clrMapOvr>
  <p:transition>
    <p:cover dir="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5867400" cy="1295400"/>
          </a:xfrm>
        </p:spPr>
        <p:txBody>
          <a:bodyPr tIns="0" bIns="0">
            <a:noAutofit/>
          </a:bodyPr>
          <a:lstStyle>
            <a:lvl1pPr algn="l">
              <a:defRPr sz="6000" b="1">
                <a:solidFill>
                  <a:schemeClr val="tx1">
                    <a:lumMod val="95000"/>
                  </a:schemeClr>
                </a:solidFill>
                <a:effectLst>
                  <a:outerShdw blurRad="50800" dist="38100" dir="5400000" algn="t" rotWithShape="0">
                    <a:prstClr val="black">
                      <a:alpha val="40000"/>
                    </a:prstClr>
                  </a:outerShdw>
                </a:effectLst>
              </a:defRPr>
            </a:lvl1pPr>
            <a:extLst/>
          </a:lstStyle>
          <a:p>
            <a:r>
              <a:rPr lang="en-US" smtClean="0"/>
              <a:t>Click to edit Master title style</a:t>
            </a:r>
            <a:endParaRPr lang="en-US" dirty="0"/>
          </a:p>
        </p:txBody>
      </p:sp>
      <p:sp>
        <p:nvSpPr>
          <p:cNvPr id="3" name="Subtitle 2"/>
          <p:cNvSpPr>
            <a:spLocks noGrp="1"/>
          </p:cNvSpPr>
          <p:nvPr>
            <p:ph type="subTitle" idx="1"/>
          </p:nvPr>
        </p:nvSpPr>
        <p:spPr>
          <a:xfrm>
            <a:off x="685800" y="1549400"/>
            <a:ext cx="5867400" cy="2032000"/>
          </a:xfrm>
        </p:spPr>
        <p:txBody>
          <a:bodyPr lIns="118872" tIns="0" rIns="45720" bIns="0">
            <a:normAutofit/>
          </a:bodyPr>
          <a:lstStyle>
            <a:lvl1pPr marL="0" indent="0" algn="l">
              <a:buNone/>
              <a:defRPr sz="2200">
                <a:solidFill>
                  <a:schemeClr val="bg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dirty="0"/>
          </a:p>
        </p:txBody>
      </p:sp>
      <p:sp>
        <p:nvSpPr>
          <p:cNvPr id="12" name="Text Placeholder 11"/>
          <p:cNvSpPr>
            <a:spLocks noGrp="1"/>
          </p:cNvSpPr>
          <p:nvPr>
            <p:ph type="body" sz="quarter" idx="10"/>
          </p:nvPr>
        </p:nvSpPr>
        <p:spPr>
          <a:xfrm>
            <a:off x="685800" y="3962400"/>
            <a:ext cx="5867400" cy="2362200"/>
          </a:xfrm>
        </p:spPr>
        <p:txBody>
          <a:bodyPr>
            <a:noAutofit/>
          </a:bodyPr>
          <a:lstStyle>
            <a:lvl1pPr marL="0" indent="0">
              <a:buNone/>
              <a:defRPr sz="2000">
                <a:solidFill>
                  <a:schemeClr val="tx1"/>
                </a:solidFill>
                <a:latin typeface="Tw Cen MT Condensed Extra Bold" pitchFamily="34" charset="0"/>
              </a:defRPr>
            </a:lvl1pPr>
            <a:lvl2pPr marL="0" indent="0">
              <a:buNone/>
              <a:defRPr sz="2000">
                <a:solidFill>
                  <a:schemeClr val="tx1"/>
                </a:solidFill>
              </a:defRPr>
            </a:lvl2pPr>
            <a:lvl3pPr marL="0" indent="0">
              <a:buNone/>
              <a:defRPr sz="2000"/>
            </a:lvl3pPr>
            <a:lvl4pPr marL="0" indent="0">
              <a:buNone/>
              <a:defRPr sz="2000"/>
            </a:lvl4pPr>
            <a:lvl5pPr marL="0" indent="0">
              <a:buNone/>
              <a:defRPr sz="2000"/>
            </a:lvl5pPr>
          </a:lstStyle>
          <a:p>
            <a:pPr lvl="0"/>
            <a:r>
              <a:rPr lang="en-US" smtClean="0"/>
              <a:t>Click to edit Master text styles</a:t>
            </a:r>
          </a:p>
          <a:p>
            <a:pPr lvl="1"/>
            <a:r>
              <a:rPr lang="en-US" smtClean="0"/>
              <a:t>Second level</a:t>
            </a:r>
          </a:p>
        </p:txBody>
      </p:sp>
      <p:sp>
        <p:nvSpPr>
          <p:cNvPr id="16" name="Picture Placeholder 13"/>
          <p:cNvSpPr>
            <a:spLocks noGrp="1"/>
          </p:cNvSpPr>
          <p:nvPr>
            <p:ph type="pic" sz="quarter" idx="12"/>
          </p:nvPr>
        </p:nvSpPr>
        <p:spPr>
          <a:xfrm>
            <a:off x="6553200" y="2768600"/>
            <a:ext cx="2590800" cy="1143000"/>
          </a:xfrm>
          <a:effectLst/>
        </p:spPr>
        <p:txBody>
          <a:bodyPr rtlCol="0">
            <a:normAutofit/>
          </a:bodyPr>
          <a:lstStyle/>
          <a:p>
            <a:pPr lvl="0"/>
            <a:r>
              <a:rPr lang="en-US" noProof="0" smtClean="0"/>
              <a:t>Click icon to add picture</a:t>
            </a:r>
            <a:endParaRPr lang="en-US" noProof="0"/>
          </a:p>
        </p:txBody>
      </p:sp>
      <p:sp>
        <p:nvSpPr>
          <p:cNvPr id="18" name="Picture Placeholder 13"/>
          <p:cNvSpPr>
            <a:spLocks noGrp="1"/>
          </p:cNvSpPr>
          <p:nvPr>
            <p:ph type="pic" sz="quarter" idx="13"/>
          </p:nvPr>
        </p:nvSpPr>
        <p:spPr>
          <a:xfrm>
            <a:off x="6553200" y="3962400"/>
            <a:ext cx="2590800" cy="1143000"/>
          </a:xfrm>
          <a:effectLst/>
        </p:spPr>
        <p:txBody>
          <a:bodyPr rtlCol="0">
            <a:normAutofit/>
          </a:bodyPr>
          <a:lstStyle/>
          <a:p>
            <a:pPr lvl="0"/>
            <a:r>
              <a:rPr lang="en-US" noProof="0" smtClean="0"/>
              <a:t>Click icon to add picture</a:t>
            </a:r>
            <a:endParaRPr lang="en-US" noProof="0"/>
          </a:p>
        </p:txBody>
      </p:sp>
      <p:sp>
        <p:nvSpPr>
          <p:cNvPr id="11" name="Picture Placeholder 13"/>
          <p:cNvSpPr>
            <a:spLocks noGrp="1"/>
          </p:cNvSpPr>
          <p:nvPr>
            <p:ph type="pic" sz="quarter" idx="15"/>
          </p:nvPr>
        </p:nvSpPr>
        <p:spPr>
          <a:xfrm>
            <a:off x="6553200" y="1574800"/>
            <a:ext cx="2590800" cy="1143000"/>
          </a:xfrm>
          <a:effectLst/>
        </p:spPr>
        <p:txBody>
          <a:bodyPr rtlCol="0">
            <a:normAutofit/>
          </a:bodyPr>
          <a:lstStyle/>
          <a:p>
            <a:pPr lvl="0"/>
            <a:r>
              <a:rPr lang="en-US" noProof="0" smtClean="0"/>
              <a:t>Click icon to add picture</a:t>
            </a:r>
            <a:endParaRPr lang="en-US" noProof="0"/>
          </a:p>
        </p:txBody>
      </p:sp>
      <p:sp>
        <p:nvSpPr>
          <p:cNvPr id="13" name="Picture Placeholder 13"/>
          <p:cNvSpPr>
            <a:spLocks noGrp="1"/>
          </p:cNvSpPr>
          <p:nvPr>
            <p:ph type="pic" sz="quarter" idx="16"/>
          </p:nvPr>
        </p:nvSpPr>
        <p:spPr>
          <a:xfrm>
            <a:off x="6553200" y="381000"/>
            <a:ext cx="2590800" cy="1143000"/>
          </a:xfrm>
          <a:effectLst/>
        </p:spPr>
        <p:txBody>
          <a:bodyPr rtlCol="0">
            <a:normAutofit/>
          </a:bodyPr>
          <a:lstStyle/>
          <a:p>
            <a:pPr lvl="0"/>
            <a:r>
              <a:rPr lang="en-US" noProof="0" smtClean="0"/>
              <a:t>Click icon to add picture</a:t>
            </a:r>
            <a:endParaRPr lang="en-US" noProof="0"/>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Bef>
                <a:spcPts val="1800"/>
              </a:spcBef>
              <a:defRPr/>
            </a:lvl1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79ABCDE1-1285-4AEC-A2D4-962F5F7BE877}" type="slidenum">
              <a:rPr lang="en-US"/>
              <a:pPr>
                <a:defRPr/>
              </a:pPr>
              <a:t>‹#›</a:t>
            </a:fld>
            <a:endParaRPr lang="en-US"/>
          </a:p>
        </p:txBody>
      </p:sp>
      <p:sp>
        <p:nvSpPr>
          <p:cNvPr id="5" name="Footer Placeholder 4"/>
          <p:cNvSpPr>
            <a:spLocks noGrp="1"/>
          </p:cNvSpPr>
          <p:nvPr>
            <p:ph type="ftr" sz="quarter" idx="11"/>
          </p:nvPr>
        </p:nvSpPr>
        <p:spPr>
          <a:xfrm>
            <a:off x="762000" y="6477000"/>
            <a:ext cx="7386638" cy="274638"/>
          </a:xfrm>
          <a:prstGeom prst="rect">
            <a:avLst/>
          </a:prstGeom>
        </p:spPr>
        <p:txBody>
          <a:bodyPr/>
          <a:lstStyle>
            <a:lvl1pPr fontAlgn="auto">
              <a:spcBef>
                <a:spcPts val="0"/>
              </a:spcBef>
              <a:spcAft>
                <a:spcPts val="0"/>
              </a:spcAft>
              <a:defRPr>
                <a:solidFill>
                  <a:prstClr val="black"/>
                </a:solidFill>
                <a:latin typeface="+mn-lt"/>
              </a:defRPr>
            </a:lvl1pPr>
          </a:lstStyle>
          <a:p>
            <a:pPr>
              <a:defRPr/>
            </a:pPr>
            <a:r>
              <a:rPr lang="en-US"/>
              <a:t>NOAA Update: Science Advisory Board</a:t>
            </a:r>
            <a:endParaRPr lang="en-US" dirty="0"/>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0" name="Picture Placeholder 9"/>
          <p:cNvSpPr>
            <a:spLocks noGrp="1"/>
          </p:cNvSpPr>
          <p:nvPr>
            <p:ph type="pic" sz="quarter" idx="13"/>
          </p:nvPr>
        </p:nvSpPr>
        <p:spPr>
          <a:xfrm>
            <a:off x="0" y="2619375"/>
            <a:ext cx="9144000" cy="3857625"/>
          </a:xfrm>
          <a:solidFill>
            <a:schemeClr val="bg1">
              <a:lumMod val="95000"/>
              <a:lumOff val="5000"/>
            </a:schemeClr>
          </a:solidFill>
          <a:ln>
            <a:noFill/>
          </a:ln>
        </p:spPr>
        <p:txBody>
          <a:bodyPr rtlCol="0">
            <a:normAutofit/>
          </a:bodyPr>
          <a:lstStyle/>
          <a:p>
            <a:pPr lvl="0"/>
            <a:r>
              <a:rPr lang="en-US" noProof="0" smtClean="0"/>
              <a:t>Click icon to add picture</a:t>
            </a:r>
            <a:endParaRPr lang="en-US" noProof="0"/>
          </a:p>
        </p:txBody>
      </p:sp>
      <p:sp>
        <p:nvSpPr>
          <p:cNvPr id="2" name="Title 1"/>
          <p:cNvSpPr>
            <a:spLocks noGrp="1"/>
          </p:cNvSpPr>
          <p:nvPr>
            <p:ph type="title"/>
          </p:nvPr>
        </p:nvSpPr>
        <p:spPr>
          <a:xfrm>
            <a:off x="749808" y="118872"/>
            <a:ext cx="8013192" cy="1636776"/>
          </a:xfrm>
        </p:spPr>
        <p:txBody>
          <a:bodyPr tIns="0" rIns="91440" bIns="0"/>
          <a:lstStyle>
            <a:lvl1pPr algn="l">
              <a:defRPr kumimoji="0" lang="en-US" sz="4800" b="1" kern="1200" dirty="0">
                <a:solidFill>
                  <a:schemeClr val="tx1"/>
                </a:solidFill>
                <a:effectLst>
                  <a:outerShdw blurRad="50800" dist="38100" dir="5400000" algn="t" rotWithShape="0">
                    <a:prstClr val="black">
                      <a:alpha val="40000"/>
                    </a:prstClr>
                  </a:outerShdw>
                </a:effectLst>
                <a:latin typeface="+mj-lt"/>
                <a:ea typeface="+mj-ea"/>
                <a:cs typeface="+mj-cs"/>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Slide Number Placeholder 5"/>
          <p:cNvSpPr>
            <a:spLocks noGrp="1"/>
          </p:cNvSpPr>
          <p:nvPr>
            <p:ph type="sldNum" sz="quarter" idx="14"/>
          </p:nvPr>
        </p:nvSpPr>
        <p:spPr/>
        <p:txBody>
          <a:bodyPr/>
          <a:lstStyle>
            <a:lvl1pPr>
              <a:defRPr>
                <a:solidFill>
                  <a:prstClr val="white"/>
                </a:solidFill>
              </a:defRPr>
            </a:lvl1pPr>
          </a:lstStyle>
          <a:p>
            <a:pPr>
              <a:defRPr/>
            </a:pPr>
            <a:fld id="{B92CC133-BA21-4339-B2F8-1904D71C6960}"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5"/>
          <p:cNvSpPr>
            <a:spLocks noGrp="1"/>
          </p:cNvSpPr>
          <p:nvPr>
            <p:ph type="ftr" sz="quarter" idx="10"/>
          </p:nvPr>
        </p:nvSpPr>
        <p:spPr>
          <a:xfrm>
            <a:off x="762000" y="6477000"/>
            <a:ext cx="7386638" cy="274638"/>
          </a:xfrm>
          <a:prstGeom prst="rect">
            <a:avLst/>
          </a:prstGeom>
        </p:spPr>
        <p:txBody>
          <a:bodyPr/>
          <a:lstStyle>
            <a:lvl1pPr fontAlgn="auto">
              <a:spcBef>
                <a:spcPts val="0"/>
              </a:spcBef>
              <a:spcAft>
                <a:spcPts val="0"/>
              </a:spcAft>
              <a:defRPr>
                <a:solidFill>
                  <a:prstClr val="black"/>
                </a:solidFill>
                <a:latin typeface="+mn-lt"/>
              </a:defRPr>
            </a:lvl1pPr>
          </a:lstStyle>
          <a:p>
            <a:pPr>
              <a:defRPr/>
            </a:pPr>
            <a:r>
              <a:rPr lang="en-US"/>
              <a:t>NOAA Update: Science Advisory Board</a:t>
            </a:r>
          </a:p>
        </p:txBody>
      </p:sp>
      <p:sp>
        <p:nvSpPr>
          <p:cNvPr id="6" name="Slide Number Placeholder 6"/>
          <p:cNvSpPr>
            <a:spLocks noGrp="1"/>
          </p:cNvSpPr>
          <p:nvPr>
            <p:ph type="sldNum" sz="quarter" idx="11"/>
          </p:nvPr>
        </p:nvSpPr>
        <p:spPr/>
        <p:txBody>
          <a:bodyPr/>
          <a:lstStyle>
            <a:lvl1pPr>
              <a:defRPr/>
            </a:lvl1pPr>
          </a:lstStyle>
          <a:p>
            <a:pPr>
              <a:defRPr/>
            </a:pPr>
            <a:fld id="{C9ACE41B-E6F2-4FD9-8DAD-E1EF339884DF}" type="slidenum">
              <a:rPr lang="en-US"/>
              <a:pPr>
                <a:defRPr/>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9376648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7"/>
          <p:cNvSpPr>
            <a:spLocks noGrp="1"/>
          </p:cNvSpPr>
          <p:nvPr>
            <p:ph type="ftr" sz="quarter" idx="10"/>
          </p:nvPr>
        </p:nvSpPr>
        <p:spPr>
          <a:xfrm>
            <a:off x="762000" y="6477000"/>
            <a:ext cx="7386638" cy="274638"/>
          </a:xfrm>
          <a:prstGeom prst="rect">
            <a:avLst/>
          </a:prstGeom>
        </p:spPr>
        <p:txBody>
          <a:bodyPr/>
          <a:lstStyle>
            <a:lvl1pPr fontAlgn="auto">
              <a:spcBef>
                <a:spcPts val="0"/>
              </a:spcBef>
              <a:spcAft>
                <a:spcPts val="0"/>
              </a:spcAft>
              <a:defRPr>
                <a:solidFill>
                  <a:prstClr val="black"/>
                </a:solidFill>
                <a:latin typeface="+mn-lt"/>
              </a:defRPr>
            </a:lvl1pPr>
          </a:lstStyle>
          <a:p>
            <a:pPr>
              <a:defRPr/>
            </a:pPr>
            <a:r>
              <a:rPr lang="en-US"/>
              <a:t>NOAA Update: Science Advisory Board</a:t>
            </a:r>
          </a:p>
        </p:txBody>
      </p:sp>
      <p:sp>
        <p:nvSpPr>
          <p:cNvPr id="8" name="Slide Number Placeholder 8"/>
          <p:cNvSpPr>
            <a:spLocks noGrp="1"/>
          </p:cNvSpPr>
          <p:nvPr>
            <p:ph type="sldNum" sz="quarter" idx="11"/>
          </p:nvPr>
        </p:nvSpPr>
        <p:spPr/>
        <p:txBody>
          <a:bodyPr/>
          <a:lstStyle>
            <a:lvl1pPr>
              <a:defRPr/>
            </a:lvl1pPr>
          </a:lstStyle>
          <a:p>
            <a:pPr>
              <a:defRPr/>
            </a:pPr>
            <a:fld id="{E116579B-4B55-437A-A7BE-71446EC3F66D}" type="slidenum">
              <a:rPr lang="en-US"/>
              <a:pPr>
                <a:defRPr/>
              </a:pPr>
              <a:t>‹#›</a:t>
            </a:fld>
            <a:endParaRPr lang="en-US"/>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8229600" cy="1143000"/>
          </a:xfrm>
        </p:spPr>
        <p:txBody>
          <a:bodyPr/>
          <a:lstStyle/>
          <a:p>
            <a:r>
              <a:rPr lang="en-US" smtClean="0"/>
              <a:t>Click to edit Master title style</a:t>
            </a:r>
            <a:endParaRPr lang="en-US" dirty="0"/>
          </a:p>
        </p:txBody>
      </p:sp>
      <p:sp>
        <p:nvSpPr>
          <p:cNvPr id="3" name="Footer Placeholder 3"/>
          <p:cNvSpPr>
            <a:spLocks noGrp="1"/>
          </p:cNvSpPr>
          <p:nvPr>
            <p:ph type="ftr" sz="quarter" idx="10"/>
          </p:nvPr>
        </p:nvSpPr>
        <p:spPr>
          <a:xfrm>
            <a:off x="762000" y="6477000"/>
            <a:ext cx="7386638" cy="274638"/>
          </a:xfrm>
          <a:prstGeom prst="rect">
            <a:avLst/>
          </a:prstGeom>
        </p:spPr>
        <p:txBody>
          <a:bodyPr/>
          <a:lstStyle>
            <a:lvl1pPr fontAlgn="auto">
              <a:spcBef>
                <a:spcPts val="0"/>
              </a:spcBef>
              <a:spcAft>
                <a:spcPts val="0"/>
              </a:spcAft>
              <a:defRPr>
                <a:solidFill>
                  <a:prstClr val="black"/>
                </a:solidFill>
                <a:latin typeface="+mn-lt"/>
              </a:defRPr>
            </a:lvl1pPr>
          </a:lstStyle>
          <a:p>
            <a:pPr>
              <a:defRPr/>
            </a:pPr>
            <a:r>
              <a:rPr lang="en-US"/>
              <a:t>NOAA Update: Science Advisory Board</a:t>
            </a:r>
          </a:p>
        </p:txBody>
      </p:sp>
      <p:sp>
        <p:nvSpPr>
          <p:cNvPr id="4" name="Slide Number Placeholder 4"/>
          <p:cNvSpPr>
            <a:spLocks noGrp="1"/>
          </p:cNvSpPr>
          <p:nvPr>
            <p:ph type="sldNum" sz="quarter" idx="11"/>
          </p:nvPr>
        </p:nvSpPr>
        <p:spPr/>
        <p:txBody>
          <a:bodyPr/>
          <a:lstStyle>
            <a:lvl1pPr>
              <a:defRPr/>
            </a:lvl1pPr>
          </a:lstStyle>
          <a:p>
            <a:pPr>
              <a:defRPr/>
            </a:pPr>
            <a:fld id="{31722DDB-FF90-4E74-B43E-CF757810A38E}" type="slidenum">
              <a:rPr lang="en-US"/>
              <a:pPr>
                <a:defRPr/>
              </a:pPr>
              <a:t>‹#›</a:t>
            </a:fld>
            <a:endParaRPr lang="en-US"/>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1_Title Only">
    <p:spTree>
      <p:nvGrpSpPr>
        <p:cNvPr id="1" name=""/>
        <p:cNvGrpSpPr/>
        <p:nvPr/>
      </p:nvGrpSpPr>
      <p:grpSpPr>
        <a:xfrm>
          <a:off x="0" y="0"/>
          <a:ext cx="0" cy="0"/>
          <a:chOff x="0" y="0"/>
          <a:chExt cx="0" cy="0"/>
        </a:xfrm>
      </p:grpSpPr>
      <p:sp>
        <p:nvSpPr>
          <p:cNvPr id="3" name="Rectangle 2"/>
          <p:cNvSpPr/>
          <p:nvPr/>
        </p:nvSpPr>
        <p:spPr>
          <a:xfrm>
            <a:off x="0" y="1371600"/>
            <a:ext cx="9144000" cy="4953000"/>
          </a:xfrm>
          <a:prstGeom prst="rect">
            <a:avLst/>
          </a:prstGeom>
          <a:gradFill>
            <a:gsLst>
              <a:gs pos="0">
                <a:schemeClr val="bg1">
                  <a:alpha val="0"/>
                </a:schemeClr>
              </a:gs>
              <a:gs pos="3000">
                <a:schemeClr val="bg1"/>
              </a:gs>
              <a:gs pos="99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Title 5"/>
          <p:cNvSpPr>
            <a:spLocks noGrp="1"/>
          </p:cNvSpPr>
          <p:nvPr>
            <p:ph type="title"/>
          </p:nvPr>
        </p:nvSpPr>
        <p:spPr>
          <a:xfrm>
            <a:off x="457200" y="152400"/>
            <a:ext cx="8229600" cy="1143000"/>
          </a:xfrm>
        </p:spPr>
        <p:txBody>
          <a:bodyPr/>
          <a:lstStyle/>
          <a:p>
            <a:r>
              <a:rPr lang="en-US" smtClean="0"/>
              <a:t>Click to edit Master title style</a:t>
            </a:r>
            <a:endParaRPr lang="en-US" dirty="0"/>
          </a:p>
        </p:txBody>
      </p:sp>
      <p:sp>
        <p:nvSpPr>
          <p:cNvPr id="4" name="Footer Placeholder 3"/>
          <p:cNvSpPr>
            <a:spLocks noGrp="1"/>
          </p:cNvSpPr>
          <p:nvPr>
            <p:ph type="ftr" sz="quarter" idx="10"/>
          </p:nvPr>
        </p:nvSpPr>
        <p:spPr>
          <a:xfrm>
            <a:off x="762000" y="6477000"/>
            <a:ext cx="7386638" cy="274638"/>
          </a:xfrm>
          <a:prstGeom prst="rect">
            <a:avLst/>
          </a:prstGeom>
        </p:spPr>
        <p:txBody>
          <a:bodyPr/>
          <a:lstStyle>
            <a:lvl1pPr fontAlgn="auto">
              <a:spcBef>
                <a:spcPts val="0"/>
              </a:spcBef>
              <a:spcAft>
                <a:spcPts val="0"/>
              </a:spcAft>
              <a:defRPr>
                <a:solidFill>
                  <a:prstClr val="black"/>
                </a:solidFill>
                <a:latin typeface="+mn-lt"/>
              </a:defRPr>
            </a:lvl1pPr>
          </a:lstStyle>
          <a:p>
            <a:pPr>
              <a:defRPr/>
            </a:pPr>
            <a:r>
              <a:rPr lang="en-US"/>
              <a:t>NOAA Update: Science Advisory Board</a:t>
            </a:r>
          </a:p>
        </p:txBody>
      </p:sp>
      <p:sp>
        <p:nvSpPr>
          <p:cNvPr id="5" name="Slide Number Placeholder 4"/>
          <p:cNvSpPr>
            <a:spLocks noGrp="1"/>
          </p:cNvSpPr>
          <p:nvPr>
            <p:ph type="sldNum" sz="quarter" idx="11"/>
          </p:nvPr>
        </p:nvSpPr>
        <p:spPr/>
        <p:txBody>
          <a:bodyPr/>
          <a:lstStyle>
            <a:lvl1pPr>
              <a:defRPr/>
            </a:lvl1pPr>
          </a:lstStyle>
          <a:p>
            <a:pPr>
              <a:defRPr/>
            </a:pPr>
            <a:fld id="{763F4818-873D-48A2-9993-825D7325FB21}" type="slidenum">
              <a:rPr lang="en-US"/>
              <a:pPr>
                <a:defRPr/>
              </a:pPr>
              <a:t>‹#›</a:t>
            </a:fld>
            <a:endParaRPr lang="en-US"/>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10" name="Title 1"/>
          <p:cNvSpPr>
            <a:spLocks noGrp="1"/>
          </p:cNvSpPr>
          <p:nvPr>
            <p:ph type="title"/>
          </p:nvPr>
        </p:nvSpPr>
        <p:spPr>
          <a:xfrm>
            <a:off x="164592" y="155448"/>
            <a:ext cx="2578608" cy="1139952"/>
          </a:xfrm>
        </p:spPr>
        <p:txBody>
          <a:bodyPr lIns="73152" bIns="0">
            <a:sp3d prstMaterial="matte"/>
          </a:bodyPr>
          <a:lstStyle>
            <a:lvl1pPr algn="r">
              <a:lnSpc>
                <a:spcPts val="2600"/>
              </a:lnSpc>
              <a:defRPr sz="2400" b="1"/>
            </a:lvl1pPr>
            <a:extLst/>
          </a:lstStyle>
          <a:p>
            <a:r>
              <a:rPr lang="en-US" smtClean="0"/>
              <a:t>Click to edit Master title style</a:t>
            </a:r>
            <a:endParaRPr lang="en-US" dirty="0"/>
          </a:p>
        </p:txBody>
      </p:sp>
      <p:sp>
        <p:nvSpPr>
          <p:cNvPr id="5" name="Footer Placeholder 5"/>
          <p:cNvSpPr>
            <a:spLocks noGrp="1"/>
          </p:cNvSpPr>
          <p:nvPr>
            <p:ph type="ftr" sz="quarter" idx="10"/>
          </p:nvPr>
        </p:nvSpPr>
        <p:spPr>
          <a:xfrm>
            <a:off x="762000" y="6477000"/>
            <a:ext cx="7386638" cy="274638"/>
          </a:xfrm>
          <a:prstGeom prst="rect">
            <a:avLst/>
          </a:prstGeom>
        </p:spPr>
        <p:txBody>
          <a:bodyPr/>
          <a:lstStyle>
            <a:lvl1pPr fontAlgn="auto">
              <a:spcBef>
                <a:spcPts val="0"/>
              </a:spcBef>
              <a:spcAft>
                <a:spcPts val="0"/>
              </a:spcAft>
              <a:defRPr>
                <a:solidFill>
                  <a:prstClr val="black"/>
                </a:solidFill>
                <a:latin typeface="+mn-lt"/>
              </a:defRPr>
            </a:lvl1pPr>
          </a:lstStyle>
          <a:p>
            <a:pPr>
              <a:defRPr/>
            </a:pPr>
            <a:r>
              <a:rPr lang="en-US"/>
              <a:t>NOAA Update: Science Advisory Board</a:t>
            </a:r>
          </a:p>
        </p:txBody>
      </p:sp>
      <p:sp>
        <p:nvSpPr>
          <p:cNvPr id="6" name="Slide Number Placeholder 6"/>
          <p:cNvSpPr>
            <a:spLocks noGrp="1"/>
          </p:cNvSpPr>
          <p:nvPr>
            <p:ph type="sldNum" sz="quarter" idx="11"/>
          </p:nvPr>
        </p:nvSpPr>
        <p:spPr/>
        <p:txBody>
          <a:bodyPr/>
          <a:lstStyle>
            <a:lvl1pPr>
              <a:defRPr/>
            </a:lvl1pPr>
          </a:lstStyle>
          <a:p>
            <a:pPr>
              <a:defRPr/>
            </a:pPr>
            <a:fld id="{19BFDEA9-FEC2-4F91-B066-89BDB562E585}" type="slidenum">
              <a:rPr lang="en-US"/>
              <a:pPr>
                <a:defRPr/>
              </a:pPr>
              <a:t>‹#›</a:t>
            </a:fld>
            <a:endParaRPr lang="en-US"/>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6" name="Rectangle 5"/>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Rectangle 6"/>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78608" cy="1139952"/>
          </a:xfrm>
        </p:spPr>
        <p:txBody>
          <a:bodyPr lIns="73152" bIns="0">
            <a:sp3d prstMaterial="matte"/>
          </a:bodyPr>
          <a:lstStyle>
            <a:lvl1pPr algn="r">
              <a:lnSpc>
                <a:spcPts val="2600"/>
              </a:lnSpc>
              <a:defRPr sz="2400" b="1"/>
            </a:lvl1pPr>
            <a:extLst/>
          </a:lstStyle>
          <a:p>
            <a:r>
              <a:rPr lang="en-US" smtClean="0"/>
              <a:t>Click to edit Master title style</a:t>
            </a:r>
            <a:endParaRPr lang="en-US" dirty="0"/>
          </a:p>
        </p:txBody>
      </p:sp>
      <p:sp>
        <p:nvSpPr>
          <p:cNvPr id="3" name="Picture Placeholder 2"/>
          <p:cNvSpPr>
            <a:spLocks noGrp="1"/>
          </p:cNvSpPr>
          <p:nvPr>
            <p:ph type="pic" idx="1"/>
          </p:nvPr>
        </p:nvSpPr>
        <p:spPr>
          <a:xfrm>
            <a:off x="2903805" y="1484808"/>
            <a:ext cx="6247397" cy="5373192"/>
          </a:xfrm>
          <a:solidFill>
            <a:schemeClr val="tx2">
              <a:lumMod val="50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676400"/>
            <a:ext cx="2578608" cy="4724400"/>
          </a:xfrm>
        </p:spPr>
        <p:txBody>
          <a:bodyPr>
            <a:normAutofit/>
          </a:bodyPr>
          <a:lstStyle>
            <a:lvl1pPr marL="0" indent="0">
              <a:spcBef>
                <a:spcPts val="1200"/>
              </a:spcBef>
              <a:buNone/>
              <a:defRPr sz="1800">
                <a:solidFill>
                  <a:schemeClr val="tx2">
                    <a:lumMod val="75000"/>
                  </a:schemeClr>
                </a:solidFill>
                <a:latin typeface="Tw Cen MT Condensed Extra Bold" pitchFamily="34" charset="0"/>
              </a:defRPr>
            </a:lvl1pPr>
            <a:lvl2pPr marL="401638" indent="-173038">
              <a:spcBef>
                <a:spcPts val="1200"/>
              </a:spcBef>
              <a:buFontTx/>
              <a:buBlip>
                <a:blip r:embed="rId2"/>
              </a:buBlip>
              <a:defRPr sz="1600">
                <a:solidFill>
                  <a:schemeClr val="tx2">
                    <a:lumMod val="75000"/>
                  </a:schemeClr>
                </a:solidFill>
                <a:latin typeface="+mn-lt"/>
              </a:defRPr>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a:p>
            <a:pPr lvl="1"/>
            <a:r>
              <a:rPr lang="en-US" smtClean="0"/>
              <a:t>Second level</a:t>
            </a:r>
          </a:p>
        </p:txBody>
      </p:sp>
      <p:sp>
        <p:nvSpPr>
          <p:cNvPr id="12" name="Content Placeholder 11"/>
          <p:cNvSpPr>
            <a:spLocks noGrp="1"/>
          </p:cNvSpPr>
          <p:nvPr>
            <p:ph sz="quarter" idx="13"/>
          </p:nvPr>
        </p:nvSpPr>
        <p:spPr>
          <a:xfrm>
            <a:off x="2971800" y="152400"/>
            <a:ext cx="5791200" cy="1143000"/>
          </a:xfrm>
        </p:spPr>
        <p:txBody>
          <a:bodyPr anchor="b">
            <a:normAutofit/>
          </a:bodyPr>
          <a:lstStyle>
            <a:lvl1pPr marL="0" indent="0">
              <a:lnSpc>
                <a:spcPts val="2400"/>
              </a:lnSpc>
              <a:defRPr sz="2000">
                <a:solidFill>
                  <a:schemeClr val="accent1">
                    <a:lumMod val="20000"/>
                    <a:lumOff val="80000"/>
                  </a:schemeClr>
                </a:solidFill>
                <a:effectLst>
                  <a:outerShdw blurRad="50800" dist="38100" dir="5400000" algn="t" rotWithShape="0">
                    <a:prstClr val="black">
                      <a:alpha val="40000"/>
                    </a:prstClr>
                  </a:outerShdw>
                </a:effectLst>
                <a:latin typeface="+mn-lt"/>
              </a:defRPr>
            </a:lvl1pPr>
          </a:lstStyle>
          <a:p>
            <a:pPr lvl="0"/>
            <a:r>
              <a:rPr lang="en-US" smtClean="0"/>
              <a:t>Click to edit Master text styles</a:t>
            </a:r>
          </a:p>
        </p:txBody>
      </p:sp>
      <p:sp>
        <p:nvSpPr>
          <p:cNvPr id="8" name="Footer Placeholder 5"/>
          <p:cNvSpPr>
            <a:spLocks noGrp="1"/>
          </p:cNvSpPr>
          <p:nvPr>
            <p:ph type="ftr" sz="quarter" idx="14"/>
          </p:nvPr>
        </p:nvSpPr>
        <p:spPr>
          <a:xfrm>
            <a:off x="2971800" y="6553200"/>
            <a:ext cx="5867400" cy="201613"/>
          </a:xfrm>
          <a:prstGeom prst="rect">
            <a:avLst/>
          </a:prstGeom>
        </p:spPr>
        <p:txBody>
          <a:bodyPr/>
          <a:lstStyle>
            <a:lvl1pPr fontAlgn="auto">
              <a:spcBef>
                <a:spcPts val="0"/>
              </a:spcBef>
              <a:spcAft>
                <a:spcPts val="0"/>
              </a:spcAft>
              <a:defRPr>
                <a:solidFill>
                  <a:prstClr val="white"/>
                </a:solidFill>
                <a:latin typeface="+mn-lt"/>
              </a:defRPr>
            </a:lvl1pPr>
          </a:lstStyle>
          <a:p>
            <a:pPr>
              <a:defRPr/>
            </a:pPr>
            <a:r>
              <a:rPr lang="en-US"/>
              <a:t>NOAA Update: Science Advisory Board</a:t>
            </a:r>
            <a:endParaRPr lang="en-US" dirty="0"/>
          </a:p>
        </p:txBody>
      </p:sp>
      <p:sp>
        <p:nvSpPr>
          <p:cNvPr id="9" name="Slide Number Placeholder 6"/>
          <p:cNvSpPr>
            <a:spLocks noGrp="1"/>
          </p:cNvSpPr>
          <p:nvPr>
            <p:ph type="sldNum" sz="quarter" idx="15"/>
          </p:nvPr>
        </p:nvSpPr>
        <p:spPr>
          <a:xfrm>
            <a:off x="8339138" y="6553200"/>
            <a:ext cx="733425" cy="201613"/>
          </a:xfrm>
        </p:spPr>
        <p:txBody>
          <a:bodyPr/>
          <a:lstStyle>
            <a:lvl1pPr>
              <a:defRPr>
                <a:solidFill>
                  <a:prstClr val="white"/>
                </a:solidFill>
              </a:defRPr>
            </a:lvl1pPr>
          </a:lstStyle>
          <a:p>
            <a:pPr>
              <a:defRPr/>
            </a:pPr>
            <a:fld id="{6ED6F462-8D01-4416-8E82-B1C4C40AFC3B}"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8827008" cy="1139952"/>
          </a:xfrm>
        </p:spPr>
        <p:txBody>
          <a:bodyPr lIns="73152" bIns="0" anchor="ctr" anchorCtr="0">
            <a:sp3d prstMaterial="matte"/>
          </a:bodyPr>
          <a:lstStyle>
            <a:lvl1pPr algn="l">
              <a:lnSpc>
                <a:spcPct val="100000"/>
              </a:lnSpc>
              <a:defRPr kumimoji="0" lang="en-US" sz="4800" b="1" kern="1200" dirty="0" smtClean="0">
                <a:solidFill>
                  <a:schemeClr val="bg1"/>
                </a:solidFill>
                <a:effectLst>
                  <a:outerShdw blurRad="50800" dist="38100" dir="5400000" algn="t" rotWithShape="0">
                    <a:prstClr val="black">
                      <a:alpha val="40000"/>
                    </a:prstClr>
                  </a:outerShdw>
                </a:effectLst>
                <a:latin typeface="+mj-lt"/>
                <a:ea typeface="+mj-ea"/>
                <a:cs typeface="+mj-cs"/>
              </a:defRPr>
            </a:lvl1pPr>
            <a:extLst/>
          </a:lstStyle>
          <a:p>
            <a:r>
              <a:rPr lang="en-US" smtClean="0"/>
              <a:t>Click to edit Master title style</a:t>
            </a:r>
            <a:endParaRPr lang="en-US" dirty="0"/>
          </a:p>
        </p:txBody>
      </p:sp>
      <p:sp>
        <p:nvSpPr>
          <p:cNvPr id="4" name="Text Placeholder 3"/>
          <p:cNvSpPr>
            <a:spLocks noGrp="1"/>
          </p:cNvSpPr>
          <p:nvPr>
            <p:ph type="body" sz="half" idx="2"/>
          </p:nvPr>
        </p:nvSpPr>
        <p:spPr>
          <a:xfrm>
            <a:off x="164592" y="1447800"/>
            <a:ext cx="2578608" cy="4953000"/>
          </a:xfrm>
        </p:spPr>
        <p:txBody>
          <a:bodyPr>
            <a:normAutofit/>
          </a:bodyPr>
          <a:lstStyle>
            <a:lvl1pPr marL="0" indent="0">
              <a:spcBef>
                <a:spcPts val="2400"/>
              </a:spcBef>
              <a:buNone/>
              <a:defRPr sz="2400">
                <a:latin typeface="Tw Cen MT Condensed Extra Bold" pitchFamily="34" charset="0"/>
              </a:defRPr>
            </a:lvl1pPr>
            <a:lvl2pPr marL="401638" indent="-173038">
              <a:spcBef>
                <a:spcPts val="1200"/>
              </a:spcBef>
              <a:buFontTx/>
              <a:buBlip>
                <a:blip r:embed="rId2"/>
              </a:buBlip>
              <a:defRPr sz="2000">
                <a:latin typeface="+mn-lt"/>
              </a:defRPr>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a:p>
            <a:pPr lvl="1"/>
            <a:r>
              <a:rPr lang="en-US" smtClean="0"/>
              <a:t>Second level</a:t>
            </a:r>
          </a:p>
        </p:txBody>
      </p:sp>
      <p:sp>
        <p:nvSpPr>
          <p:cNvPr id="13" name="Picture Placeholder 12"/>
          <p:cNvSpPr>
            <a:spLocks noGrp="1"/>
          </p:cNvSpPr>
          <p:nvPr>
            <p:ph type="pic" sz="quarter" idx="10"/>
          </p:nvPr>
        </p:nvSpPr>
        <p:spPr>
          <a:xfrm>
            <a:off x="2971800" y="1447800"/>
            <a:ext cx="6172200" cy="4953000"/>
          </a:xfrm>
        </p:spPr>
        <p:txBody>
          <a:bodyPr rtlCol="0">
            <a:normAutofit/>
          </a:bodyPr>
          <a:lstStyle/>
          <a:p>
            <a:pPr lvl="0"/>
            <a:r>
              <a:rPr lang="en-US" noProof="0" smtClean="0"/>
              <a:t>Click icon to add picture</a:t>
            </a:r>
            <a:endParaRPr lang="en-US" noProof="0"/>
          </a:p>
        </p:txBody>
      </p:sp>
      <p:sp>
        <p:nvSpPr>
          <p:cNvPr id="5" name="Slide Number Placeholder 13"/>
          <p:cNvSpPr>
            <a:spLocks noGrp="1"/>
          </p:cNvSpPr>
          <p:nvPr>
            <p:ph type="sldNum" sz="quarter" idx="11"/>
          </p:nvPr>
        </p:nvSpPr>
        <p:spPr/>
        <p:txBody>
          <a:bodyPr/>
          <a:lstStyle>
            <a:lvl1pPr>
              <a:defRPr/>
            </a:lvl1pPr>
          </a:lstStyle>
          <a:p>
            <a:pPr>
              <a:defRPr/>
            </a:pPr>
            <a:fld id="{BF999696-4BD8-4F55-8C05-0167F4CA0773}" type="slidenum">
              <a:rPr lang="en-US"/>
              <a:pPr>
                <a:defRPr/>
              </a:pPr>
              <a:t>‹#›</a:t>
            </a:fld>
            <a:endParaRPr lang="en-US"/>
          </a:p>
        </p:txBody>
      </p:sp>
      <p:sp>
        <p:nvSpPr>
          <p:cNvPr id="6" name="Footer Placeholder 14"/>
          <p:cNvSpPr>
            <a:spLocks noGrp="1"/>
          </p:cNvSpPr>
          <p:nvPr>
            <p:ph type="ftr" sz="quarter" idx="12"/>
          </p:nvPr>
        </p:nvSpPr>
        <p:spPr>
          <a:xfrm>
            <a:off x="762000" y="6477000"/>
            <a:ext cx="7386638" cy="274638"/>
          </a:xfrm>
          <a:prstGeom prst="rect">
            <a:avLst/>
          </a:prstGeom>
        </p:spPr>
        <p:txBody>
          <a:bodyPr/>
          <a:lstStyle>
            <a:lvl1pPr fontAlgn="auto">
              <a:spcBef>
                <a:spcPts val="0"/>
              </a:spcBef>
              <a:spcAft>
                <a:spcPts val="0"/>
              </a:spcAft>
              <a:defRPr>
                <a:solidFill>
                  <a:prstClr val="black"/>
                </a:solidFill>
                <a:latin typeface="+mn-lt"/>
              </a:defRPr>
            </a:lvl1pPr>
          </a:lstStyle>
          <a:p>
            <a:pPr>
              <a:defRPr/>
            </a:pPr>
            <a:r>
              <a:rPr lang="en-US"/>
              <a:t>NOAA Update: Science Advisory Board</a:t>
            </a:r>
            <a:endParaRPr lang="en-US" dirty="0"/>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2_Picture with Caption">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Rectangle 6"/>
          <p:cNvSpPr/>
          <p:nvPr/>
        </p:nvSpPr>
        <p:spPr>
          <a:xfrm>
            <a:off x="2908300" y="1481138"/>
            <a:ext cx="6235700" cy="537686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78608" cy="1139952"/>
          </a:xfrm>
        </p:spPr>
        <p:txBody>
          <a:bodyPr lIns="73152" bIns="0">
            <a:sp3d prstMaterial="matte"/>
          </a:bodyPr>
          <a:lstStyle>
            <a:lvl1pPr algn="r">
              <a:lnSpc>
                <a:spcPts val="2600"/>
              </a:lnSpc>
              <a:defRPr sz="2400" b="1"/>
            </a:lvl1pPr>
            <a:extLst/>
          </a:lstStyle>
          <a:p>
            <a:r>
              <a:rPr lang="en-US" smtClean="0"/>
              <a:t>Click to edit Master title style</a:t>
            </a:r>
            <a:endParaRPr lang="en-US" dirty="0"/>
          </a:p>
        </p:txBody>
      </p:sp>
      <p:sp>
        <p:nvSpPr>
          <p:cNvPr id="4" name="Text Placeholder 3"/>
          <p:cNvSpPr>
            <a:spLocks noGrp="1"/>
          </p:cNvSpPr>
          <p:nvPr>
            <p:ph type="body" sz="half" idx="2"/>
          </p:nvPr>
        </p:nvSpPr>
        <p:spPr>
          <a:xfrm>
            <a:off x="164592" y="1728216"/>
            <a:ext cx="2578608" cy="4572000"/>
          </a:xfrm>
        </p:spPr>
        <p:txBody>
          <a:bodyPr>
            <a:normAutofit/>
          </a:bodyPr>
          <a:lstStyle>
            <a:lvl1pPr marL="0" indent="0">
              <a:spcBef>
                <a:spcPts val="1200"/>
              </a:spcBef>
              <a:buNone/>
              <a:defRPr sz="1800">
                <a:latin typeface="Tw Cen MT Condensed Extra Bold" pitchFamily="34" charset="0"/>
              </a:defRPr>
            </a:lvl1pPr>
            <a:lvl2pPr marL="401638" indent="-173038">
              <a:spcBef>
                <a:spcPts val="1200"/>
              </a:spcBef>
              <a:buFontTx/>
              <a:buBlip>
                <a:blip r:embed="rId2"/>
              </a:buBlip>
              <a:defRPr sz="1600">
                <a:latin typeface="+mn-lt"/>
              </a:defRPr>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a:p>
            <a:pPr lvl="1"/>
            <a:r>
              <a:rPr lang="en-US" smtClean="0"/>
              <a:t>Second level</a:t>
            </a:r>
          </a:p>
        </p:txBody>
      </p:sp>
      <p:sp>
        <p:nvSpPr>
          <p:cNvPr id="8" name="Footer Placeholder 5"/>
          <p:cNvSpPr>
            <a:spLocks noGrp="1"/>
          </p:cNvSpPr>
          <p:nvPr>
            <p:ph type="ftr" sz="quarter" idx="10"/>
          </p:nvPr>
        </p:nvSpPr>
        <p:spPr>
          <a:xfrm>
            <a:off x="2971800" y="1169988"/>
            <a:ext cx="5638800" cy="201612"/>
          </a:xfrm>
          <a:prstGeom prst="rect">
            <a:avLst/>
          </a:prstGeom>
        </p:spPr>
        <p:txBody>
          <a:bodyPr/>
          <a:lstStyle>
            <a:lvl1pPr fontAlgn="auto">
              <a:spcBef>
                <a:spcPts val="0"/>
              </a:spcBef>
              <a:spcAft>
                <a:spcPts val="0"/>
              </a:spcAft>
              <a:defRPr>
                <a:solidFill>
                  <a:srgbClr val="1F497D">
                    <a:lumMod val="20000"/>
                    <a:lumOff val="80000"/>
                  </a:srgbClr>
                </a:solidFill>
                <a:latin typeface="+mn-lt"/>
              </a:defRPr>
            </a:lvl1pPr>
          </a:lstStyle>
          <a:p>
            <a:pPr>
              <a:defRPr/>
            </a:pPr>
            <a:r>
              <a:rPr lang="en-US"/>
              <a:t>NOAA Update: Science Advisory Board</a:t>
            </a:r>
            <a:endParaRPr lang="en-US" dirty="0"/>
          </a:p>
        </p:txBody>
      </p:sp>
      <p:sp>
        <p:nvSpPr>
          <p:cNvPr id="9" name="Slide Number Placeholder 6"/>
          <p:cNvSpPr>
            <a:spLocks noGrp="1"/>
          </p:cNvSpPr>
          <p:nvPr>
            <p:ph type="sldNum" sz="quarter" idx="11"/>
          </p:nvPr>
        </p:nvSpPr>
        <p:spPr>
          <a:xfrm>
            <a:off x="8339138" y="1169988"/>
            <a:ext cx="733425" cy="201612"/>
          </a:xfrm>
        </p:spPr>
        <p:txBody>
          <a:bodyPr/>
          <a:lstStyle>
            <a:lvl1pPr>
              <a:defRPr>
                <a:solidFill>
                  <a:srgbClr val="1F497D">
                    <a:lumMod val="20000"/>
                    <a:lumOff val="80000"/>
                  </a:srgbClr>
                </a:solidFill>
              </a:defRPr>
            </a:lvl1pPr>
          </a:lstStyle>
          <a:p>
            <a:pPr>
              <a:defRPr/>
            </a:pPr>
            <a:fld id="{CCC9D29E-450B-45D3-91C6-584C23CFB2DC}"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p:cNvSpPr>
            <a:spLocks noGrp="1"/>
          </p:cNvSpPr>
          <p:nvPr>
            <p:ph type="ftr" sz="quarter" idx="10"/>
          </p:nvPr>
        </p:nvSpPr>
        <p:spPr>
          <a:xfrm>
            <a:off x="762000" y="6477000"/>
            <a:ext cx="7386638" cy="274638"/>
          </a:xfrm>
          <a:prstGeom prst="rect">
            <a:avLst/>
          </a:prstGeom>
        </p:spPr>
        <p:txBody>
          <a:bodyPr/>
          <a:lstStyle>
            <a:lvl1pPr fontAlgn="auto">
              <a:spcBef>
                <a:spcPts val="0"/>
              </a:spcBef>
              <a:spcAft>
                <a:spcPts val="0"/>
              </a:spcAft>
              <a:defRPr>
                <a:solidFill>
                  <a:prstClr val="black"/>
                </a:solidFill>
                <a:latin typeface="+mn-lt"/>
              </a:defRPr>
            </a:lvl1pPr>
          </a:lstStyle>
          <a:p>
            <a:pPr>
              <a:defRPr/>
            </a:pPr>
            <a:r>
              <a:rPr lang="en-US"/>
              <a:t>NOAA Update: Science Advisory Board</a:t>
            </a:r>
            <a:endParaRPr lang="en-US" dirty="0"/>
          </a:p>
        </p:txBody>
      </p:sp>
      <p:sp>
        <p:nvSpPr>
          <p:cNvPr id="4" name="Slide Number Placeholder 3"/>
          <p:cNvSpPr>
            <a:spLocks noGrp="1"/>
          </p:cNvSpPr>
          <p:nvPr>
            <p:ph type="sldNum" sz="quarter" idx="11"/>
          </p:nvPr>
        </p:nvSpPr>
        <p:spPr/>
        <p:txBody>
          <a:bodyPr/>
          <a:lstStyle>
            <a:lvl1pPr>
              <a:defRPr/>
            </a:lvl1pPr>
          </a:lstStyle>
          <a:p>
            <a:pPr>
              <a:defRPr/>
            </a:pPr>
            <a:fld id="{572A1893-7877-42A9-A93F-DF98770F98DB}" type="slidenum">
              <a:rPr lang="en-US"/>
              <a:pPr>
                <a:defRPr/>
              </a:pPr>
              <a:t>‹#›</a:t>
            </a:fld>
            <a:endParaRPr lang="en-US"/>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0" y="1524000"/>
            <a:ext cx="9144000" cy="4800600"/>
          </a:xfrm>
        </p:spPr>
        <p:txBody>
          <a:bodyPr rtlCol="0">
            <a:normAutofit/>
          </a:bodyPr>
          <a:lstStyle/>
          <a:p>
            <a:pPr lvl="0"/>
            <a:r>
              <a:rPr lang="en-US" noProof="0" smtClean="0"/>
              <a:t>Click icon to add picture</a:t>
            </a:r>
            <a:endParaRPr lang="en-US" noProof="0"/>
          </a:p>
        </p:txBody>
      </p:sp>
      <p:sp>
        <p:nvSpPr>
          <p:cNvPr id="4" name="Footer Placeholder 2"/>
          <p:cNvSpPr>
            <a:spLocks noGrp="1"/>
          </p:cNvSpPr>
          <p:nvPr>
            <p:ph type="ftr" sz="quarter" idx="13"/>
          </p:nvPr>
        </p:nvSpPr>
        <p:spPr>
          <a:xfrm>
            <a:off x="762000" y="6477000"/>
            <a:ext cx="7386638" cy="274638"/>
          </a:xfrm>
          <a:prstGeom prst="rect">
            <a:avLst/>
          </a:prstGeom>
        </p:spPr>
        <p:txBody>
          <a:bodyPr/>
          <a:lstStyle>
            <a:lvl1pPr fontAlgn="auto">
              <a:spcBef>
                <a:spcPts val="0"/>
              </a:spcBef>
              <a:spcAft>
                <a:spcPts val="0"/>
              </a:spcAft>
              <a:defRPr>
                <a:solidFill>
                  <a:prstClr val="black"/>
                </a:solidFill>
                <a:latin typeface="+mn-lt"/>
              </a:defRPr>
            </a:lvl1pPr>
          </a:lstStyle>
          <a:p>
            <a:pPr>
              <a:defRPr/>
            </a:pPr>
            <a:r>
              <a:rPr lang="en-US"/>
              <a:t>NOAA Update: Science Advisory Board</a:t>
            </a:r>
            <a:endParaRPr lang="en-US" dirty="0"/>
          </a:p>
        </p:txBody>
      </p:sp>
      <p:sp>
        <p:nvSpPr>
          <p:cNvPr id="5" name="Slide Number Placeholder 3"/>
          <p:cNvSpPr>
            <a:spLocks noGrp="1"/>
          </p:cNvSpPr>
          <p:nvPr>
            <p:ph type="sldNum" sz="quarter" idx="14"/>
          </p:nvPr>
        </p:nvSpPr>
        <p:spPr/>
        <p:txBody>
          <a:bodyPr/>
          <a:lstStyle>
            <a:lvl1pPr>
              <a:defRPr/>
            </a:lvl1pPr>
          </a:lstStyle>
          <a:p>
            <a:pPr>
              <a:defRPr/>
            </a:pPr>
            <a:fld id="{2B008735-5321-4EE3-9E2A-0339A567693A}" type="slidenum">
              <a:rPr lang="en-US"/>
              <a:pPr>
                <a:defRPr/>
              </a:pPr>
              <a:t>‹#›</a:t>
            </a:fld>
            <a:endParaRPr lang="en-US"/>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8807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smtClean="0"/>
              <a:t>Click to edit Master title style</a:t>
            </a:r>
            <a:endParaRPr lang="en-US"/>
          </a:p>
        </p:txBody>
      </p:sp>
      <p:sp>
        <p:nvSpPr>
          <p:cNvPr id="8807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latin typeface="Arial" charse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latin typeface="Arial" charse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C96FE26-48D0-4CED-9590-50ABA4FD061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012891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atin typeface="Arial" charset="0"/>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FD495922-2CF2-4F2E-B82F-502F9557B8A6}" type="slidenum">
              <a:rPr lang="en-US"/>
              <a:pPr>
                <a:defRPr/>
              </a:pPr>
              <a:t>‹#›</a:t>
            </a:fld>
            <a:endParaRPr lang="en-US"/>
          </a:p>
        </p:txBody>
      </p:sp>
      <p:sp>
        <p:nvSpPr>
          <p:cNvPr id="7" name="Rectangle 14"/>
          <p:cNvSpPr>
            <a:spLocks noGrp="1" noChangeArrowheads="1"/>
          </p:cNvSpPr>
          <p:nvPr>
            <p:ph type="ftr" sz="quarter" idx="12"/>
          </p:nvPr>
        </p:nvSpPr>
        <p:spPr>
          <a:xfrm>
            <a:off x="3124200" y="6248400"/>
            <a:ext cx="2895600" cy="476250"/>
          </a:xfrm>
          <a:prstGeom prst="rect">
            <a:avLst/>
          </a:prstGeom>
        </p:spPr>
        <p:txBody>
          <a:bodyPr/>
          <a:lstStyle>
            <a:lvl1pPr>
              <a:defRPr>
                <a:latin typeface="Arial" charset="0"/>
              </a:defRPr>
            </a:lvl1pPr>
          </a:lstStyle>
          <a:p>
            <a:pPr>
              <a:defRPr/>
            </a:pP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latin typeface="Arial" charset="0"/>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98951B5B-C73B-4B21-AB9F-D49794608F0E}" type="slidenum">
              <a:rPr lang="en-US"/>
              <a:pPr>
                <a:defRPr/>
              </a:pPr>
              <a:t>‹#›</a:t>
            </a:fld>
            <a:endParaRPr lang="en-US"/>
          </a:p>
        </p:txBody>
      </p:sp>
      <p:sp>
        <p:nvSpPr>
          <p:cNvPr id="4" name="Rectangle 14"/>
          <p:cNvSpPr>
            <a:spLocks noGrp="1" noChangeArrowheads="1"/>
          </p:cNvSpPr>
          <p:nvPr>
            <p:ph type="ftr" sz="quarter" idx="12"/>
          </p:nvPr>
        </p:nvSpPr>
        <p:spPr>
          <a:xfrm>
            <a:off x="3124200" y="6248400"/>
            <a:ext cx="2895600" cy="476250"/>
          </a:xfrm>
          <a:prstGeom prst="rect">
            <a:avLst/>
          </a:prstGeom>
        </p:spPr>
        <p:txBody>
          <a:bodyPr/>
          <a:lstStyle>
            <a:lvl1pPr>
              <a:defRPr>
                <a:latin typeface="Arial" charset="0"/>
              </a:defRPr>
            </a:lvl1pPr>
          </a:lstStyle>
          <a:p>
            <a:pPr>
              <a:defRPr/>
            </a:pP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pPr lvl="0"/>
            <a:r>
              <a:rPr lang="en-US" noProof="0" smtClean="0"/>
              <a:t>Click icon to add chart</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atin typeface="Arial" charset="0"/>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E4244501-7D3A-4517-8887-C3AAF5D2C5F2}" type="slidenum">
              <a:rPr lang="en-US"/>
              <a:pPr>
                <a:defRPr/>
              </a:pPr>
              <a:t>‹#›</a:t>
            </a:fld>
            <a:endParaRPr lang="en-US"/>
          </a:p>
        </p:txBody>
      </p:sp>
      <p:sp>
        <p:nvSpPr>
          <p:cNvPr id="7" name="Rectangle 14"/>
          <p:cNvSpPr>
            <a:spLocks noGrp="1" noChangeArrowheads="1"/>
          </p:cNvSpPr>
          <p:nvPr>
            <p:ph type="ftr" sz="quarter" idx="12"/>
          </p:nvPr>
        </p:nvSpPr>
        <p:spPr>
          <a:xfrm>
            <a:off x="3124200" y="6248400"/>
            <a:ext cx="2895600" cy="476250"/>
          </a:xfrm>
          <a:prstGeom prst="rect">
            <a:avLst/>
          </a:prstGeom>
        </p:spPr>
        <p:txBody>
          <a:bodyPr/>
          <a:lstStyle>
            <a:lvl1pPr>
              <a:defRPr>
                <a:latin typeface="Arial" charset="0"/>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84014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6313452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30322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996860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889439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w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21" Type="http://schemas.openxmlformats.org/officeDocument/2006/relationships/image" Target="../media/image6.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5.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9.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8.png"/><Relationship Id="rId10" Type="http://schemas.openxmlformats.org/officeDocument/2006/relationships/slideLayout" Target="../slideLayouts/slideLayout35.xml"/><Relationship Id="rId19" Type="http://schemas.openxmlformats.org/officeDocument/2006/relationships/image" Target="../media/image4.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B033D"/>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eaLnBrk="1" hangingPunct="1"/>
              <a:endParaRPr lang="en-US" sz="2400" b="0">
                <a:solidFill>
                  <a:schemeClr val="tx1"/>
                </a:solidFill>
                <a:latin typeface="Times New Roman" pitchFamily="18"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eaLnBrk="1" hangingPunct="1"/>
              <a:endParaRPr lang="en-US" sz="2400" b="0">
                <a:solidFill>
                  <a:schemeClr val="tx1"/>
                </a:solidFill>
                <a:latin typeface="Times New Roman" pitchFamily="18"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9" name="Picture 8" descr="Ospr_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8600" y="6219825"/>
            <a:ext cx="6381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Oval 9" descr="noaalogo"/>
          <p:cNvSpPr>
            <a:spLocks noChangeArrowheads="1"/>
          </p:cNvSpPr>
          <p:nvPr/>
        </p:nvSpPr>
        <p:spPr bwMode="auto">
          <a:xfrm>
            <a:off x="8229600" y="6248400"/>
            <a:ext cx="685800" cy="609600"/>
          </a:xfrm>
          <a:prstGeom prst="ellipse">
            <a:avLst/>
          </a:prstGeom>
          <a:blipFill dpi="0" rotWithShape="0">
            <a:blip r:embed="rId1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210" name="Rectangle 10"/>
          <p:cNvSpPr>
            <a:spLocks noChangeArrowheads="1"/>
          </p:cNvSpPr>
          <p:nvPr/>
        </p:nvSpPr>
        <p:spPr bwMode="auto">
          <a:xfrm>
            <a:off x="3733800" y="6096000"/>
            <a:ext cx="1738313" cy="762000"/>
          </a:xfrm>
          <a:prstGeom prst="rect">
            <a:avLst/>
          </a:prstGeom>
          <a:noFill/>
          <a:ln w="9525">
            <a:noFill/>
            <a:miter lim="800000"/>
            <a:headEnd/>
            <a:tailEnd/>
          </a:ln>
          <a:effectLst/>
        </p:spPr>
        <p:txBody>
          <a:bodyPr wrap="none">
            <a:spAutoFit/>
          </a:bodyPr>
          <a:lstStyle/>
          <a:p>
            <a:pPr algn="l">
              <a:spcBef>
                <a:spcPct val="50000"/>
              </a:spcBef>
              <a:defRPr/>
            </a:pPr>
            <a:r>
              <a:rPr lang="en-US" sz="4400" b="0">
                <a:solidFill>
                  <a:srgbClr val="0066FF"/>
                </a:solidFill>
                <a:effectLst>
                  <a:outerShdw blurRad="38100" dist="38100" dir="2700000" algn="tl">
                    <a:srgbClr val="000000"/>
                  </a:outerShdw>
                </a:effectLst>
                <a:latin typeface="Eras Bold ITC" pitchFamily="34" charset="0"/>
              </a:rPr>
              <a:t>EROS</a:t>
            </a:r>
          </a:p>
        </p:txBody>
      </p:sp>
    </p:spTree>
  </p:cSld>
  <p:clrMap bg1="dk2" tx1="lt1" bg2="dk1"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ransition/>
  <p:timing>
    <p:tnLst>
      <p:par>
        <p:cTn id="1" dur="indefinite" restart="never" nodeType="tmRoot"/>
      </p:par>
    </p:tnLst>
  </p:timing>
  <p:txStyles>
    <p:titleStyle>
      <a:lvl1pPr algn="l" rtl="0" eaLnBrk="1" fontAlgn="base" hangingPunct="1">
        <a:lnSpc>
          <a:spcPct val="80000"/>
        </a:lnSpc>
        <a:spcBef>
          <a:spcPct val="0"/>
        </a:spcBef>
        <a:spcAft>
          <a:spcPct val="0"/>
        </a:spcAft>
        <a:defRPr sz="4400">
          <a:solidFill>
            <a:schemeClr val="tx2"/>
          </a:solidFill>
          <a:latin typeface="+mj-lt"/>
          <a:ea typeface="+mj-ea"/>
          <a:cs typeface="+mj-cs"/>
        </a:defRPr>
      </a:lvl1pPr>
      <a:lvl2pPr algn="l" rtl="0" eaLnBrk="1" fontAlgn="base" hangingPunct="1">
        <a:lnSpc>
          <a:spcPct val="80000"/>
        </a:lnSpc>
        <a:spcBef>
          <a:spcPct val="0"/>
        </a:spcBef>
        <a:spcAft>
          <a:spcPct val="0"/>
        </a:spcAft>
        <a:defRPr sz="4400">
          <a:solidFill>
            <a:schemeClr val="tx2"/>
          </a:solidFill>
          <a:latin typeface="Times New Roman" pitchFamily="18" charset="0"/>
        </a:defRPr>
      </a:lvl2pPr>
      <a:lvl3pPr algn="l" rtl="0" eaLnBrk="1" fontAlgn="base" hangingPunct="1">
        <a:lnSpc>
          <a:spcPct val="80000"/>
        </a:lnSpc>
        <a:spcBef>
          <a:spcPct val="0"/>
        </a:spcBef>
        <a:spcAft>
          <a:spcPct val="0"/>
        </a:spcAft>
        <a:defRPr sz="4400">
          <a:solidFill>
            <a:schemeClr val="tx2"/>
          </a:solidFill>
          <a:latin typeface="Times New Roman" pitchFamily="18" charset="0"/>
        </a:defRPr>
      </a:lvl3pPr>
      <a:lvl4pPr algn="l" rtl="0" eaLnBrk="1" fontAlgn="base" hangingPunct="1">
        <a:lnSpc>
          <a:spcPct val="80000"/>
        </a:lnSpc>
        <a:spcBef>
          <a:spcPct val="0"/>
        </a:spcBef>
        <a:spcAft>
          <a:spcPct val="0"/>
        </a:spcAft>
        <a:defRPr sz="4400">
          <a:solidFill>
            <a:schemeClr val="tx2"/>
          </a:solidFill>
          <a:latin typeface="Times New Roman" pitchFamily="18" charset="0"/>
        </a:defRPr>
      </a:lvl4pPr>
      <a:lvl5pPr algn="l" rtl="0" eaLnBrk="1" fontAlgn="base" hangingPunct="1">
        <a:lnSpc>
          <a:spcPct val="80000"/>
        </a:lnSpc>
        <a:spcBef>
          <a:spcPct val="0"/>
        </a:spcBef>
        <a:spcAft>
          <a:spcPct val="0"/>
        </a:spcAft>
        <a:defRPr sz="4400">
          <a:solidFill>
            <a:schemeClr val="tx2"/>
          </a:solidFill>
          <a:latin typeface="Times New Roman" pitchFamily="18" charset="0"/>
        </a:defRPr>
      </a:lvl5pPr>
      <a:lvl6pPr marL="457200" algn="l" rtl="0" eaLnBrk="1" fontAlgn="base" hangingPunct="1">
        <a:lnSpc>
          <a:spcPct val="80000"/>
        </a:lnSpc>
        <a:spcBef>
          <a:spcPct val="0"/>
        </a:spcBef>
        <a:spcAft>
          <a:spcPct val="0"/>
        </a:spcAft>
        <a:defRPr sz="4400">
          <a:solidFill>
            <a:schemeClr val="tx2"/>
          </a:solidFill>
          <a:latin typeface="Times New Roman" pitchFamily="18" charset="0"/>
        </a:defRPr>
      </a:lvl6pPr>
      <a:lvl7pPr marL="914400" algn="l" rtl="0" eaLnBrk="1" fontAlgn="base" hangingPunct="1">
        <a:lnSpc>
          <a:spcPct val="80000"/>
        </a:lnSpc>
        <a:spcBef>
          <a:spcPct val="0"/>
        </a:spcBef>
        <a:spcAft>
          <a:spcPct val="0"/>
        </a:spcAft>
        <a:defRPr sz="4400">
          <a:solidFill>
            <a:schemeClr val="tx2"/>
          </a:solidFill>
          <a:latin typeface="Times New Roman" pitchFamily="18" charset="0"/>
        </a:defRPr>
      </a:lvl7pPr>
      <a:lvl8pPr marL="1371600" algn="l" rtl="0" eaLnBrk="1" fontAlgn="base" hangingPunct="1">
        <a:lnSpc>
          <a:spcPct val="80000"/>
        </a:lnSpc>
        <a:spcBef>
          <a:spcPct val="0"/>
        </a:spcBef>
        <a:spcAft>
          <a:spcPct val="0"/>
        </a:spcAft>
        <a:defRPr sz="4400">
          <a:solidFill>
            <a:schemeClr val="tx2"/>
          </a:solidFill>
          <a:latin typeface="Times New Roman" pitchFamily="18" charset="0"/>
        </a:defRPr>
      </a:lvl8pPr>
      <a:lvl9pPr marL="1828800" algn="l" rtl="0" eaLnBrk="1" fontAlgn="base" hangingPunct="1">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B033D"/>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33400" y="4572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533400" y="1219200"/>
            <a:ext cx="8153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2" name="Picture 4" descr="Ospr_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8600" y="6219825"/>
            <a:ext cx="6381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Oval 5" descr="noaalogo"/>
          <p:cNvSpPr>
            <a:spLocks noChangeArrowheads="1"/>
          </p:cNvSpPr>
          <p:nvPr/>
        </p:nvSpPr>
        <p:spPr bwMode="auto">
          <a:xfrm>
            <a:off x="8229600" y="6248400"/>
            <a:ext cx="685800" cy="609600"/>
          </a:xfrm>
          <a:prstGeom prst="ellipse">
            <a:avLst/>
          </a:prstGeom>
          <a:blipFill dpi="0" rotWithShape="0">
            <a:blip r:embed="rId1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878" name="Rectangle 6"/>
          <p:cNvSpPr>
            <a:spLocks noChangeArrowheads="1"/>
          </p:cNvSpPr>
          <p:nvPr/>
        </p:nvSpPr>
        <p:spPr bwMode="auto">
          <a:xfrm>
            <a:off x="3733800" y="6096000"/>
            <a:ext cx="1738313" cy="762000"/>
          </a:xfrm>
          <a:prstGeom prst="rect">
            <a:avLst/>
          </a:prstGeom>
          <a:noFill/>
          <a:ln w="9525">
            <a:noFill/>
            <a:miter lim="800000"/>
            <a:headEnd/>
            <a:tailEnd/>
          </a:ln>
          <a:effectLst/>
        </p:spPr>
        <p:txBody>
          <a:bodyPr wrap="none">
            <a:spAutoFit/>
          </a:bodyPr>
          <a:lstStyle/>
          <a:p>
            <a:pPr algn="l">
              <a:spcBef>
                <a:spcPct val="50000"/>
              </a:spcBef>
              <a:defRPr/>
            </a:pPr>
            <a:r>
              <a:rPr lang="en-US" sz="4400" b="0">
                <a:solidFill>
                  <a:srgbClr val="0066FF"/>
                </a:solidFill>
                <a:effectLst>
                  <a:outerShdw blurRad="38100" dist="38100" dir="2700000" algn="tl">
                    <a:srgbClr val="000000"/>
                  </a:outerShdw>
                </a:effectLst>
                <a:latin typeface="Eras Bold ITC" pitchFamily="34" charset="0"/>
              </a:rPr>
              <a:t>EROS</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transition>
    <p:cover dir="rd"/>
  </p:transition>
  <p:txStyles>
    <p:titleStyle>
      <a:lvl1pPr algn="l" rtl="0" eaLnBrk="1" fontAlgn="base" hangingPunct="1">
        <a:lnSpc>
          <a:spcPct val="80000"/>
        </a:lnSpc>
        <a:spcBef>
          <a:spcPct val="0"/>
        </a:spcBef>
        <a:spcAft>
          <a:spcPct val="0"/>
        </a:spcAft>
        <a:defRPr sz="4400">
          <a:solidFill>
            <a:schemeClr val="tx2"/>
          </a:solidFill>
          <a:latin typeface="+mj-lt"/>
          <a:ea typeface="+mj-ea"/>
          <a:cs typeface="+mj-cs"/>
        </a:defRPr>
      </a:lvl1pPr>
      <a:lvl2pPr algn="l" rtl="0" eaLnBrk="1" fontAlgn="base" hangingPunct="1">
        <a:lnSpc>
          <a:spcPct val="80000"/>
        </a:lnSpc>
        <a:spcBef>
          <a:spcPct val="0"/>
        </a:spcBef>
        <a:spcAft>
          <a:spcPct val="0"/>
        </a:spcAft>
        <a:defRPr sz="4400">
          <a:solidFill>
            <a:schemeClr val="tx2"/>
          </a:solidFill>
          <a:latin typeface="Times New Roman" pitchFamily="18" charset="0"/>
        </a:defRPr>
      </a:lvl2pPr>
      <a:lvl3pPr algn="l" rtl="0" eaLnBrk="1" fontAlgn="base" hangingPunct="1">
        <a:lnSpc>
          <a:spcPct val="80000"/>
        </a:lnSpc>
        <a:spcBef>
          <a:spcPct val="0"/>
        </a:spcBef>
        <a:spcAft>
          <a:spcPct val="0"/>
        </a:spcAft>
        <a:defRPr sz="4400">
          <a:solidFill>
            <a:schemeClr val="tx2"/>
          </a:solidFill>
          <a:latin typeface="Times New Roman" pitchFamily="18" charset="0"/>
        </a:defRPr>
      </a:lvl3pPr>
      <a:lvl4pPr algn="l" rtl="0" eaLnBrk="1" fontAlgn="base" hangingPunct="1">
        <a:lnSpc>
          <a:spcPct val="80000"/>
        </a:lnSpc>
        <a:spcBef>
          <a:spcPct val="0"/>
        </a:spcBef>
        <a:spcAft>
          <a:spcPct val="0"/>
        </a:spcAft>
        <a:defRPr sz="4400">
          <a:solidFill>
            <a:schemeClr val="tx2"/>
          </a:solidFill>
          <a:latin typeface="Times New Roman" pitchFamily="18" charset="0"/>
        </a:defRPr>
      </a:lvl4pPr>
      <a:lvl5pPr algn="l" rtl="0" eaLnBrk="1" fontAlgn="base" hangingPunct="1">
        <a:lnSpc>
          <a:spcPct val="80000"/>
        </a:lnSpc>
        <a:spcBef>
          <a:spcPct val="0"/>
        </a:spcBef>
        <a:spcAft>
          <a:spcPct val="0"/>
        </a:spcAft>
        <a:defRPr sz="4400">
          <a:solidFill>
            <a:schemeClr val="tx2"/>
          </a:solidFill>
          <a:latin typeface="Times New Roman" pitchFamily="18" charset="0"/>
        </a:defRPr>
      </a:lvl5pPr>
      <a:lvl6pPr marL="457200" algn="l" rtl="0" eaLnBrk="1" fontAlgn="base" hangingPunct="1">
        <a:lnSpc>
          <a:spcPct val="80000"/>
        </a:lnSpc>
        <a:spcBef>
          <a:spcPct val="0"/>
        </a:spcBef>
        <a:spcAft>
          <a:spcPct val="0"/>
        </a:spcAft>
        <a:defRPr sz="4400">
          <a:solidFill>
            <a:schemeClr val="tx2"/>
          </a:solidFill>
          <a:latin typeface="Times New Roman" pitchFamily="18" charset="0"/>
        </a:defRPr>
      </a:lvl6pPr>
      <a:lvl7pPr marL="914400" algn="l" rtl="0" eaLnBrk="1" fontAlgn="base" hangingPunct="1">
        <a:lnSpc>
          <a:spcPct val="80000"/>
        </a:lnSpc>
        <a:spcBef>
          <a:spcPct val="0"/>
        </a:spcBef>
        <a:spcAft>
          <a:spcPct val="0"/>
        </a:spcAft>
        <a:defRPr sz="4400">
          <a:solidFill>
            <a:schemeClr val="tx2"/>
          </a:solidFill>
          <a:latin typeface="Times New Roman" pitchFamily="18" charset="0"/>
        </a:defRPr>
      </a:lvl7pPr>
      <a:lvl8pPr marL="1371600" algn="l" rtl="0" eaLnBrk="1" fontAlgn="base" hangingPunct="1">
        <a:lnSpc>
          <a:spcPct val="80000"/>
        </a:lnSpc>
        <a:spcBef>
          <a:spcPct val="0"/>
        </a:spcBef>
        <a:spcAft>
          <a:spcPct val="0"/>
        </a:spcAft>
        <a:defRPr sz="4400">
          <a:solidFill>
            <a:schemeClr val="tx2"/>
          </a:solidFill>
          <a:latin typeface="Times New Roman" pitchFamily="18" charset="0"/>
        </a:defRPr>
      </a:lvl8pPr>
      <a:lvl9pPr marL="1828800" algn="l" rtl="0" eaLnBrk="1" fontAlgn="base" hangingPunct="1">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screen">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b">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dirty="0"/>
          </a:p>
        </p:txBody>
      </p:sp>
      <p:sp>
        <p:nvSpPr>
          <p:cNvPr id="3075" name="Text Placeholder 2"/>
          <p:cNvSpPr>
            <a:spLocks noGrp="1"/>
          </p:cNvSpPr>
          <p:nvPr>
            <p:ph type="body" idx="1"/>
          </p:nvPr>
        </p:nvSpPr>
        <p:spPr bwMode="auto">
          <a:xfrm>
            <a:off x="457200" y="1676400"/>
            <a:ext cx="8229600" cy="4724400"/>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000">
                <a:solidFill>
                  <a:prstClr val="white"/>
                </a:solidFill>
                <a:latin typeface="+mn-lt"/>
              </a:defRPr>
            </a:lvl1pPr>
            <a:extLst/>
          </a:lstStyle>
          <a:p>
            <a:pPr>
              <a:defRPr/>
            </a:pPr>
            <a:fld id="{FABA000C-5033-4AE8-B67F-A81DD9DECC30}" type="slidenum">
              <a:rPr lang="en-US"/>
              <a:pPr>
                <a:defRPr/>
              </a:pPr>
              <a:t>‹#›</a:t>
            </a:fld>
            <a:endParaRPr lang="en-US"/>
          </a:p>
        </p:txBody>
      </p:sp>
      <p:pic>
        <p:nvPicPr>
          <p:cNvPr id="3077" name="Picture 2" descr="W:\Movies, Images and Sounds\Logos\NOAA\NOAA.png"/>
          <p:cNvPicPr>
            <a:picLocks noChangeAspect="1" noChangeArrowheads="1"/>
          </p:cNvPicPr>
          <p:nvPr/>
        </p:nvPicPr>
        <p:blipFill>
          <a:blip r:embed="rId20" cstate="print"/>
          <a:srcRect/>
          <a:stretch>
            <a:fillRect/>
          </a:stretch>
        </p:blipFill>
        <p:spPr bwMode="auto">
          <a:xfrm>
            <a:off x="381000" y="6477000"/>
            <a:ext cx="304800" cy="304800"/>
          </a:xfrm>
          <a:prstGeom prst="rect">
            <a:avLst/>
          </a:prstGeom>
          <a:noFill/>
          <a:ln w="9525">
            <a:noFill/>
            <a:miter lim="800000"/>
            <a:headEnd/>
            <a:tailEnd/>
          </a:ln>
        </p:spPr>
      </p:pic>
      <p:pic>
        <p:nvPicPr>
          <p:cNvPr id="3078" name="Picture 4" descr="W:\Movies, Images and Sounds\Logos\Commerce\Dept of Commerce Seal.png"/>
          <p:cNvPicPr>
            <a:picLocks noChangeAspect="1" noChangeArrowheads="1"/>
          </p:cNvPicPr>
          <p:nvPr/>
        </p:nvPicPr>
        <p:blipFill>
          <a:blip r:embed="rId21" cstate="print"/>
          <a:srcRect/>
          <a:stretch>
            <a:fillRect/>
          </a:stretch>
        </p:blipFill>
        <p:spPr bwMode="auto">
          <a:xfrm>
            <a:off x="76200" y="6477000"/>
            <a:ext cx="304800" cy="304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Lst>
  <p:transition spd="med">
    <p:fade/>
  </p:transition>
  <p:timing>
    <p:tnLst>
      <p:par>
        <p:cTn id="1" dur="indefinite" restart="never" nodeType="tmRoot"/>
      </p:par>
    </p:tnLst>
  </p:timing>
  <p:txStyles>
    <p:titleStyle>
      <a:lvl1pPr algn="l" rtl="0" eaLnBrk="1" fontAlgn="base" hangingPunct="1">
        <a:spcBef>
          <a:spcPct val="0"/>
        </a:spcBef>
        <a:spcAft>
          <a:spcPct val="0"/>
        </a:spcAft>
        <a:defRPr lang="en-US" sz="4800" b="1" kern="1200" dirty="0">
          <a:solidFill>
            <a:schemeClr val="bg1"/>
          </a:solidFill>
          <a:effectLst>
            <a:outerShdw blurRad="50800" dist="38100" dir="5400000" algn="t" rotWithShape="0">
              <a:prstClr val="black">
                <a:alpha val="40000"/>
              </a:prstClr>
            </a:outerShdw>
          </a:effectLst>
          <a:latin typeface="+mj-lt"/>
          <a:ea typeface="+mj-ea"/>
          <a:cs typeface="+mj-cs"/>
        </a:defRPr>
      </a:lvl1pPr>
      <a:lvl2pPr algn="l" rtl="0" eaLnBrk="1" fontAlgn="base" hangingPunct="1">
        <a:spcBef>
          <a:spcPct val="0"/>
        </a:spcBef>
        <a:spcAft>
          <a:spcPct val="0"/>
        </a:spcAft>
        <a:defRPr sz="4800" b="1">
          <a:solidFill>
            <a:schemeClr val="bg1"/>
          </a:solidFill>
          <a:latin typeface="Tw Cen MT" pitchFamily="34" charset="0"/>
        </a:defRPr>
      </a:lvl2pPr>
      <a:lvl3pPr algn="l" rtl="0" eaLnBrk="1" fontAlgn="base" hangingPunct="1">
        <a:spcBef>
          <a:spcPct val="0"/>
        </a:spcBef>
        <a:spcAft>
          <a:spcPct val="0"/>
        </a:spcAft>
        <a:defRPr sz="4800" b="1">
          <a:solidFill>
            <a:schemeClr val="bg1"/>
          </a:solidFill>
          <a:latin typeface="Tw Cen MT" pitchFamily="34" charset="0"/>
        </a:defRPr>
      </a:lvl3pPr>
      <a:lvl4pPr algn="l" rtl="0" eaLnBrk="1" fontAlgn="base" hangingPunct="1">
        <a:spcBef>
          <a:spcPct val="0"/>
        </a:spcBef>
        <a:spcAft>
          <a:spcPct val="0"/>
        </a:spcAft>
        <a:defRPr sz="4800" b="1">
          <a:solidFill>
            <a:schemeClr val="bg1"/>
          </a:solidFill>
          <a:latin typeface="Tw Cen MT" pitchFamily="34" charset="0"/>
        </a:defRPr>
      </a:lvl4pPr>
      <a:lvl5pPr algn="l" rtl="0" eaLnBrk="1" fontAlgn="base" hangingPunct="1">
        <a:spcBef>
          <a:spcPct val="0"/>
        </a:spcBef>
        <a:spcAft>
          <a:spcPct val="0"/>
        </a:spcAft>
        <a:defRPr sz="4800" b="1">
          <a:solidFill>
            <a:schemeClr val="bg1"/>
          </a:solidFill>
          <a:latin typeface="Tw Cen MT" pitchFamily="34" charset="0"/>
        </a:defRPr>
      </a:lvl5pPr>
      <a:lvl6pPr marL="457200" algn="l" rtl="0" eaLnBrk="1" fontAlgn="base" hangingPunct="1">
        <a:spcBef>
          <a:spcPct val="0"/>
        </a:spcBef>
        <a:spcAft>
          <a:spcPct val="0"/>
        </a:spcAft>
        <a:defRPr sz="4800" b="1">
          <a:solidFill>
            <a:schemeClr val="bg1"/>
          </a:solidFill>
          <a:latin typeface="Tw Cen MT" pitchFamily="34" charset="0"/>
        </a:defRPr>
      </a:lvl6pPr>
      <a:lvl7pPr marL="914400" algn="l" rtl="0" eaLnBrk="1" fontAlgn="base" hangingPunct="1">
        <a:spcBef>
          <a:spcPct val="0"/>
        </a:spcBef>
        <a:spcAft>
          <a:spcPct val="0"/>
        </a:spcAft>
        <a:defRPr sz="4800" b="1">
          <a:solidFill>
            <a:schemeClr val="bg1"/>
          </a:solidFill>
          <a:latin typeface="Tw Cen MT" pitchFamily="34" charset="0"/>
        </a:defRPr>
      </a:lvl7pPr>
      <a:lvl8pPr marL="1371600" algn="l" rtl="0" eaLnBrk="1" fontAlgn="base" hangingPunct="1">
        <a:spcBef>
          <a:spcPct val="0"/>
        </a:spcBef>
        <a:spcAft>
          <a:spcPct val="0"/>
        </a:spcAft>
        <a:defRPr sz="4800" b="1">
          <a:solidFill>
            <a:schemeClr val="bg1"/>
          </a:solidFill>
          <a:latin typeface="Tw Cen MT" pitchFamily="34" charset="0"/>
        </a:defRPr>
      </a:lvl8pPr>
      <a:lvl9pPr marL="1828800" algn="l" rtl="0" eaLnBrk="1" fontAlgn="base" hangingPunct="1">
        <a:spcBef>
          <a:spcPct val="0"/>
        </a:spcBef>
        <a:spcAft>
          <a:spcPct val="0"/>
        </a:spcAft>
        <a:defRPr sz="4800" b="1">
          <a:solidFill>
            <a:schemeClr val="bg1"/>
          </a:solidFill>
          <a:latin typeface="Tw Cen MT" pitchFamily="34" charset="0"/>
        </a:defRPr>
      </a:lvl9pPr>
      <a:extLst/>
    </p:titleStyle>
    <p:bodyStyle>
      <a:lvl1pPr marL="342900" indent="-342900" algn="l" rtl="0" eaLnBrk="1" fontAlgn="base" hangingPunct="1">
        <a:spcBef>
          <a:spcPts val="1800"/>
        </a:spcBef>
        <a:spcAft>
          <a:spcPct val="0"/>
        </a:spcAft>
        <a:buClr>
          <a:schemeClr val="accent1"/>
        </a:buClr>
        <a:buSzPct val="80000"/>
        <a:buFont typeface="Wingdings 2" pitchFamily="18" charset="2"/>
        <a:defRPr sz="2800" kern="1200">
          <a:solidFill>
            <a:schemeClr val="bg1"/>
          </a:solidFill>
          <a:latin typeface="+mj-lt"/>
          <a:ea typeface="+mn-ea"/>
          <a:cs typeface="+mn-cs"/>
        </a:defRPr>
      </a:lvl1pPr>
      <a:lvl2pPr marL="730250" indent="-273050" algn="l" rtl="0" eaLnBrk="1" fontAlgn="base" hangingPunct="1">
        <a:spcBef>
          <a:spcPct val="0"/>
        </a:spcBef>
        <a:spcAft>
          <a:spcPct val="0"/>
        </a:spcAft>
        <a:buClr>
          <a:schemeClr val="accent2"/>
        </a:buClr>
        <a:buSzPct val="90000"/>
        <a:buBlip>
          <a:blip r:embed="rId22"/>
        </a:buBlip>
        <a:defRPr sz="2400" kern="1200">
          <a:solidFill>
            <a:schemeClr val="bg1"/>
          </a:solidFill>
          <a:latin typeface="+mn-lt"/>
          <a:ea typeface="+mn-ea"/>
          <a:cs typeface="+mn-cs"/>
        </a:defRPr>
      </a:lvl2pPr>
      <a:lvl3pPr marL="1033463" indent="-266700" algn="l" rtl="0" eaLnBrk="1" fontAlgn="base" hangingPunct="1">
        <a:spcBef>
          <a:spcPct val="0"/>
        </a:spcBef>
        <a:spcAft>
          <a:spcPct val="0"/>
        </a:spcAft>
        <a:buClr>
          <a:srgbClr val="9BBB59"/>
        </a:buClr>
        <a:buSzPct val="90000"/>
        <a:buBlip>
          <a:blip r:embed="rId23"/>
        </a:buBlip>
        <a:defRPr sz="2000" kern="1200">
          <a:solidFill>
            <a:schemeClr val="bg1"/>
          </a:solidFill>
          <a:latin typeface="+mn-lt"/>
          <a:ea typeface="+mn-ea"/>
          <a:cs typeface="+mn-cs"/>
        </a:defRPr>
      </a:lvl3pPr>
      <a:lvl4pPr marL="1262063" indent="-228600" algn="l" rtl="0" eaLnBrk="1" fontAlgn="base" hangingPunct="1">
        <a:spcBef>
          <a:spcPct val="0"/>
        </a:spcBef>
        <a:spcAft>
          <a:spcPct val="0"/>
        </a:spcAft>
        <a:buClr>
          <a:srgbClr val="8064A2"/>
        </a:buClr>
        <a:buSzPct val="90000"/>
        <a:buBlip>
          <a:blip r:embed="rId24"/>
        </a:buBlip>
        <a:defRPr sz="2000" kern="1200">
          <a:solidFill>
            <a:schemeClr val="bg1"/>
          </a:solidFill>
          <a:latin typeface="+mn-lt"/>
          <a:ea typeface="+mn-ea"/>
          <a:cs typeface="+mn-cs"/>
        </a:defRPr>
      </a:lvl4pPr>
      <a:lvl5pPr marL="1425575" indent="-182563" algn="l" rtl="0" eaLnBrk="1" fontAlgn="base" hangingPunct="1">
        <a:spcBef>
          <a:spcPct val="0"/>
        </a:spcBef>
        <a:spcAft>
          <a:spcPct val="0"/>
        </a:spcAft>
        <a:buClr>
          <a:srgbClr val="4BACC6"/>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0.wmf"/><Relationship Id="rId2" Type="http://schemas.openxmlformats.org/officeDocument/2006/relationships/slideLayout" Target="../slideLayouts/slideLayout2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9.wmf"/><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28.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29.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29.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2.xml"/><Relationship Id="rId1" Type="http://schemas.openxmlformats.org/officeDocument/2006/relationships/vmlDrawing" Target="../drawings/vmlDrawing1.vml"/><Relationship Id="rId5" Type="http://schemas.openxmlformats.org/officeDocument/2006/relationships/image" Target="../media/image12.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27.xml"/><Relationship Id="rId5" Type="http://schemas.openxmlformats.org/officeDocument/2006/relationships/image" Target="../media/image56.wmf"/><Relationship Id="rId4" Type="http://schemas.openxmlformats.org/officeDocument/2006/relationships/image" Target="../media/image55.wmf"/></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7.xml"/><Relationship Id="rId5" Type="http://schemas.openxmlformats.org/officeDocument/2006/relationships/image" Target="../media/image61.jpeg"/><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9.xml"/><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43.xml"/><Relationship Id="rId1" Type="http://schemas.openxmlformats.org/officeDocument/2006/relationships/slideLayout" Target="../slideLayouts/slideLayout27.xml"/><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7.xml"/><Relationship Id="rId5" Type="http://schemas.openxmlformats.org/officeDocument/2006/relationships/image" Target="../media/image69.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27.xml"/><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29.xml"/><Relationship Id="rId5" Type="http://schemas.openxmlformats.org/officeDocument/2006/relationships/image" Target="../media/image74.pn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27.xml"/><Relationship Id="rId5" Type="http://schemas.openxmlformats.org/officeDocument/2006/relationships/image" Target="../media/image77.jpeg"/><Relationship Id="rId4" Type="http://schemas.openxmlformats.org/officeDocument/2006/relationships/image" Target="../media/image76.jpe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42.xml"/><Relationship Id="rId4" Type="http://schemas.openxmlformats.org/officeDocument/2006/relationships/image" Target="../media/image78.wmf"/></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vmlDrawing" Target="../drawings/vmlDrawing2.vml"/><Relationship Id="rId5" Type="http://schemas.openxmlformats.org/officeDocument/2006/relationships/image" Target="../media/image15.wmf"/><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41.xml"/><Relationship Id="rId4" Type="http://schemas.openxmlformats.org/officeDocument/2006/relationships/image" Target="../media/image81.jpeg"/></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3.xml"/><Relationship Id="rId1" Type="http://schemas.openxmlformats.org/officeDocument/2006/relationships/slideLayout" Target="../slideLayouts/slideLayout27.xml"/><Relationship Id="rId6" Type="http://schemas.openxmlformats.org/officeDocument/2006/relationships/image" Target="../media/image80.png"/><Relationship Id="rId5" Type="http://schemas.openxmlformats.org/officeDocument/2006/relationships/image" Target="../media/image84.jpeg"/><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8.xml"/><Relationship Id="rId1" Type="http://schemas.openxmlformats.org/officeDocument/2006/relationships/slideLayout" Target="../slideLayouts/slideLayout39.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1.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7" descr="94200510123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09603" name="Rectangle 3"/>
          <p:cNvSpPr>
            <a:spLocks noGrp="1" noChangeArrowheads="1"/>
          </p:cNvSpPr>
          <p:nvPr>
            <p:ph type="ctrTitle"/>
          </p:nvPr>
        </p:nvSpPr>
        <p:spPr>
          <a:xfrm>
            <a:off x="685800" y="1447800"/>
            <a:ext cx="7772400" cy="1235075"/>
          </a:xfrm>
        </p:spPr>
        <p:txBody>
          <a:bodyPr>
            <a:normAutofit fontScale="90000"/>
          </a:bodyPr>
          <a:lstStyle/>
          <a:p>
            <a:pPr algn="ctr">
              <a:defRPr/>
            </a:pPr>
            <a:r>
              <a:rPr lang="en-US" sz="5400" dirty="0"/>
              <a:t>Oil Composition &amp; </a:t>
            </a:r>
            <a:r>
              <a:rPr lang="en-US" sz="5400" dirty="0" smtClean="0"/>
              <a:t>Weathering</a:t>
            </a:r>
            <a:endParaRPr sz="5400" dirty="0" smtClean="0"/>
          </a:p>
        </p:txBody>
      </p:sp>
      <p:sp>
        <p:nvSpPr>
          <p:cNvPr id="409604" name="Rectangle 4"/>
          <p:cNvSpPr>
            <a:spLocks noGrp="1" noChangeArrowheads="1"/>
          </p:cNvSpPr>
          <p:nvPr>
            <p:ph type="subTitle" idx="1"/>
          </p:nvPr>
        </p:nvSpPr>
        <p:spPr>
          <a:xfrm>
            <a:off x="5105400" y="5105400"/>
            <a:ext cx="3810000" cy="1752600"/>
          </a:xfrm>
        </p:spPr>
        <p:txBody>
          <a:bodyPr/>
          <a:lstStyle/>
          <a:p>
            <a:pPr marL="342900" indent="-342900" algn="r">
              <a:lnSpc>
                <a:spcPct val="80000"/>
              </a:lnSpc>
              <a:spcBef>
                <a:spcPct val="20000"/>
              </a:spcBef>
              <a:buClr>
                <a:schemeClr val="hlink"/>
              </a:buClr>
              <a:buSzPct val="70000"/>
              <a:defRPr/>
            </a:pPr>
            <a:r>
              <a:rPr lang="en-US" b="1" kern="0" dirty="0" smtClean="0">
                <a:solidFill>
                  <a:srgbClr val="FFC000"/>
                </a:solidFill>
                <a:effectLst>
                  <a:outerShdw blurRad="38100" dist="38100" dir="2700000" algn="tl">
                    <a:srgbClr val="000000"/>
                  </a:outerShdw>
                </a:effectLst>
              </a:rPr>
              <a:t>Jordan Stout</a:t>
            </a:r>
          </a:p>
          <a:p>
            <a:pPr marL="342900" indent="-342900" algn="r">
              <a:lnSpc>
                <a:spcPct val="80000"/>
              </a:lnSpc>
              <a:spcBef>
                <a:spcPct val="20000"/>
              </a:spcBef>
              <a:buClr>
                <a:schemeClr val="hlink"/>
              </a:buClr>
              <a:buSzPct val="70000"/>
              <a:defRPr/>
            </a:pPr>
            <a:r>
              <a:rPr lang="en-US" sz="1600" b="1" kern="0" dirty="0" smtClean="0">
                <a:solidFill>
                  <a:srgbClr val="FFC000"/>
                </a:solidFill>
                <a:effectLst>
                  <a:outerShdw blurRad="38100" dist="38100" dir="2700000" algn="tl">
                    <a:srgbClr val="000000"/>
                  </a:outerShdw>
                </a:effectLst>
              </a:rPr>
              <a:t>NOAA Scientific Support Coordinator</a:t>
            </a:r>
          </a:p>
          <a:p>
            <a:pPr marL="342900" indent="-342900" algn="r">
              <a:lnSpc>
                <a:spcPct val="80000"/>
              </a:lnSpc>
              <a:spcBef>
                <a:spcPct val="20000"/>
              </a:spcBef>
              <a:buClr>
                <a:schemeClr val="hlink"/>
              </a:buClr>
              <a:buSzPct val="70000"/>
              <a:defRPr/>
            </a:pPr>
            <a:r>
              <a:rPr lang="en-US" sz="1600" b="1" kern="0" dirty="0" smtClean="0">
                <a:solidFill>
                  <a:srgbClr val="FFC000"/>
                </a:solidFill>
                <a:effectLst>
                  <a:outerShdw blurRad="38100" dist="38100" dir="2700000" algn="tl">
                    <a:srgbClr val="000000"/>
                  </a:outerShdw>
                </a:effectLst>
              </a:rPr>
              <a:t>Tel: (510) 437-5344</a:t>
            </a:r>
          </a:p>
          <a:p>
            <a:pPr marL="342900" indent="-342900" algn="r">
              <a:lnSpc>
                <a:spcPct val="80000"/>
              </a:lnSpc>
              <a:spcBef>
                <a:spcPct val="20000"/>
              </a:spcBef>
              <a:buClr>
                <a:schemeClr val="hlink"/>
              </a:buClr>
              <a:buSzPct val="70000"/>
              <a:defRPr/>
            </a:pPr>
            <a:r>
              <a:rPr lang="en-US" sz="1600" b="1" kern="0" dirty="0" smtClean="0">
                <a:solidFill>
                  <a:srgbClr val="FFC000"/>
                </a:solidFill>
                <a:effectLst>
                  <a:outerShdw blurRad="38100" dist="38100" dir="2700000" algn="tl">
                    <a:srgbClr val="000000"/>
                  </a:outerShdw>
                </a:effectLst>
              </a:rPr>
              <a:t>Mobile: (206) 321-3320</a:t>
            </a:r>
          </a:p>
          <a:p>
            <a:pPr marL="342900" indent="-342900" algn="r">
              <a:lnSpc>
                <a:spcPct val="80000"/>
              </a:lnSpc>
              <a:spcBef>
                <a:spcPct val="20000"/>
              </a:spcBef>
              <a:buClr>
                <a:schemeClr val="hlink"/>
              </a:buClr>
              <a:buSzPct val="70000"/>
              <a:defRPr/>
            </a:pPr>
            <a:r>
              <a:rPr lang="en-US" sz="1600" b="1" kern="0" dirty="0" smtClean="0">
                <a:solidFill>
                  <a:srgbClr val="FFC000"/>
                </a:solidFill>
                <a:effectLst>
                  <a:outerShdw blurRad="38100" dist="38100" dir="2700000" algn="tl">
                    <a:srgbClr val="000000"/>
                  </a:outerShdw>
                </a:effectLst>
              </a:rPr>
              <a:t>24-hour: (206) 526-4911</a:t>
            </a:r>
          </a:p>
          <a:p>
            <a:pPr marL="342900" indent="-342900" algn="r">
              <a:lnSpc>
                <a:spcPct val="80000"/>
              </a:lnSpc>
              <a:spcBef>
                <a:spcPct val="20000"/>
              </a:spcBef>
              <a:buClr>
                <a:schemeClr val="hlink"/>
              </a:buClr>
              <a:buSzPct val="70000"/>
              <a:defRPr/>
            </a:pPr>
            <a:r>
              <a:rPr lang="en-US" sz="1600" b="1" kern="0" dirty="0" smtClean="0">
                <a:solidFill>
                  <a:srgbClr val="FFC000"/>
                </a:solidFill>
                <a:effectLst>
                  <a:outerShdw blurRad="38100" dist="38100" dir="2700000" algn="tl">
                    <a:srgbClr val="000000"/>
                  </a:outerShdw>
                </a:effectLst>
              </a:rPr>
              <a:t>E-mail: jordan.stout@noaa.gov</a:t>
            </a:r>
            <a:endParaRPr lang="en-US" sz="1600" dirty="0" smtClean="0">
              <a:solidFill>
                <a:srgbClr val="E5E5FF"/>
              </a:solidFill>
            </a:endParaRPr>
          </a:p>
        </p:txBody>
      </p:sp>
      <p:grpSp>
        <p:nvGrpSpPr>
          <p:cNvPr id="90117" name="Group 15"/>
          <p:cNvGrpSpPr>
            <a:grpSpLocks/>
          </p:cNvGrpSpPr>
          <p:nvPr/>
        </p:nvGrpSpPr>
        <p:grpSpPr bwMode="auto">
          <a:xfrm>
            <a:off x="381000" y="5029200"/>
            <a:ext cx="4038600" cy="1554163"/>
            <a:chOff x="381000" y="5029200"/>
            <a:chExt cx="4038600" cy="1554163"/>
          </a:xfrm>
        </p:grpSpPr>
        <p:sp>
          <p:nvSpPr>
            <p:cNvPr id="11" name="Rectangle 10"/>
            <p:cNvSpPr>
              <a:spLocks noChangeArrowheads="1"/>
            </p:cNvSpPr>
            <p:nvPr/>
          </p:nvSpPr>
          <p:spPr bwMode="auto">
            <a:xfrm>
              <a:off x="381000" y="5334000"/>
              <a:ext cx="4038600" cy="1249363"/>
            </a:xfrm>
            <a:prstGeom prst="rect">
              <a:avLst/>
            </a:prstGeom>
            <a:noFill/>
            <a:ln w="9525">
              <a:noFill/>
              <a:miter lim="800000"/>
              <a:headEnd/>
              <a:tailEnd/>
            </a:ln>
            <a:effectLst/>
          </p:spPr>
          <p:txBody>
            <a:bodyPr/>
            <a:lstStyle/>
            <a:p>
              <a:pPr marL="342900" indent="-342900" fontAlgn="auto">
                <a:spcBef>
                  <a:spcPct val="20000"/>
                </a:spcBef>
                <a:spcAft>
                  <a:spcPts val="0"/>
                </a:spcAft>
                <a:buClr>
                  <a:schemeClr val="hlink"/>
                </a:buClr>
                <a:buSzPct val="70000"/>
                <a:buFont typeface="Wingdings" pitchFamily="2" charset="2"/>
                <a:buNone/>
                <a:defRPr/>
              </a:pPr>
              <a:r>
                <a:rPr lang="en-US" sz="3200" b="1" dirty="0">
                  <a:solidFill>
                    <a:srgbClr val="FFC000"/>
                  </a:solidFill>
                  <a:effectLst>
                    <a:outerShdw blurRad="38100" dist="38100" dir="2700000" algn="tl">
                      <a:srgbClr val="000000"/>
                    </a:outerShdw>
                  </a:effectLst>
                  <a:latin typeface="+mn-lt"/>
                </a:rPr>
                <a:t>		NOAA</a:t>
              </a:r>
            </a:p>
            <a:p>
              <a:pPr marL="342900" indent="-342900" fontAlgn="auto">
                <a:spcBef>
                  <a:spcPct val="20000"/>
                </a:spcBef>
                <a:spcAft>
                  <a:spcPts val="0"/>
                </a:spcAft>
                <a:buClr>
                  <a:schemeClr val="hlink"/>
                </a:buClr>
                <a:buSzPct val="70000"/>
                <a:buFont typeface="Wingdings" pitchFamily="2" charset="2"/>
                <a:buNone/>
                <a:defRPr/>
              </a:pPr>
              <a:r>
                <a:rPr lang="en-US" b="1" dirty="0">
                  <a:solidFill>
                    <a:srgbClr val="FFC000"/>
                  </a:solidFill>
                  <a:effectLst>
                    <a:outerShdw blurRad="38100" dist="38100" dir="2700000" algn="tl">
                      <a:srgbClr val="000000"/>
                    </a:outerShdw>
                  </a:effectLst>
                  <a:latin typeface="+mn-lt"/>
                </a:rPr>
                <a:t>Emergency Response Division</a:t>
              </a:r>
            </a:p>
            <a:p>
              <a:pPr marL="342900" indent="-342900" fontAlgn="auto">
                <a:spcBef>
                  <a:spcPct val="20000"/>
                </a:spcBef>
                <a:spcAft>
                  <a:spcPts val="0"/>
                </a:spcAft>
                <a:buClr>
                  <a:schemeClr val="hlink"/>
                </a:buClr>
                <a:buSzPct val="70000"/>
                <a:buFont typeface="Wingdings" pitchFamily="2" charset="2"/>
                <a:buNone/>
                <a:defRPr/>
              </a:pPr>
              <a:r>
                <a:rPr lang="en-US" b="1" dirty="0">
                  <a:solidFill>
                    <a:srgbClr val="FFC000"/>
                  </a:solidFill>
                  <a:effectLst>
                    <a:outerShdw blurRad="38100" dist="38100" dir="2700000" algn="tl">
                      <a:srgbClr val="000000"/>
                    </a:outerShdw>
                  </a:effectLst>
                  <a:latin typeface="+mn-lt"/>
                </a:rPr>
                <a:t>www.response.restoration.noaa.gov</a:t>
              </a:r>
            </a:p>
          </p:txBody>
        </p:sp>
        <p:grpSp>
          <p:nvGrpSpPr>
            <p:cNvPr id="90119" name="Group 14"/>
            <p:cNvGrpSpPr>
              <a:grpSpLocks/>
            </p:cNvGrpSpPr>
            <p:nvPr/>
          </p:nvGrpSpPr>
          <p:grpSpPr bwMode="auto">
            <a:xfrm>
              <a:off x="457200" y="5029200"/>
              <a:ext cx="838200" cy="828675"/>
              <a:chOff x="457200" y="5029200"/>
              <a:chExt cx="838200" cy="828675"/>
            </a:xfrm>
          </p:grpSpPr>
          <p:sp>
            <p:nvSpPr>
              <p:cNvPr id="13" name="Oval 12"/>
              <p:cNvSpPr/>
              <p:nvPr/>
            </p:nvSpPr>
            <p:spPr>
              <a:xfrm>
                <a:off x="533400" y="5105400"/>
                <a:ext cx="685800" cy="685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 name="Group 11"/>
              <p:cNvGrpSpPr>
                <a:grpSpLocks/>
              </p:cNvGrpSpPr>
              <p:nvPr/>
            </p:nvGrpSpPr>
            <p:grpSpPr bwMode="auto">
              <a:xfrm>
                <a:off x="457200" y="5029200"/>
                <a:ext cx="838200" cy="828675"/>
                <a:chOff x="-720" y="1776"/>
                <a:chExt cx="528" cy="522"/>
              </a:xfrm>
              <a:noFill/>
            </p:grpSpPr>
            <p:sp>
              <p:nvSpPr>
                <p:cNvPr id="15" name="Oval 8"/>
                <p:cNvSpPr>
                  <a:spLocks noChangeArrowheads="1"/>
                </p:cNvSpPr>
                <p:nvPr/>
              </p:nvSpPr>
              <p:spPr bwMode="auto">
                <a:xfrm>
                  <a:off x="-672" y="1824"/>
                  <a:ext cx="432" cy="432"/>
                </a:xfrm>
                <a:prstGeom prst="ellipse">
                  <a:avLst/>
                </a:prstGeom>
                <a:grpFill/>
                <a:ln w="9525">
                  <a:solidFill>
                    <a:schemeClr val="tx1"/>
                  </a:solidFill>
                  <a:round/>
                  <a:headEnd/>
                  <a:tailEnd/>
                </a:ln>
              </p:spPr>
              <p:txBody>
                <a:bodyPr wrap="none" anchor="ctr"/>
                <a:lstStyle/>
                <a:p>
                  <a:pPr>
                    <a:defRPr/>
                  </a:pPr>
                  <a:endParaRPr lang="en-US">
                    <a:latin typeface="Garamond" pitchFamily="18" charset="0"/>
                  </a:endParaRPr>
                </a:p>
              </p:txBody>
            </p:sp>
            <p:pic>
              <p:nvPicPr>
                <p:cNvPr id="16" name="Picture 9" descr="NOAA-logo"/>
                <p:cNvPicPr>
                  <a:picLocks noChangeAspect="1" noChangeArrowheads="1"/>
                </p:cNvPicPr>
                <p:nvPr/>
              </p:nvPicPr>
              <p:blipFill>
                <a:blip r:embed="rId4" cstate="screen"/>
                <a:srcRect/>
                <a:stretch>
                  <a:fillRect/>
                </a:stretch>
              </p:blipFill>
              <p:spPr bwMode="auto">
                <a:xfrm>
                  <a:off x="-720" y="1776"/>
                  <a:ext cx="528" cy="522"/>
                </a:xfrm>
                <a:prstGeom prst="rect">
                  <a:avLst/>
                </a:prstGeom>
                <a:grpFill/>
                <a:ln w="9525">
                  <a:noFill/>
                  <a:miter lim="800000"/>
                  <a:headEnd/>
                  <a:tailEnd/>
                </a:ln>
              </p:spPr>
            </p:pic>
          </p:grpSp>
        </p:grpSp>
      </p:grpSp>
    </p:spTree>
    <p:extLst>
      <p:ext uri="{BB962C8B-B14F-4D97-AF65-F5344CB8AC3E}">
        <p14:creationId xmlns:p14="http://schemas.microsoft.com/office/powerpoint/2010/main" val="603704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4800600" y="2057400"/>
          <a:ext cx="4114800" cy="3032125"/>
        </p:xfrm>
        <a:graphic>
          <a:graphicData uri="http://schemas.openxmlformats.org/presentationml/2006/ole">
            <mc:AlternateContent xmlns:mc="http://schemas.openxmlformats.org/markup-compatibility/2006">
              <mc:Choice xmlns:v="urn:schemas-microsoft-com:vml" Requires="v">
                <p:oleObj spid="_x0000_s113694" name="Picture" r:id="rId4" imgW="5391912" imgH="3971544" progId="Word.Picture.8">
                  <p:embed/>
                </p:oleObj>
              </mc:Choice>
              <mc:Fallback>
                <p:oleObj name="Picture" r:id="rId4" imgW="5391912" imgH="3971544"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057400"/>
                        <a:ext cx="4114800" cy="3032125"/>
                      </a:xfrm>
                      <a:prstGeom prst="rect">
                        <a:avLst/>
                      </a:prstGeom>
                      <a:solidFill>
                        <a:schemeClr val="bg1"/>
                      </a:solidFill>
                    </p:spPr>
                  </p:pic>
                </p:oleObj>
              </mc:Fallback>
            </mc:AlternateContent>
          </a:graphicData>
        </a:graphic>
      </p:graphicFrame>
      <p:graphicFrame>
        <p:nvGraphicFramePr>
          <p:cNvPr id="2051" name="Object 3"/>
          <p:cNvGraphicFramePr>
            <a:graphicFrameLocks noChangeAspect="1"/>
          </p:cNvGraphicFramePr>
          <p:nvPr/>
        </p:nvGraphicFramePr>
        <p:xfrm>
          <a:off x="152400" y="2057400"/>
          <a:ext cx="4343400" cy="3032125"/>
        </p:xfrm>
        <a:graphic>
          <a:graphicData uri="http://schemas.openxmlformats.org/presentationml/2006/ole">
            <mc:AlternateContent xmlns:mc="http://schemas.openxmlformats.org/markup-compatibility/2006">
              <mc:Choice xmlns:v="urn:schemas-microsoft-com:vml" Requires="v">
                <p:oleObj spid="_x0000_s113695" name="Picture" r:id="rId6" imgW="5391912" imgH="3764280" progId="Word.Picture.8">
                  <p:embed/>
                </p:oleObj>
              </mc:Choice>
              <mc:Fallback>
                <p:oleObj name="Picture" r:id="rId6" imgW="5391912" imgH="3764280" progId="Word.Pictur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057400"/>
                        <a:ext cx="4343400" cy="3032125"/>
                      </a:xfrm>
                      <a:prstGeom prst="rect">
                        <a:avLst/>
                      </a:prstGeom>
                      <a:solidFill>
                        <a:schemeClr val="bg1"/>
                      </a:solidFill>
                    </p:spPr>
                  </p:pic>
                </p:oleObj>
              </mc:Fallback>
            </mc:AlternateContent>
          </a:graphicData>
        </a:graphic>
      </p:graphicFrame>
      <p:sp>
        <p:nvSpPr>
          <p:cNvPr id="299017" name="Rectangle 9"/>
          <p:cNvSpPr>
            <a:spLocks noGrp="1" noRot="1" noChangeArrowheads="1"/>
          </p:cNvSpPr>
          <p:nvPr>
            <p:ph type="title"/>
          </p:nvPr>
        </p:nvSpPr>
        <p:spPr>
          <a:xfrm>
            <a:off x="619125" y="417513"/>
            <a:ext cx="7583488" cy="857250"/>
          </a:xfrm>
        </p:spPr>
        <p:txBody>
          <a:bodyPr/>
          <a:lstStyle/>
          <a:p>
            <a:pPr eaLnBrk="1" hangingPunct="1">
              <a:defRPr/>
            </a:pPr>
            <a:r>
              <a:rPr dirty="0" smtClean="0">
                <a:solidFill>
                  <a:srgbClr val="FFC000"/>
                </a:solidFill>
              </a:rPr>
              <a:t>Oil “Fingerprinting”</a:t>
            </a:r>
          </a:p>
        </p:txBody>
      </p:sp>
      <p:sp>
        <p:nvSpPr>
          <p:cNvPr id="2054" name="Text Box 11"/>
          <p:cNvSpPr txBox="1">
            <a:spLocks noChangeArrowheads="1"/>
          </p:cNvSpPr>
          <p:nvPr/>
        </p:nvSpPr>
        <p:spPr bwMode="auto">
          <a:xfrm>
            <a:off x="5334000" y="5334000"/>
            <a:ext cx="2790829" cy="707886"/>
          </a:xfrm>
          <a:prstGeom prst="rect">
            <a:avLst/>
          </a:prstGeom>
          <a:noFill/>
          <a:ln w="12700" cap="sq">
            <a:noFill/>
            <a:miter lim="800000"/>
            <a:headEnd type="none" w="sm" len="sm"/>
            <a:tailEnd type="none" w="sm" len="sm"/>
          </a:ln>
        </p:spPr>
        <p:txBody>
          <a:bodyPr wrap="none">
            <a:spAutoFit/>
          </a:bodyPr>
          <a:lstStyle/>
          <a:p>
            <a:r>
              <a:rPr lang="en-US" altLang="en-US" sz="2400" i="1" dirty="0">
                <a:solidFill>
                  <a:schemeClr val="bg1"/>
                </a:solidFill>
                <a:latin typeface="+mj-lt"/>
              </a:rPr>
              <a:t>SS Jacob </a:t>
            </a:r>
            <a:r>
              <a:rPr lang="en-US" altLang="en-US" sz="2400" i="1" dirty="0" err="1">
                <a:solidFill>
                  <a:schemeClr val="bg1"/>
                </a:solidFill>
                <a:latin typeface="+mj-lt"/>
              </a:rPr>
              <a:t>Luckenbach</a:t>
            </a:r>
            <a:endParaRPr lang="en-US" altLang="en-US" sz="2400" i="1" dirty="0">
              <a:solidFill>
                <a:schemeClr val="bg1"/>
              </a:solidFill>
              <a:latin typeface="+mj-lt"/>
            </a:endParaRPr>
          </a:p>
          <a:p>
            <a:pPr algn="ctr"/>
            <a:r>
              <a:rPr lang="en-US" altLang="en-US" sz="1600" dirty="0">
                <a:solidFill>
                  <a:schemeClr val="bg1"/>
                </a:solidFill>
                <a:latin typeface="+mj-lt"/>
              </a:rPr>
              <a:t>(bunker fuel)</a:t>
            </a:r>
          </a:p>
        </p:txBody>
      </p:sp>
      <p:sp>
        <p:nvSpPr>
          <p:cNvPr id="2055" name="Text Box 12"/>
          <p:cNvSpPr txBox="1">
            <a:spLocks noChangeArrowheads="1"/>
          </p:cNvSpPr>
          <p:nvPr/>
        </p:nvSpPr>
        <p:spPr bwMode="auto">
          <a:xfrm>
            <a:off x="381000" y="5334000"/>
            <a:ext cx="3407792" cy="461665"/>
          </a:xfrm>
          <a:prstGeom prst="rect">
            <a:avLst/>
          </a:prstGeom>
          <a:noFill/>
          <a:ln w="12700" cap="sq">
            <a:noFill/>
            <a:miter lim="800000"/>
            <a:headEnd type="none" w="sm" len="sm"/>
            <a:tailEnd type="none" w="sm" len="sm"/>
          </a:ln>
        </p:spPr>
        <p:txBody>
          <a:bodyPr wrap="none">
            <a:spAutoFit/>
          </a:bodyPr>
          <a:lstStyle/>
          <a:p>
            <a:r>
              <a:rPr lang="en-US" altLang="en-US" sz="2400" dirty="0">
                <a:solidFill>
                  <a:schemeClr val="bg1"/>
                </a:solidFill>
                <a:latin typeface="+mj-lt"/>
              </a:rPr>
              <a:t>Alaska North Slope Crude</a:t>
            </a:r>
          </a:p>
        </p:txBody>
      </p:sp>
    </p:spTree>
    <p:extLst>
      <p:ext uri="{BB962C8B-B14F-4D97-AF65-F5344CB8AC3E}">
        <p14:creationId xmlns:p14="http://schemas.microsoft.com/office/powerpoint/2010/main" val="799025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rrowheads="1"/>
          </p:cNvSpPr>
          <p:nvPr>
            <p:ph type="title"/>
          </p:nvPr>
        </p:nvSpPr>
        <p:spPr/>
        <p:txBody>
          <a:bodyPr/>
          <a:lstStyle/>
          <a:p>
            <a:pPr eaLnBrk="1" hangingPunct="1">
              <a:defRPr/>
            </a:pPr>
            <a:r>
              <a:rPr dirty="0" smtClean="0">
                <a:solidFill>
                  <a:srgbClr val="FFC000"/>
                </a:solidFill>
              </a:rPr>
              <a:t>Products Behave Differently</a:t>
            </a:r>
          </a:p>
        </p:txBody>
      </p:sp>
      <p:sp>
        <p:nvSpPr>
          <p:cNvPr id="27651" name="Rectangle 3"/>
          <p:cNvSpPr>
            <a:spLocks noGrp="1" noChangeArrowheads="1"/>
          </p:cNvSpPr>
          <p:nvPr>
            <p:ph type="body" idx="1"/>
          </p:nvPr>
        </p:nvSpPr>
        <p:spPr/>
        <p:txBody>
          <a:bodyPr/>
          <a:lstStyle/>
          <a:p>
            <a:pPr eaLnBrk="1" hangingPunct="1"/>
            <a:endParaRPr lang="en-US" smtClean="0"/>
          </a:p>
        </p:txBody>
      </p:sp>
      <p:pic>
        <p:nvPicPr>
          <p:cNvPr id="27652" name="Picture 4"/>
          <p:cNvPicPr>
            <a:picLocks noChangeAspect="1" noChangeArrowheads="1"/>
          </p:cNvPicPr>
          <p:nvPr/>
        </p:nvPicPr>
        <p:blipFill>
          <a:blip r:embed="rId2" cstate="print"/>
          <a:srcRect/>
          <a:stretch>
            <a:fillRect/>
          </a:stretch>
        </p:blipFill>
        <p:spPr bwMode="auto">
          <a:xfrm>
            <a:off x="533400" y="1600200"/>
            <a:ext cx="7975600" cy="4749800"/>
          </a:xfrm>
          <a:prstGeom prst="rect">
            <a:avLst/>
          </a:prstGeom>
          <a:noFill/>
          <a:ln w="9525">
            <a:noFill/>
            <a:miter lim="800000"/>
            <a:headEnd/>
            <a:tailEnd/>
          </a:ln>
        </p:spPr>
      </p:pic>
    </p:spTree>
    <p:extLst>
      <p:ext uri="{BB962C8B-B14F-4D97-AF65-F5344CB8AC3E}">
        <p14:creationId xmlns:p14="http://schemas.microsoft.com/office/powerpoint/2010/main" val="975403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9"/>
          <p:cNvSpPr>
            <a:spLocks noGrp="1"/>
          </p:cNvSpPr>
          <p:nvPr>
            <p:ph type="title"/>
          </p:nvPr>
        </p:nvSpPr>
        <p:spPr/>
        <p:txBody>
          <a:bodyPr vert="horz" lIns="91440" rIns="45720" rtlCol="0" anchor="b">
            <a:normAutofit fontScale="90000"/>
            <a:scene3d>
              <a:camera prst="orthographicFront"/>
              <a:lightRig rig="threePt" dir="t">
                <a:rot lat="0" lon="0" rev="4800000"/>
              </a:lightRig>
            </a:scene3d>
            <a:sp3d prstMaterial="matte">
              <a:bevelT w="50800" h="10160"/>
            </a:sp3d>
          </a:bodyPr>
          <a:lstStyle/>
          <a:p>
            <a:r>
              <a:rPr lang="en-US">
                <a:solidFill>
                  <a:srgbClr val="FFC000"/>
                </a:solidFill>
              </a:rPr>
              <a:t>Photos from Deepwater Horizon Oil Spill 2010</a:t>
            </a:r>
          </a:p>
        </p:txBody>
      </p:sp>
      <p:sp>
        <p:nvSpPr>
          <p:cNvPr id="2" name="Content Placeholder 1"/>
          <p:cNvSpPr>
            <a:spLocks noGrp="1"/>
          </p:cNvSpPr>
          <p:nvPr>
            <p:ph idx="1"/>
          </p:nvPr>
        </p:nvSpPr>
        <p:spPr/>
        <p:txBody>
          <a:bodyPr/>
          <a:lstStyle/>
          <a:p>
            <a:endParaRPr lang="en-US"/>
          </a:p>
        </p:txBody>
      </p:sp>
      <p:pic>
        <p:nvPicPr>
          <p:cNvPr id="4100" name="Picture 10" descr="P809007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447800"/>
            <a:ext cx="3771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1" descr="Oil at spill site.jpg"/>
          <p:cNvPicPr>
            <a:picLocks noChangeAspect="1"/>
          </p:cNvPicPr>
          <p:nvPr/>
        </p:nvPicPr>
        <p:blipFill>
          <a:blip r:embed="rId4">
            <a:extLst>
              <a:ext uri="{28A0092B-C50C-407E-A947-70E740481C1C}">
                <a14:useLocalDpi xmlns:a14="http://schemas.microsoft.com/office/drawing/2010/main" val="0"/>
              </a:ext>
            </a:extLst>
          </a:blip>
          <a:srcRect l="8151" r="20380"/>
          <a:stretch>
            <a:fillRect/>
          </a:stretch>
        </p:blipFill>
        <p:spPr bwMode="auto">
          <a:xfrm>
            <a:off x="228600" y="1447800"/>
            <a:ext cx="47926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lum bright="-6000" contrast="4000"/>
          </a:blip>
          <a:srcRect/>
          <a:stretch>
            <a:fillRect/>
          </a:stretch>
        </p:blipFill>
        <p:spPr bwMode="auto">
          <a:xfrm>
            <a:off x="0" y="0"/>
            <a:ext cx="9296400" cy="6864350"/>
          </a:xfrm>
          <a:prstGeom prst="rect">
            <a:avLst/>
          </a:prstGeom>
          <a:noFill/>
          <a:ln w="9525">
            <a:noFill/>
            <a:miter lim="800000"/>
            <a:headEnd/>
            <a:tailEnd/>
          </a:ln>
        </p:spPr>
      </p:pic>
    </p:spTree>
    <p:extLst>
      <p:ext uri="{BB962C8B-B14F-4D97-AF65-F5344CB8AC3E}">
        <p14:creationId xmlns:p14="http://schemas.microsoft.com/office/powerpoint/2010/main" val="2193015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0" y="1588"/>
            <a:ext cx="9144000" cy="6856412"/>
          </a:xfrm>
          <a:prstGeom prst="rect">
            <a:avLst/>
          </a:prstGeom>
          <a:noFill/>
          <a:ln w="9525">
            <a:noFill/>
            <a:miter lim="800000"/>
            <a:headEnd/>
            <a:tailEnd/>
          </a:ln>
        </p:spPr>
      </p:pic>
    </p:spTree>
    <p:extLst>
      <p:ext uri="{BB962C8B-B14F-4D97-AF65-F5344CB8AC3E}">
        <p14:creationId xmlns:p14="http://schemas.microsoft.com/office/powerpoint/2010/main" val="3315839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ChangeArrowheads="1"/>
          </p:cNvSpPr>
          <p:nvPr/>
        </p:nvSpPr>
        <p:spPr bwMode="auto">
          <a:xfrm>
            <a:off x="685800" y="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pPr algn="ctr">
              <a:defRPr/>
            </a:pPr>
            <a:r>
              <a:rPr lang="en-US" sz="4400" dirty="0">
                <a:solidFill>
                  <a:schemeClr val="bg1"/>
                </a:solidFill>
                <a:effectLst>
                  <a:outerShdw blurRad="38100" dist="38100" dir="2700000" algn="tl">
                    <a:srgbClr val="000000"/>
                  </a:outerShdw>
                </a:effectLst>
              </a:rPr>
              <a:t>Elemental Analysis</a:t>
            </a:r>
          </a:p>
        </p:txBody>
      </p:sp>
      <p:graphicFrame>
        <p:nvGraphicFramePr>
          <p:cNvPr id="296140" name="Group 204"/>
          <p:cNvGraphicFramePr>
            <a:graphicFrameLocks noGrp="1"/>
          </p:cNvGraphicFramePr>
          <p:nvPr/>
        </p:nvGraphicFramePr>
        <p:xfrm>
          <a:off x="2124075" y="1066800"/>
          <a:ext cx="4895850" cy="2943237"/>
        </p:xfrm>
        <a:graphic>
          <a:graphicData uri="http://schemas.openxmlformats.org/drawingml/2006/table">
            <a:tbl>
              <a:tblPr firstRow="1">
                <a:tableStyleId>{2D5ABB26-0587-4C30-8999-92F81FD0307C}</a:tableStyleId>
              </a:tblPr>
              <a:tblGrid>
                <a:gridCol w="1375826"/>
                <a:gridCol w="1843624"/>
                <a:gridCol w="1676400"/>
              </a:tblGrid>
              <a:tr h="640036">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70000"/>
                        <a:buFont typeface="Times New Roman" pitchFamily="18" charset="0"/>
                        <a:buNone/>
                        <a:tabLst/>
                      </a:pPr>
                      <a:r>
                        <a:rPr lang="en-US" sz="1800" b="1" dirty="0" smtClean="0">
                          <a:solidFill>
                            <a:schemeClr val="bg1"/>
                          </a:solidFill>
                        </a:rPr>
                        <a:t>Element</a:t>
                      </a:r>
                    </a:p>
                  </a:txBody>
                  <a:tcPr marT="45701" marB="45701" anchor="b"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70000"/>
                        <a:buFont typeface="Times New Roman" pitchFamily="18" charset="0"/>
                        <a:buNone/>
                        <a:tabLst/>
                      </a:pPr>
                      <a:r>
                        <a:rPr lang="en-US" sz="1800" b="1" dirty="0" smtClean="0">
                          <a:solidFill>
                            <a:schemeClr val="bg1"/>
                          </a:solidFill>
                        </a:rPr>
                        <a:t>Crude Oil</a:t>
                      </a:r>
                    </a:p>
                  </a:txBody>
                  <a:tcPr marT="45701" marB="45701" anchor="b"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70000"/>
                        <a:buFont typeface="Times New Roman" pitchFamily="18" charset="0"/>
                        <a:buNone/>
                        <a:tabLst/>
                      </a:pPr>
                      <a:r>
                        <a:rPr lang="en-US" sz="1800" b="1" dirty="0" err="1" smtClean="0">
                          <a:solidFill>
                            <a:schemeClr val="bg1"/>
                          </a:solidFill>
                        </a:rPr>
                        <a:t>Freezed</a:t>
                      </a:r>
                      <a:r>
                        <a:rPr lang="en-US" sz="1800" b="1" dirty="0" smtClean="0">
                          <a:solidFill>
                            <a:schemeClr val="bg1"/>
                          </a:solidFill>
                        </a:rPr>
                        <a:t>-dried Turkey</a:t>
                      </a:r>
                    </a:p>
                  </a:txBody>
                  <a:tcPr marT="45701" marB="45701" anchor="b"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40000"/>
                        <a:lumOff val="60000"/>
                      </a:schemeClr>
                    </a:solidFill>
                  </a:tcPr>
                </a:tc>
              </a:tr>
              <a:tr h="365720">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70000"/>
                        <a:buFont typeface="Times New Roman" pitchFamily="18" charset="0"/>
                        <a:buNone/>
                        <a:tabLst/>
                      </a:pPr>
                      <a:r>
                        <a:rPr lang="en-US" sz="1800" dirty="0" smtClean="0">
                          <a:solidFill>
                            <a:schemeClr val="bg1"/>
                          </a:solidFill>
                        </a:rPr>
                        <a:t>C</a:t>
                      </a:r>
                    </a:p>
                  </a:txBody>
                  <a:tcPr marT="45701" marB="45701" anchor="b"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70000"/>
                        <a:buFont typeface="Times New Roman" pitchFamily="18" charset="0"/>
                        <a:buNone/>
                        <a:tabLst/>
                      </a:pPr>
                      <a:r>
                        <a:rPr lang="en-US" sz="1800" dirty="0" smtClean="0">
                          <a:solidFill>
                            <a:schemeClr val="bg1"/>
                          </a:solidFill>
                        </a:rPr>
                        <a:t>83-87%</a:t>
                      </a:r>
                    </a:p>
                  </a:txBody>
                  <a:tcPr marT="45701" marB="45701" anchor="b"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70000"/>
                        <a:buFont typeface="Times New Roman" pitchFamily="18" charset="0"/>
                        <a:buNone/>
                        <a:tabLst/>
                      </a:pPr>
                      <a:r>
                        <a:rPr lang="en-US" sz="1800" smtClean="0">
                          <a:solidFill>
                            <a:schemeClr val="bg1"/>
                          </a:solidFill>
                        </a:rPr>
                        <a:t>68%</a:t>
                      </a:r>
                    </a:p>
                  </a:txBody>
                  <a:tcPr marT="45701" marB="45701" anchor="b"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r>
              <a:tr h="365720">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70000"/>
                        <a:buFont typeface="Times New Roman" pitchFamily="18" charset="0"/>
                        <a:buNone/>
                        <a:tabLst/>
                      </a:pPr>
                      <a:r>
                        <a:rPr lang="en-US" sz="1800" smtClean="0">
                          <a:solidFill>
                            <a:schemeClr val="bg1"/>
                          </a:solidFill>
                        </a:rPr>
                        <a:t>H</a:t>
                      </a:r>
                    </a:p>
                  </a:txBody>
                  <a:tcPr marT="45701" marB="45701" anchor="b"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70000"/>
                        <a:buFont typeface="Times New Roman" pitchFamily="18" charset="0"/>
                        <a:buNone/>
                        <a:tabLst/>
                      </a:pPr>
                      <a:r>
                        <a:rPr lang="en-US" sz="1800" dirty="0" smtClean="0">
                          <a:solidFill>
                            <a:schemeClr val="bg1"/>
                          </a:solidFill>
                        </a:rPr>
                        <a:t>10-14%</a:t>
                      </a:r>
                    </a:p>
                  </a:txBody>
                  <a:tcPr marT="45701" marB="45701" anchor="b"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70000"/>
                        <a:buFont typeface="Times New Roman" pitchFamily="18" charset="0"/>
                        <a:buNone/>
                        <a:tabLst/>
                      </a:pPr>
                      <a:r>
                        <a:rPr lang="en-US" sz="1800" dirty="0" smtClean="0">
                          <a:solidFill>
                            <a:schemeClr val="bg1"/>
                          </a:solidFill>
                        </a:rPr>
                        <a:t>8%</a:t>
                      </a:r>
                    </a:p>
                  </a:txBody>
                  <a:tcPr marT="45701" marB="45701" anchor="b"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r>
              <a:tr h="52391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70000"/>
                        <a:buFont typeface="Times New Roman" pitchFamily="18" charset="0"/>
                        <a:buNone/>
                        <a:tabLst/>
                      </a:pPr>
                      <a:r>
                        <a:rPr lang="en-US" sz="1800" smtClean="0">
                          <a:solidFill>
                            <a:schemeClr val="bg1"/>
                          </a:solidFill>
                        </a:rPr>
                        <a:t>N</a:t>
                      </a:r>
                    </a:p>
                  </a:txBody>
                  <a:tcPr marT="45701" marB="45701" anchor="b"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lang="en-US" sz="1800" dirty="0" smtClean="0">
                          <a:solidFill>
                            <a:schemeClr val="bg1"/>
                          </a:solidFill>
                        </a:rPr>
                        <a:t>0.1-2%</a:t>
                      </a:r>
                    </a:p>
                  </a:txBody>
                  <a:tcPr marT="45701" marB="45701" anchor="b"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70000"/>
                        <a:buFont typeface="Times New Roman" pitchFamily="18" charset="0"/>
                        <a:buNone/>
                        <a:tabLst/>
                      </a:pPr>
                      <a:r>
                        <a:rPr lang="en-US" sz="1800" dirty="0" smtClean="0">
                          <a:solidFill>
                            <a:schemeClr val="bg1"/>
                          </a:solidFill>
                        </a:rPr>
                        <a:t>11%</a:t>
                      </a:r>
                    </a:p>
                  </a:txBody>
                  <a:tcPr marT="45701" marB="45701" anchor="b"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r>
              <a:tr h="52391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70000"/>
                        <a:buFont typeface="Times New Roman" pitchFamily="18" charset="0"/>
                        <a:buNone/>
                        <a:tabLst/>
                      </a:pPr>
                      <a:r>
                        <a:rPr lang="en-US" sz="1800" smtClean="0">
                          <a:solidFill>
                            <a:schemeClr val="bg1"/>
                          </a:solidFill>
                        </a:rPr>
                        <a:t>O</a:t>
                      </a:r>
                    </a:p>
                  </a:txBody>
                  <a:tcPr marT="45701" marB="45701" anchor="b"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en-US" sz="1800" dirty="0" smtClean="0">
                          <a:solidFill>
                            <a:schemeClr val="bg1"/>
                          </a:solidFill>
                        </a:rPr>
                        <a:t>0.05-6%</a:t>
                      </a:r>
                    </a:p>
                  </a:txBody>
                  <a:tcPr marT="45701" marB="45701" anchor="b"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70000"/>
                        <a:buFont typeface="Times New Roman" pitchFamily="18" charset="0"/>
                        <a:buNone/>
                        <a:tabLst/>
                      </a:pPr>
                      <a:r>
                        <a:rPr lang="en-US" sz="1800" dirty="0" smtClean="0">
                          <a:solidFill>
                            <a:schemeClr val="bg1"/>
                          </a:solidFill>
                        </a:rPr>
                        <a:t>4%</a:t>
                      </a:r>
                    </a:p>
                  </a:txBody>
                  <a:tcPr marT="45701" marB="45701" anchor="b"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r>
              <a:tr h="52391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70000"/>
                        <a:buFont typeface="Times New Roman" pitchFamily="18" charset="0"/>
                        <a:buNone/>
                        <a:tabLst/>
                      </a:pPr>
                      <a:r>
                        <a:rPr lang="en-US" sz="1800" dirty="0" smtClean="0">
                          <a:solidFill>
                            <a:schemeClr val="bg1"/>
                          </a:solidFill>
                        </a:rPr>
                        <a:t>S</a:t>
                      </a:r>
                    </a:p>
                  </a:txBody>
                  <a:tcPr marT="45701" marB="45701" anchor="b"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en-US" sz="1800" dirty="0" smtClean="0">
                          <a:solidFill>
                            <a:schemeClr val="bg1"/>
                          </a:solidFill>
                        </a:rPr>
                        <a:t>0.05-6%</a:t>
                      </a:r>
                    </a:p>
                  </a:txBody>
                  <a:tcPr marT="45701" marB="45701" anchor="b"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70000"/>
                        <a:buFont typeface="Times New Roman" pitchFamily="18" charset="0"/>
                        <a:buNone/>
                        <a:tabLst/>
                      </a:pPr>
                      <a:r>
                        <a:rPr lang="en-US" sz="1800" dirty="0" smtClean="0">
                          <a:solidFill>
                            <a:schemeClr val="bg1"/>
                          </a:solidFill>
                        </a:rPr>
                        <a:t>&lt;&lt;1%</a:t>
                      </a:r>
                    </a:p>
                  </a:txBody>
                  <a:tcPr marT="45701" marB="45701" anchor="b"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r>
            </a:tbl>
          </a:graphicData>
        </a:graphic>
      </p:graphicFrame>
      <p:pic>
        <p:nvPicPr>
          <p:cNvPr id="7201" name="Picture 2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324350"/>
            <a:ext cx="2362200"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02" name="Picture 6" descr="Picture 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300538"/>
            <a:ext cx="15621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3" name="TextBox 7"/>
          <p:cNvSpPr txBox="1">
            <a:spLocks noChangeArrowheads="1"/>
          </p:cNvSpPr>
          <p:nvPr/>
        </p:nvSpPr>
        <p:spPr bwMode="auto">
          <a:xfrm>
            <a:off x="685800" y="4578350"/>
            <a:ext cx="121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solidFill>
                  <a:schemeClr val="bg1"/>
                </a:solidFill>
                <a:ea typeface="ＭＳ Ｐゴシック" pitchFamily="34" charset="-128"/>
                <a:cs typeface="Arial" pitchFamily="34" charset="0"/>
              </a:rPr>
              <a:t>Santa Barbara Spill ‘69</a:t>
            </a:r>
          </a:p>
        </p:txBody>
      </p:sp>
      <p:sp>
        <p:nvSpPr>
          <p:cNvPr id="7204" name="TextBox 8"/>
          <p:cNvSpPr txBox="1">
            <a:spLocks noChangeArrowheads="1"/>
          </p:cNvSpPr>
          <p:nvPr/>
        </p:nvSpPr>
        <p:spPr bwMode="auto">
          <a:xfrm>
            <a:off x="7620000" y="4654550"/>
            <a:ext cx="121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solidFill>
                  <a:schemeClr val="bg1"/>
                </a:solidFill>
                <a:ea typeface="ＭＳ Ｐゴシック" pitchFamily="34" charset="-128"/>
                <a:cs typeface="Arial" pitchFamily="34" charset="0"/>
              </a:rPr>
              <a:t>Turkey</a:t>
            </a:r>
          </a:p>
        </p:txBody>
      </p:sp>
      <p:sp>
        <p:nvSpPr>
          <p:cNvPr id="2" name="Title 1"/>
          <p:cNvSpPr>
            <a:spLocks noGrp="1"/>
          </p:cNvSpPr>
          <p:nvPr>
            <p:ph type="title"/>
          </p:nvPr>
        </p:nvSpPr>
        <p:spPr/>
        <p:txBody>
          <a:bodyPr vert="horz" lIns="91440" rIns="45720" rtlCol="0" anchor="b">
            <a:normAutofit/>
            <a:scene3d>
              <a:camera prst="orthographicFront"/>
              <a:lightRig rig="threePt" dir="t">
                <a:rot lat="0" lon="0" rev="4800000"/>
              </a:lightRig>
            </a:scene3d>
            <a:sp3d prstMaterial="matte">
              <a:bevelT w="50800" h="10160"/>
            </a:sp3d>
          </a:bodyPr>
          <a:lstStyle/>
          <a:p>
            <a:endParaRPr lang="en-US">
              <a:solidFill>
                <a:srgbClr val="FFC000"/>
              </a:solidFill>
            </a:endParaRPr>
          </a:p>
        </p:txBody>
      </p:sp>
      <p:sp>
        <p:nvSpPr>
          <p:cNvPr id="3" name="Content Placeholder 2"/>
          <p:cNvSpPr>
            <a:spLocks noGrp="1"/>
          </p:cNvSpPr>
          <p:nvPr>
            <p:ph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vert="horz" lIns="91440" rIns="45720" rtlCol="0" anchor="b">
            <a:normAutofit fontScale="90000"/>
            <a:scene3d>
              <a:camera prst="orthographicFront"/>
              <a:lightRig rig="threePt" dir="t">
                <a:rot lat="0" lon="0" rev="4800000"/>
              </a:lightRig>
            </a:scene3d>
            <a:sp3d prstMaterial="matte">
              <a:bevelT w="50800" h="10160"/>
            </a:sp3d>
          </a:bodyPr>
          <a:lstStyle/>
          <a:p>
            <a:r>
              <a:rPr lang="en-US">
                <a:solidFill>
                  <a:srgbClr val="FFC000"/>
                </a:solidFill>
              </a:rPr>
              <a:t>Oil is composed primarily of hydrocarbons</a:t>
            </a:r>
          </a:p>
        </p:txBody>
      </p:sp>
      <p:sp>
        <p:nvSpPr>
          <p:cNvPr id="2" name="Content Placeholder 1"/>
          <p:cNvSpPr>
            <a:spLocks noGrp="1"/>
          </p:cNvSpPr>
          <p:nvPr>
            <p:ph idx="1"/>
          </p:nvPr>
        </p:nvSpPr>
        <p:spPr/>
        <p:txBody>
          <a:bodyPr/>
          <a:lstStyle/>
          <a:p>
            <a:endParaRPr lang="en-US"/>
          </a:p>
        </p:txBody>
      </p:sp>
      <p:grpSp>
        <p:nvGrpSpPr>
          <p:cNvPr id="8195" name="Group 10"/>
          <p:cNvGrpSpPr>
            <a:grpSpLocks noChangeAspect="1"/>
          </p:cNvGrpSpPr>
          <p:nvPr/>
        </p:nvGrpSpPr>
        <p:grpSpPr bwMode="auto">
          <a:xfrm>
            <a:off x="461963" y="1752600"/>
            <a:ext cx="8229600" cy="4495800"/>
            <a:chOff x="288" y="1017"/>
            <a:chExt cx="2880" cy="720"/>
          </a:xfrm>
        </p:grpSpPr>
        <p:sp>
          <p:nvSpPr>
            <p:cNvPr id="8198" name="AutoShape 11"/>
            <p:cNvSpPr>
              <a:spLocks noChangeAspect="1" noChangeArrowheads="1" noTextEdit="1"/>
            </p:cNvSpPr>
            <p:nvPr/>
          </p:nvSpPr>
          <p:spPr bwMode="auto">
            <a:xfrm>
              <a:off x="288" y="1017"/>
              <a:ext cx="28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8199" name="_s8204"/>
            <p:cNvCxnSpPr>
              <a:cxnSpLocks noChangeShapeType="1"/>
              <a:stCxn id="12" idx="0"/>
              <a:endCxn id="9" idx="2"/>
            </p:cNvCxnSpPr>
            <p:nvPr/>
          </p:nvCxnSpPr>
          <p:spPr bwMode="auto">
            <a:xfrm rot="5400000" flipH="1">
              <a:off x="2160" y="873"/>
              <a:ext cx="144" cy="1008"/>
            </a:xfrm>
            <a:prstGeom prst="bentConnector3">
              <a:avLst>
                <a:gd name="adj1" fmla="val 1272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8200" name="_s8205"/>
            <p:cNvCxnSpPr>
              <a:cxnSpLocks noChangeShapeType="1"/>
              <a:stCxn id="11" idx="0"/>
              <a:endCxn id="9" idx="2"/>
            </p:cNvCxnSpPr>
            <p:nvPr/>
          </p:nvCxnSpPr>
          <p:spPr bwMode="auto">
            <a:xfrm rot="-5400000">
              <a:off x="1657" y="1376"/>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8201" name="_s8206"/>
            <p:cNvCxnSpPr>
              <a:cxnSpLocks noChangeShapeType="1"/>
              <a:stCxn id="10" idx="0"/>
              <a:endCxn id="9" idx="2"/>
            </p:cNvCxnSpPr>
            <p:nvPr/>
          </p:nvCxnSpPr>
          <p:spPr bwMode="auto">
            <a:xfrm rot="-5400000">
              <a:off x="1152" y="873"/>
              <a:ext cx="144" cy="1008"/>
            </a:xfrm>
            <a:prstGeom prst="bentConnector3">
              <a:avLst>
                <a:gd name="adj1" fmla="val 1272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sp>
          <p:nvSpPr>
            <p:cNvPr id="9" name="_s8207"/>
            <p:cNvSpPr>
              <a:spLocks noChangeArrowheads="1"/>
            </p:cNvSpPr>
            <p:nvPr/>
          </p:nvSpPr>
          <p:spPr bwMode="auto">
            <a:xfrm>
              <a:off x="1296" y="1017"/>
              <a:ext cx="864" cy="288"/>
            </a:xfrm>
            <a:prstGeom prst="roundRect">
              <a:avLst>
                <a:gd name="adj" fmla="val 16667"/>
              </a:avLst>
            </a:prstGeom>
            <a:solidFill>
              <a:schemeClr val="tx2">
                <a:lumMod val="60000"/>
                <a:lumOff val="40000"/>
              </a:schemeClr>
            </a:solidFill>
            <a:ln w="9525">
              <a:solidFill>
                <a:schemeClr val="tx1"/>
              </a:solidFill>
              <a:round/>
              <a:headEnd/>
              <a:tailEnd/>
            </a:ln>
          </p:spPr>
          <p:txBody>
            <a:bodyPr wrap="none" lIns="0" tIns="0" rIns="0" bIns="0" anchor="ctr"/>
            <a:lstStyle/>
            <a:p>
              <a:pPr algn="ctr">
                <a:defRPr/>
              </a:pPr>
              <a:r>
                <a:rPr lang="en-US" sz="2100" dirty="0">
                  <a:solidFill>
                    <a:schemeClr val="bg1"/>
                  </a:solidFill>
                  <a:latin typeface="Garamond" pitchFamily="112" charset="0"/>
                </a:rPr>
                <a:t>HYDROCARBONS</a:t>
              </a:r>
            </a:p>
          </p:txBody>
        </p:sp>
        <p:sp>
          <p:nvSpPr>
            <p:cNvPr id="10" name="_s8208"/>
            <p:cNvSpPr>
              <a:spLocks noChangeArrowheads="1"/>
            </p:cNvSpPr>
            <p:nvPr/>
          </p:nvSpPr>
          <p:spPr bwMode="auto">
            <a:xfrm>
              <a:off x="288" y="1449"/>
              <a:ext cx="864" cy="288"/>
            </a:xfrm>
            <a:prstGeom prst="roundRect">
              <a:avLst>
                <a:gd name="adj" fmla="val 16667"/>
              </a:avLst>
            </a:prstGeom>
            <a:solidFill>
              <a:schemeClr val="tx2">
                <a:lumMod val="40000"/>
                <a:lumOff val="60000"/>
              </a:schemeClr>
            </a:solidFill>
            <a:ln w="9525">
              <a:solidFill>
                <a:schemeClr val="tx1"/>
              </a:solidFill>
              <a:round/>
              <a:headEnd/>
              <a:tailEnd/>
            </a:ln>
          </p:spPr>
          <p:txBody>
            <a:bodyPr wrap="none" lIns="0" tIns="0" rIns="0" bIns="0" anchor="ctr"/>
            <a:lstStyle/>
            <a:p>
              <a:pPr algn="ctr">
                <a:defRPr/>
              </a:pPr>
              <a:r>
                <a:rPr lang="en-US" sz="2100" dirty="0">
                  <a:latin typeface="Garamond" pitchFamily="112" charset="0"/>
                </a:rPr>
                <a:t>ALKANES,</a:t>
              </a:r>
            </a:p>
            <a:p>
              <a:pPr algn="ctr">
                <a:defRPr/>
              </a:pPr>
              <a:r>
                <a:rPr lang="en-US" sz="2100" dirty="0">
                  <a:latin typeface="Garamond" pitchFamily="112" charset="0"/>
                </a:rPr>
                <a:t>CYCLOALKANES</a:t>
              </a:r>
            </a:p>
            <a:p>
              <a:pPr algn="ctr">
                <a:defRPr/>
              </a:pPr>
              <a:endParaRPr lang="en-US" sz="2100" dirty="0">
                <a:latin typeface="Garamond" pitchFamily="112" charset="0"/>
              </a:endParaRPr>
            </a:p>
          </p:txBody>
        </p:sp>
        <p:sp>
          <p:nvSpPr>
            <p:cNvPr id="11" name="_s8209"/>
            <p:cNvSpPr>
              <a:spLocks noChangeArrowheads="1"/>
            </p:cNvSpPr>
            <p:nvPr/>
          </p:nvSpPr>
          <p:spPr bwMode="auto">
            <a:xfrm>
              <a:off x="1296" y="1449"/>
              <a:ext cx="864" cy="288"/>
            </a:xfrm>
            <a:prstGeom prst="roundRect">
              <a:avLst>
                <a:gd name="adj" fmla="val 16667"/>
              </a:avLst>
            </a:prstGeom>
            <a:solidFill>
              <a:schemeClr val="accent1">
                <a:lumMod val="20000"/>
                <a:lumOff val="80000"/>
              </a:schemeClr>
            </a:solidFill>
            <a:ln w="9525">
              <a:solidFill>
                <a:schemeClr val="tx1"/>
              </a:solidFill>
              <a:round/>
              <a:headEnd/>
              <a:tailEnd/>
            </a:ln>
          </p:spPr>
          <p:txBody>
            <a:bodyPr wrap="none" lIns="0" tIns="0" rIns="0" bIns="0" anchor="ctr"/>
            <a:lstStyle/>
            <a:p>
              <a:pPr algn="ctr">
                <a:defRPr/>
              </a:pPr>
              <a:endParaRPr lang="en-US" sz="2100" dirty="0">
                <a:latin typeface="Garamond" pitchFamily="112" charset="0"/>
              </a:endParaRPr>
            </a:p>
            <a:p>
              <a:pPr algn="ctr">
                <a:defRPr/>
              </a:pPr>
              <a:r>
                <a:rPr lang="en-US" sz="2100" dirty="0">
                  <a:latin typeface="Garamond" pitchFamily="112" charset="0"/>
                </a:rPr>
                <a:t>ALKENES,</a:t>
              </a:r>
            </a:p>
            <a:p>
              <a:pPr algn="ctr">
                <a:defRPr/>
              </a:pPr>
              <a:r>
                <a:rPr lang="en-US" sz="2100" dirty="0">
                  <a:latin typeface="Garamond" pitchFamily="112" charset="0"/>
                </a:rPr>
                <a:t>ALKYNES</a:t>
              </a:r>
            </a:p>
            <a:p>
              <a:pPr algn="ctr">
                <a:defRPr/>
              </a:pPr>
              <a:r>
                <a:rPr lang="en-US" sz="2100" dirty="0">
                  <a:latin typeface="Garamond" pitchFamily="112" charset="0"/>
                </a:rPr>
                <a:t>(refined products)</a:t>
              </a:r>
            </a:p>
            <a:p>
              <a:pPr algn="ctr">
                <a:defRPr/>
              </a:pPr>
              <a:endParaRPr lang="en-US" sz="2100" dirty="0">
                <a:latin typeface="Garamond" pitchFamily="112" charset="0"/>
              </a:endParaRPr>
            </a:p>
          </p:txBody>
        </p:sp>
        <p:sp>
          <p:nvSpPr>
            <p:cNvPr id="12" name="_s8210"/>
            <p:cNvSpPr>
              <a:spLocks noChangeArrowheads="1"/>
            </p:cNvSpPr>
            <p:nvPr/>
          </p:nvSpPr>
          <p:spPr bwMode="auto">
            <a:xfrm>
              <a:off x="2304" y="1449"/>
              <a:ext cx="864" cy="288"/>
            </a:xfrm>
            <a:prstGeom prst="roundRect">
              <a:avLst>
                <a:gd name="adj" fmla="val 16667"/>
              </a:avLst>
            </a:prstGeom>
            <a:solidFill>
              <a:schemeClr val="tx2">
                <a:lumMod val="40000"/>
                <a:lumOff val="60000"/>
              </a:schemeClr>
            </a:solidFill>
            <a:ln w="9525">
              <a:solidFill>
                <a:schemeClr val="tx1"/>
              </a:solidFill>
              <a:round/>
              <a:headEnd/>
              <a:tailEnd/>
            </a:ln>
          </p:spPr>
          <p:txBody>
            <a:bodyPr wrap="none" lIns="0" tIns="0" rIns="0" bIns="0" anchor="ctr"/>
            <a:lstStyle/>
            <a:p>
              <a:pPr algn="ctr">
                <a:defRPr/>
              </a:pPr>
              <a:r>
                <a:rPr lang="en-US" sz="2100">
                  <a:latin typeface="Garamond" pitchFamily="112" charset="0"/>
                </a:rPr>
                <a:t>AROMATICS</a:t>
              </a:r>
            </a:p>
          </p:txBody>
        </p:sp>
      </p:grpSp>
      <p:pic>
        <p:nvPicPr>
          <p:cNvPr id="8196" name="Picture 15"/>
          <p:cNvPicPr>
            <a:picLocks noChangeAspect="1" noChangeArrowheads="1"/>
          </p:cNvPicPr>
          <p:nvPr/>
        </p:nvPicPr>
        <p:blipFill>
          <a:blip r:embed="rId3">
            <a:extLst>
              <a:ext uri="{28A0092B-C50C-407E-A947-70E740481C1C}">
                <a14:useLocalDpi xmlns:a14="http://schemas.microsoft.com/office/drawing/2010/main" val="0"/>
              </a:ext>
            </a:extLst>
          </a:blip>
          <a:srcRect l="34789" t="32199" r="37439" b="32841"/>
          <a:stretch>
            <a:fillRect/>
          </a:stretch>
        </p:blipFill>
        <p:spPr bwMode="auto">
          <a:xfrm>
            <a:off x="461963" y="1524000"/>
            <a:ext cx="2376487"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4"/>
          <p:cNvPicPr>
            <a:picLocks noChangeAspect="1" noChangeArrowheads="1"/>
          </p:cNvPicPr>
          <p:nvPr/>
        </p:nvPicPr>
        <p:blipFill>
          <a:blip r:embed="rId4">
            <a:extLst>
              <a:ext uri="{28A0092B-C50C-407E-A947-70E740481C1C}">
                <a14:useLocalDpi xmlns:a14="http://schemas.microsoft.com/office/drawing/2010/main" val="0"/>
              </a:ext>
            </a:extLst>
          </a:blip>
          <a:srcRect l="32500" t="27849" r="32500" b="31219"/>
          <a:stretch>
            <a:fillRect/>
          </a:stretch>
        </p:blipFill>
        <p:spPr bwMode="auto">
          <a:xfrm>
            <a:off x="6477000" y="1600200"/>
            <a:ext cx="2405063" cy="20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p:txBody>
          <a:bodyPr vert="horz" lIns="91440" rIns="45720" rtlCol="0" anchor="t">
            <a:normAutofit/>
            <a:scene3d>
              <a:camera prst="orthographicFront"/>
              <a:lightRig rig="threePt" dir="t">
                <a:rot lat="0" lon="0" rev="4800000"/>
              </a:lightRig>
            </a:scene3d>
            <a:sp3d prstMaterial="matte">
              <a:bevelT w="50800" h="10160"/>
            </a:sp3d>
          </a:bodyPr>
          <a:lstStyle/>
          <a:p>
            <a:r>
              <a:rPr lang="en-US" dirty="0">
                <a:solidFill>
                  <a:srgbClr val="FFC000"/>
                </a:solidFill>
              </a:rPr>
              <a:t>Alkanes &amp; cycloalkanes</a:t>
            </a:r>
          </a:p>
        </p:txBody>
      </p:sp>
      <p:sp>
        <p:nvSpPr>
          <p:cNvPr id="293892" name="Rectangle 4"/>
          <p:cNvSpPr>
            <a:spLocks noGrp="1" noChangeArrowheads="1"/>
          </p:cNvSpPr>
          <p:nvPr>
            <p:ph idx="1"/>
          </p:nvPr>
        </p:nvSpPr>
        <p:spPr>
          <a:xfrm>
            <a:off x="3429000" y="1066800"/>
            <a:ext cx="5257800" cy="3276600"/>
          </a:xfrm>
        </p:spPr>
        <p:txBody>
          <a:bodyPr>
            <a:normAutofit fontScale="85000" lnSpcReduction="20000"/>
          </a:bodyPr>
          <a:lstStyle/>
          <a:p>
            <a:pPr>
              <a:defRPr/>
            </a:pPr>
            <a:r>
              <a:rPr lang="en-US" dirty="0" smtClean="0"/>
              <a:t>All single-bonded carbon chains (saturated hydrocarbons)</a:t>
            </a:r>
          </a:p>
          <a:p>
            <a:pPr>
              <a:defRPr/>
            </a:pPr>
            <a:r>
              <a:rPr lang="en-US" dirty="0" smtClean="0"/>
              <a:t>Arranged in straight and branched chains, (or rings)</a:t>
            </a:r>
          </a:p>
          <a:p>
            <a:pPr>
              <a:defRPr/>
            </a:pPr>
            <a:r>
              <a:rPr lang="en-US" dirty="0" smtClean="0"/>
              <a:t>Alkanes comprise ~15% to 55% of the oil volume</a:t>
            </a:r>
          </a:p>
          <a:p>
            <a:pPr>
              <a:defRPr/>
            </a:pPr>
            <a:r>
              <a:rPr lang="en-US" dirty="0" smtClean="0"/>
              <a:t>Biodegradable (mostly) </a:t>
            </a:r>
          </a:p>
          <a:p>
            <a:pPr lvl="1">
              <a:defRPr/>
            </a:pPr>
            <a:r>
              <a:rPr lang="en-US" dirty="0" smtClean="0"/>
              <a:t>2-6 day half life during DWH (Hazen et. al, 2010)</a:t>
            </a:r>
          </a:p>
          <a:p>
            <a:pPr>
              <a:defRPr/>
            </a:pPr>
            <a:endParaRPr lang="en-US" dirty="0" smtClean="0"/>
          </a:p>
          <a:p>
            <a:pPr>
              <a:defRPr/>
            </a:pPr>
            <a:endParaRPr lang="en-US" dirty="0" smtClean="0"/>
          </a:p>
          <a:p>
            <a:pPr>
              <a:defRPr/>
            </a:pPr>
            <a:endParaRPr lang="en-US" dirty="0"/>
          </a:p>
        </p:txBody>
      </p:sp>
      <p:pic>
        <p:nvPicPr>
          <p:cNvPr id="9220" name="Picture 19"/>
          <p:cNvPicPr>
            <a:picLocks noChangeAspect="1" noChangeArrowheads="1"/>
          </p:cNvPicPr>
          <p:nvPr/>
        </p:nvPicPr>
        <p:blipFill>
          <a:blip r:embed="rId3">
            <a:extLst>
              <a:ext uri="{28A0092B-C50C-407E-A947-70E740481C1C}">
                <a14:useLocalDpi xmlns:a14="http://schemas.microsoft.com/office/drawing/2010/main" val="0"/>
              </a:ext>
            </a:extLst>
          </a:blip>
          <a:srcRect l="22395" t="26158" r="30664" b="32524"/>
          <a:stretch>
            <a:fillRect/>
          </a:stretch>
        </p:blipFill>
        <p:spPr bwMode="auto">
          <a:xfrm>
            <a:off x="2857500" y="4343400"/>
            <a:ext cx="3133725" cy="206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20"/>
          <p:cNvPicPr>
            <a:picLocks noChangeAspect="1" noChangeArrowheads="1"/>
          </p:cNvPicPr>
          <p:nvPr/>
        </p:nvPicPr>
        <p:blipFill>
          <a:blip r:embed="rId4">
            <a:extLst>
              <a:ext uri="{28A0092B-C50C-407E-A947-70E740481C1C}">
                <a14:useLocalDpi xmlns:a14="http://schemas.microsoft.com/office/drawing/2010/main" val="0"/>
              </a:ext>
            </a:extLst>
          </a:blip>
          <a:srcRect l="25000" t="20833" r="25781" b="24240"/>
          <a:stretch>
            <a:fillRect/>
          </a:stretch>
        </p:blipFill>
        <p:spPr bwMode="auto">
          <a:xfrm>
            <a:off x="6311900" y="4464050"/>
            <a:ext cx="26527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nvGraphicFramePr>
        <p:xfrm>
          <a:off x="762000" y="1096963"/>
          <a:ext cx="2514600" cy="3017839"/>
        </p:xfrm>
        <a:graphic>
          <a:graphicData uri="http://schemas.openxmlformats.org/drawingml/2006/table">
            <a:tbl>
              <a:tblPr firstRow="1" bandRow="1">
                <a:tableStyleId>{5C22544A-7EE6-4342-B048-85BDC9FD1C3A}</a:tableStyleId>
              </a:tblPr>
              <a:tblGrid>
                <a:gridCol w="1066800"/>
                <a:gridCol w="1447800"/>
              </a:tblGrid>
              <a:tr h="274349">
                <a:tc>
                  <a:txBody>
                    <a:bodyPr/>
                    <a:lstStyle/>
                    <a:p>
                      <a:r>
                        <a:rPr lang="en-US" sz="1200" dirty="0" smtClean="0"/>
                        <a:t>Name</a:t>
                      </a:r>
                      <a:endParaRPr lang="en-US" sz="1200" dirty="0"/>
                    </a:p>
                  </a:txBody>
                  <a:tcPr marT="45725" marB="45725"/>
                </a:tc>
                <a:tc>
                  <a:txBody>
                    <a:bodyPr/>
                    <a:lstStyle/>
                    <a:p>
                      <a:r>
                        <a:rPr lang="en-US" sz="1200" dirty="0" smtClean="0"/>
                        <a:t>Molecular Formula</a:t>
                      </a:r>
                      <a:endParaRPr lang="en-US" sz="1200" dirty="0"/>
                    </a:p>
                  </a:txBody>
                  <a:tcPr marT="45725" marB="45725"/>
                </a:tc>
              </a:tr>
              <a:tr h="274349">
                <a:tc>
                  <a:txBody>
                    <a:bodyPr/>
                    <a:lstStyle/>
                    <a:p>
                      <a:r>
                        <a:rPr lang="en-US" sz="1200" dirty="0" smtClean="0"/>
                        <a:t>Methane</a:t>
                      </a:r>
                    </a:p>
                  </a:txBody>
                  <a:tcPr marT="45725" marB="45725"/>
                </a:tc>
                <a:tc>
                  <a:txBody>
                    <a:bodyPr/>
                    <a:lstStyle/>
                    <a:p>
                      <a:r>
                        <a:rPr lang="en-US" sz="1200" dirty="0" smtClean="0"/>
                        <a:t>CH</a:t>
                      </a:r>
                      <a:r>
                        <a:rPr lang="en-US" sz="1200" baseline="-25000" dirty="0" smtClean="0"/>
                        <a:t>4</a:t>
                      </a:r>
                      <a:endParaRPr lang="en-US" sz="1200" baseline="-25000" dirty="0"/>
                    </a:p>
                  </a:txBody>
                  <a:tcPr marT="45725" marB="45725"/>
                </a:tc>
              </a:tr>
              <a:tr h="274349">
                <a:tc>
                  <a:txBody>
                    <a:bodyPr/>
                    <a:lstStyle/>
                    <a:p>
                      <a:r>
                        <a:rPr lang="en-US" sz="1200" dirty="0" smtClean="0"/>
                        <a:t>Ethane</a:t>
                      </a:r>
                      <a:endParaRPr lang="en-US" sz="1200" dirty="0"/>
                    </a:p>
                  </a:txBody>
                  <a:tcPr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a:t>
                      </a:r>
                      <a:r>
                        <a:rPr lang="en-US" sz="1200" baseline="-25000" dirty="0" smtClean="0"/>
                        <a:t>2</a:t>
                      </a:r>
                      <a:r>
                        <a:rPr lang="en-US" sz="1200" dirty="0" smtClean="0"/>
                        <a:t>H</a:t>
                      </a:r>
                      <a:r>
                        <a:rPr lang="en-US" sz="1200" baseline="-25000" dirty="0" smtClean="0"/>
                        <a:t>6</a:t>
                      </a:r>
                    </a:p>
                  </a:txBody>
                  <a:tcPr marT="45725" marB="45725"/>
                </a:tc>
              </a:tr>
              <a:tr h="274349">
                <a:tc>
                  <a:txBody>
                    <a:bodyPr/>
                    <a:lstStyle/>
                    <a:p>
                      <a:r>
                        <a:rPr lang="en-US" sz="1200" dirty="0" smtClean="0"/>
                        <a:t>Propane</a:t>
                      </a:r>
                      <a:endParaRPr lang="en-US" sz="1200" dirty="0"/>
                    </a:p>
                  </a:txBody>
                  <a:tcPr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a:t>
                      </a:r>
                      <a:r>
                        <a:rPr lang="en-US" sz="1200" baseline="-25000" dirty="0" smtClean="0"/>
                        <a:t>3</a:t>
                      </a:r>
                      <a:r>
                        <a:rPr lang="en-US" sz="1200" dirty="0" smtClean="0"/>
                        <a:t>H</a:t>
                      </a:r>
                      <a:r>
                        <a:rPr lang="en-US" sz="1200" baseline="-25000" dirty="0" smtClean="0"/>
                        <a:t>8</a:t>
                      </a:r>
                    </a:p>
                  </a:txBody>
                  <a:tcPr marT="45725" marB="45725"/>
                </a:tc>
              </a:tr>
              <a:tr h="274349">
                <a:tc>
                  <a:txBody>
                    <a:bodyPr/>
                    <a:lstStyle/>
                    <a:p>
                      <a:r>
                        <a:rPr lang="en-US" sz="1200" dirty="0" smtClean="0"/>
                        <a:t>Butane</a:t>
                      </a:r>
                      <a:endParaRPr lang="en-US" sz="1200" dirty="0"/>
                    </a:p>
                  </a:txBody>
                  <a:tcPr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a:t>
                      </a:r>
                      <a:r>
                        <a:rPr lang="en-US" sz="1200" baseline="-25000" dirty="0" smtClean="0"/>
                        <a:t>4</a:t>
                      </a:r>
                      <a:r>
                        <a:rPr lang="en-US" sz="1200" dirty="0" smtClean="0"/>
                        <a:t>H</a:t>
                      </a:r>
                      <a:r>
                        <a:rPr lang="en-US" sz="1200" baseline="-25000" dirty="0" smtClean="0"/>
                        <a:t>10</a:t>
                      </a:r>
                    </a:p>
                  </a:txBody>
                  <a:tcPr marT="45725" marB="45725"/>
                </a:tc>
              </a:tr>
              <a:tr h="274349">
                <a:tc>
                  <a:txBody>
                    <a:bodyPr/>
                    <a:lstStyle/>
                    <a:p>
                      <a:r>
                        <a:rPr lang="en-US" sz="1200" dirty="0" smtClean="0"/>
                        <a:t>Pentane</a:t>
                      </a:r>
                      <a:endParaRPr lang="en-US" sz="1200" dirty="0"/>
                    </a:p>
                  </a:txBody>
                  <a:tcPr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a:t>
                      </a:r>
                      <a:r>
                        <a:rPr lang="en-US" sz="1200" baseline="-25000" dirty="0" smtClean="0"/>
                        <a:t>5</a:t>
                      </a:r>
                      <a:r>
                        <a:rPr lang="en-US" sz="1200" dirty="0" smtClean="0"/>
                        <a:t>H</a:t>
                      </a:r>
                      <a:r>
                        <a:rPr lang="en-US" sz="1200" baseline="-25000" dirty="0" smtClean="0"/>
                        <a:t>12</a:t>
                      </a:r>
                    </a:p>
                  </a:txBody>
                  <a:tcPr marT="45725" marB="45725"/>
                </a:tc>
              </a:tr>
              <a:tr h="274349">
                <a:tc>
                  <a:txBody>
                    <a:bodyPr/>
                    <a:lstStyle/>
                    <a:p>
                      <a:r>
                        <a:rPr lang="en-US" sz="1200" dirty="0" smtClean="0"/>
                        <a:t>Hexane</a:t>
                      </a:r>
                      <a:endParaRPr lang="en-US" sz="1200" dirty="0"/>
                    </a:p>
                  </a:txBody>
                  <a:tcPr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a:t>
                      </a:r>
                      <a:r>
                        <a:rPr lang="en-US" sz="1200" baseline="-25000" dirty="0" smtClean="0"/>
                        <a:t>6</a:t>
                      </a:r>
                      <a:r>
                        <a:rPr lang="en-US" sz="1200" dirty="0" smtClean="0"/>
                        <a:t>H</a:t>
                      </a:r>
                      <a:r>
                        <a:rPr lang="en-US" sz="1200" baseline="-25000" dirty="0" smtClean="0"/>
                        <a:t>14</a:t>
                      </a:r>
                    </a:p>
                  </a:txBody>
                  <a:tcPr marT="45725" marB="45725"/>
                </a:tc>
              </a:tr>
              <a:tr h="274349">
                <a:tc>
                  <a:txBody>
                    <a:bodyPr/>
                    <a:lstStyle/>
                    <a:p>
                      <a:r>
                        <a:rPr lang="en-US" sz="1200" dirty="0" smtClean="0"/>
                        <a:t>Heptane</a:t>
                      </a:r>
                      <a:endParaRPr lang="en-US" sz="1200" dirty="0"/>
                    </a:p>
                  </a:txBody>
                  <a:tcPr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a:t>
                      </a:r>
                      <a:r>
                        <a:rPr lang="en-US" sz="1200" baseline="-25000" dirty="0" smtClean="0"/>
                        <a:t>7</a:t>
                      </a:r>
                      <a:r>
                        <a:rPr lang="en-US" sz="1200" dirty="0" smtClean="0"/>
                        <a:t>H</a:t>
                      </a:r>
                      <a:r>
                        <a:rPr lang="en-US" sz="1200" baseline="-25000" dirty="0" smtClean="0"/>
                        <a:t>16</a:t>
                      </a:r>
                    </a:p>
                  </a:txBody>
                  <a:tcPr marT="45725" marB="45725"/>
                </a:tc>
              </a:tr>
              <a:tr h="274349">
                <a:tc>
                  <a:txBody>
                    <a:bodyPr/>
                    <a:lstStyle/>
                    <a:p>
                      <a:r>
                        <a:rPr lang="en-US" sz="1200" dirty="0" smtClean="0"/>
                        <a:t>Octane</a:t>
                      </a:r>
                      <a:endParaRPr lang="en-US" sz="1200" dirty="0"/>
                    </a:p>
                  </a:txBody>
                  <a:tcPr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a:t>
                      </a:r>
                      <a:r>
                        <a:rPr lang="en-US" sz="1200" baseline="-25000" dirty="0" smtClean="0"/>
                        <a:t>8</a:t>
                      </a:r>
                      <a:r>
                        <a:rPr lang="en-US" sz="1200" dirty="0" smtClean="0"/>
                        <a:t>H</a:t>
                      </a:r>
                      <a:r>
                        <a:rPr lang="en-US" sz="1200" baseline="-25000" dirty="0" smtClean="0"/>
                        <a:t>18</a:t>
                      </a:r>
                    </a:p>
                  </a:txBody>
                  <a:tcPr marT="45725" marB="45725"/>
                </a:tc>
              </a:tr>
              <a:tr h="274349">
                <a:tc>
                  <a:txBody>
                    <a:bodyPr/>
                    <a:lstStyle/>
                    <a:p>
                      <a:r>
                        <a:rPr lang="en-US" sz="1200" dirty="0" err="1" smtClean="0"/>
                        <a:t>Nonane</a:t>
                      </a:r>
                      <a:endParaRPr lang="en-US" sz="1200" dirty="0"/>
                    </a:p>
                  </a:txBody>
                  <a:tcPr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a:t>
                      </a:r>
                      <a:r>
                        <a:rPr lang="en-US" sz="1200" baseline="-25000" dirty="0" smtClean="0"/>
                        <a:t>9</a:t>
                      </a:r>
                      <a:r>
                        <a:rPr lang="en-US" sz="1200" dirty="0" smtClean="0"/>
                        <a:t>H</a:t>
                      </a:r>
                      <a:r>
                        <a:rPr lang="en-US" sz="1200" baseline="-25000" dirty="0" smtClean="0"/>
                        <a:t>20</a:t>
                      </a:r>
                    </a:p>
                  </a:txBody>
                  <a:tcPr marT="45725" marB="45725"/>
                </a:tc>
              </a:tr>
              <a:tr h="274349">
                <a:tc>
                  <a:txBody>
                    <a:bodyPr/>
                    <a:lstStyle/>
                    <a:p>
                      <a:r>
                        <a:rPr lang="en-US" sz="1200" dirty="0" err="1" smtClean="0"/>
                        <a:t>Decane</a:t>
                      </a:r>
                      <a:endParaRPr lang="en-US" sz="1200" dirty="0"/>
                    </a:p>
                  </a:txBody>
                  <a:tcPr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a:t>
                      </a:r>
                      <a:r>
                        <a:rPr lang="en-US" sz="1200" baseline="-25000" dirty="0" smtClean="0"/>
                        <a:t>10</a:t>
                      </a:r>
                      <a:r>
                        <a:rPr lang="en-US" sz="1200" dirty="0" smtClean="0"/>
                        <a:t>H</a:t>
                      </a:r>
                      <a:r>
                        <a:rPr lang="en-US" sz="1200" baseline="-25000" dirty="0" smtClean="0"/>
                        <a:t>22</a:t>
                      </a:r>
                    </a:p>
                  </a:txBody>
                  <a:tcPr marT="45725" marB="45725"/>
                </a:tc>
              </a:tr>
            </a:tbl>
          </a:graphicData>
        </a:graphic>
      </p:graphicFrame>
      <p:pic>
        <p:nvPicPr>
          <p:cNvPr id="9260" name="Picture 9"/>
          <p:cNvPicPr>
            <a:picLocks noChangeAspect="1" noChangeArrowheads="1"/>
          </p:cNvPicPr>
          <p:nvPr/>
        </p:nvPicPr>
        <p:blipFill>
          <a:blip r:embed="rId5">
            <a:extLst>
              <a:ext uri="{28A0092B-C50C-407E-A947-70E740481C1C}">
                <a14:useLocalDpi xmlns:a14="http://schemas.microsoft.com/office/drawing/2010/main" val="0"/>
              </a:ext>
            </a:extLst>
          </a:blip>
          <a:srcRect l="34789" t="32199" r="37439" b="32841"/>
          <a:stretch>
            <a:fillRect/>
          </a:stretch>
        </p:blipFill>
        <p:spPr bwMode="auto">
          <a:xfrm>
            <a:off x="304800" y="4538663"/>
            <a:ext cx="2201863"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4"/>
          <p:cNvSpPr>
            <a:spLocks noChangeArrowheads="1"/>
          </p:cNvSpPr>
          <p:nvPr/>
        </p:nvSpPr>
        <p:spPr bwMode="auto">
          <a:xfrm>
            <a:off x="381000" y="4419600"/>
            <a:ext cx="2819400" cy="15240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7" name="Rectangle 2"/>
          <p:cNvSpPr>
            <a:spLocks noGrp="1" noRot="1" noChangeArrowheads="1"/>
          </p:cNvSpPr>
          <p:nvPr>
            <p:ph type="title"/>
          </p:nvPr>
        </p:nvSpPr>
        <p:spPr/>
        <p:txBody>
          <a:bodyPr vert="horz" lIns="91440" rIns="45720" rtlCol="0" anchor="t">
            <a:normAutofit/>
            <a:scene3d>
              <a:camera prst="orthographicFront"/>
              <a:lightRig rig="threePt" dir="t">
                <a:rot lat="0" lon="0" rev="4800000"/>
              </a:lightRig>
            </a:scene3d>
            <a:sp3d prstMaterial="matte">
              <a:bevelT w="50800" h="10160"/>
            </a:sp3d>
          </a:bodyPr>
          <a:lstStyle/>
          <a:p>
            <a:r>
              <a:rPr lang="en-US">
                <a:solidFill>
                  <a:srgbClr val="FFC000"/>
                </a:solidFill>
              </a:rPr>
              <a:t>Aromatic Hydrocarbons</a:t>
            </a:r>
          </a:p>
        </p:txBody>
      </p:sp>
      <p:sp>
        <p:nvSpPr>
          <p:cNvPr id="11268" name="Rectangle 10"/>
          <p:cNvSpPr>
            <a:spLocks noGrp="1" noChangeArrowheads="1"/>
          </p:cNvSpPr>
          <p:nvPr>
            <p:ph idx="1"/>
          </p:nvPr>
        </p:nvSpPr>
        <p:spPr>
          <a:xfrm>
            <a:off x="4572000" y="1676400"/>
            <a:ext cx="4114800" cy="4724400"/>
          </a:xfrm>
        </p:spPr>
        <p:txBody>
          <a:bodyPr/>
          <a:lstStyle/>
          <a:p>
            <a:r>
              <a:rPr lang="en-US" sz="2800" dirty="0" smtClean="0"/>
              <a:t>Include at least one benzene ring</a:t>
            </a:r>
          </a:p>
          <a:p>
            <a:pPr lvl="1"/>
            <a:endParaRPr lang="en-US" sz="2400" dirty="0" smtClean="0"/>
          </a:p>
          <a:p>
            <a:endParaRPr lang="en-US" sz="2800" dirty="0" smtClean="0"/>
          </a:p>
          <a:p>
            <a:r>
              <a:rPr lang="en-US" sz="2800" dirty="0" smtClean="0"/>
              <a:t>10% to 50% of oil volume</a:t>
            </a:r>
          </a:p>
          <a:p>
            <a:endParaRPr lang="en-US" sz="2800" dirty="0" smtClean="0"/>
          </a:p>
          <a:p>
            <a:r>
              <a:rPr lang="en-US" sz="2800" dirty="0" smtClean="0"/>
              <a:t>Highly toxic</a:t>
            </a:r>
          </a:p>
          <a:p>
            <a:endParaRPr lang="en-US" dirty="0" smtClean="0"/>
          </a:p>
          <a:p>
            <a:endParaRPr lang="en-US" dirty="0" smtClean="0"/>
          </a:p>
        </p:txBody>
      </p:sp>
      <p:pic>
        <p:nvPicPr>
          <p:cNvPr id="1126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1843088"/>
            <a:ext cx="1541462"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648200"/>
            <a:ext cx="18192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15"/>
          <p:cNvSpPr>
            <a:spLocks noChangeArrowheads="1"/>
          </p:cNvSpPr>
          <p:nvPr/>
        </p:nvSpPr>
        <p:spPr bwMode="auto">
          <a:xfrm>
            <a:off x="1905000" y="5562600"/>
            <a:ext cx="11350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000000"/>
                </a:solidFill>
                <a:latin typeface="Times" pitchFamily="84" charset="0"/>
              </a:rPr>
              <a:t>benzo[a]pyrene</a:t>
            </a:r>
          </a:p>
        </p:txBody>
      </p:sp>
      <p:pic>
        <p:nvPicPr>
          <p:cNvPr id="11272" name="Picture 4"/>
          <p:cNvPicPr>
            <a:picLocks noChangeAspect="1" noChangeArrowheads="1"/>
          </p:cNvPicPr>
          <p:nvPr/>
        </p:nvPicPr>
        <p:blipFill>
          <a:blip r:embed="rId5">
            <a:extLst>
              <a:ext uri="{28A0092B-C50C-407E-A947-70E740481C1C}">
                <a14:useLocalDpi xmlns:a14="http://schemas.microsoft.com/office/drawing/2010/main" val="0"/>
              </a:ext>
            </a:extLst>
          </a:blip>
          <a:srcRect l="32500" t="27849" r="32500" b="31219"/>
          <a:stretch>
            <a:fillRect/>
          </a:stretch>
        </p:blipFill>
        <p:spPr bwMode="auto">
          <a:xfrm>
            <a:off x="1824038" y="1841500"/>
            <a:ext cx="2405062"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4"/>
          <p:cNvSpPr>
            <a:spLocks noChangeArrowheads="1"/>
          </p:cNvSpPr>
          <p:nvPr/>
        </p:nvSpPr>
        <p:spPr bwMode="auto">
          <a:xfrm>
            <a:off x="381000" y="4419600"/>
            <a:ext cx="2819400" cy="15240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1" name="Rectangle 2"/>
          <p:cNvSpPr>
            <a:spLocks noGrp="1" noRot="1" noChangeArrowheads="1"/>
          </p:cNvSpPr>
          <p:nvPr>
            <p:ph type="title"/>
          </p:nvPr>
        </p:nvSpPr>
        <p:spPr/>
        <p:txBody>
          <a:bodyPr vert="horz" lIns="91440" rIns="45720" rtlCol="0" anchor="t">
            <a:normAutofit fontScale="90000"/>
            <a:scene3d>
              <a:camera prst="orthographicFront"/>
              <a:lightRig rig="threePt" dir="t">
                <a:rot lat="0" lon="0" rev="4800000"/>
              </a:lightRig>
            </a:scene3d>
            <a:sp3d prstMaterial="matte">
              <a:bevelT w="50800" h="10160"/>
            </a:sp3d>
          </a:bodyPr>
          <a:lstStyle/>
          <a:p>
            <a:r>
              <a:rPr lang="en-US" dirty="0">
                <a:solidFill>
                  <a:srgbClr val="FFC000"/>
                </a:solidFill>
              </a:rPr>
              <a:t>Aromatic Hydrocarbons – BTEX &amp; PAHs</a:t>
            </a:r>
          </a:p>
        </p:txBody>
      </p:sp>
      <p:sp>
        <p:nvSpPr>
          <p:cNvPr id="2" name="Text Placeholder 1"/>
          <p:cNvSpPr>
            <a:spLocks noGrp="1"/>
          </p:cNvSpPr>
          <p:nvPr>
            <p:ph idx="1"/>
          </p:nvPr>
        </p:nvSpPr>
        <p:spPr>
          <a:xfrm>
            <a:off x="4495800" y="1676400"/>
            <a:ext cx="4191000" cy="4724400"/>
          </a:xfrm>
        </p:spPr>
        <p:txBody>
          <a:bodyPr>
            <a:normAutofit fontScale="92500" lnSpcReduction="10000"/>
          </a:bodyPr>
          <a:lstStyle/>
          <a:p>
            <a:pPr>
              <a:defRPr/>
            </a:pPr>
            <a:r>
              <a:rPr lang="en-US" dirty="0" smtClean="0"/>
              <a:t>BTEX: Benzene, Toluene, </a:t>
            </a:r>
            <a:r>
              <a:rPr lang="en-US" dirty="0" err="1" smtClean="0"/>
              <a:t>Ethylbenzene</a:t>
            </a:r>
            <a:r>
              <a:rPr lang="en-US" dirty="0" smtClean="0"/>
              <a:t>, Xylenes</a:t>
            </a:r>
          </a:p>
          <a:p>
            <a:pPr lvl="1">
              <a:defRPr/>
            </a:pPr>
            <a:r>
              <a:rPr lang="en-US" dirty="0" smtClean="0"/>
              <a:t>One benzene ring</a:t>
            </a:r>
          </a:p>
          <a:p>
            <a:pPr lvl="1">
              <a:defRPr/>
            </a:pPr>
            <a:r>
              <a:rPr lang="en-US" dirty="0" smtClean="0"/>
              <a:t>Volatile organic compounds (VOCs)</a:t>
            </a:r>
          </a:p>
          <a:p>
            <a:pPr lvl="1">
              <a:defRPr/>
            </a:pPr>
            <a:r>
              <a:rPr lang="en-US" dirty="0" smtClean="0"/>
              <a:t>Most acutely toxic</a:t>
            </a:r>
          </a:p>
          <a:p>
            <a:pPr lvl="1">
              <a:defRPr/>
            </a:pPr>
            <a:r>
              <a:rPr lang="en-US" dirty="0" smtClean="0"/>
              <a:t>Light crude ~0.5-5%; gasoline ~40%</a:t>
            </a:r>
          </a:p>
          <a:p>
            <a:pPr>
              <a:defRPr/>
            </a:pPr>
            <a:r>
              <a:rPr lang="en-US" dirty="0" smtClean="0"/>
              <a:t>PAHs: Polycyclic aromatic hydrocarbons</a:t>
            </a:r>
          </a:p>
          <a:p>
            <a:pPr lvl="1">
              <a:defRPr/>
            </a:pPr>
            <a:r>
              <a:rPr lang="en-US" dirty="0" smtClean="0"/>
              <a:t>Fused benzene rings </a:t>
            </a:r>
          </a:p>
          <a:p>
            <a:pPr lvl="1">
              <a:defRPr/>
            </a:pPr>
            <a:r>
              <a:rPr lang="en-US" dirty="0" smtClean="0"/>
              <a:t>PAHs of three or more rings have low solubility and low vapor pressure</a:t>
            </a:r>
          </a:p>
          <a:p>
            <a:pPr lvl="1">
              <a:defRPr/>
            </a:pPr>
            <a:r>
              <a:rPr lang="en-US" dirty="0" smtClean="0"/>
              <a:t>Pose greatest chronic toxicity threat to environment</a:t>
            </a:r>
          </a:p>
          <a:p>
            <a:pPr lvl="1">
              <a:defRPr/>
            </a:pPr>
            <a:endParaRPr lang="en-US" dirty="0"/>
          </a:p>
        </p:txBody>
      </p:sp>
      <p:pic>
        <p:nvPicPr>
          <p:cNvPr id="1229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1843088"/>
            <a:ext cx="1541462"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648200"/>
            <a:ext cx="18192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Rectangle 15"/>
          <p:cNvSpPr>
            <a:spLocks noChangeArrowheads="1"/>
          </p:cNvSpPr>
          <p:nvPr/>
        </p:nvSpPr>
        <p:spPr bwMode="auto">
          <a:xfrm>
            <a:off x="1905000" y="5562600"/>
            <a:ext cx="11350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000000"/>
                </a:solidFill>
                <a:latin typeface="Times" pitchFamily="84" charset="0"/>
              </a:rPr>
              <a:t>benzo[a]pyrene</a:t>
            </a:r>
          </a:p>
        </p:txBody>
      </p:sp>
      <p:pic>
        <p:nvPicPr>
          <p:cNvPr id="12296" name="Picture 4"/>
          <p:cNvPicPr>
            <a:picLocks noChangeAspect="1" noChangeArrowheads="1"/>
          </p:cNvPicPr>
          <p:nvPr/>
        </p:nvPicPr>
        <p:blipFill>
          <a:blip r:embed="rId5">
            <a:extLst>
              <a:ext uri="{28A0092B-C50C-407E-A947-70E740481C1C}">
                <a14:useLocalDpi xmlns:a14="http://schemas.microsoft.com/office/drawing/2010/main" val="0"/>
              </a:ext>
            </a:extLst>
          </a:blip>
          <a:srcRect l="32500" t="27849" r="32500" b="31219"/>
          <a:stretch>
            <a:fillRect/>
          </a:stretch>
        </p:blipFill>
        <p:spPr bwMode="auto">
          <a:xfrm>
            <a:off x="1824038" y="1841500"/>
            <a:ext cx="2405062"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9"/>
          <p:cNvSpPr>
            <a:spLocks noChangeArrowheads="1"/>
          </p:cNvSpPr>
          <p:nvPr/>
        </p:nvSpPr>
        <p:spPr bwMode="auto">
          <a:xfrm>
            <a:off x="533400" y="1676400"/>
            <a:ext cx="7518400" cy="4893647"/>
          </a:xfrm>
          <a:prstGeom prst="rect">
            <a:avLst/>
          </a:prstGeom>
          <a:noFill/>
          <a:ln w="12700">
            <a:noFill/>
            <a:miter lim="800000"/>
            <a:headEnd/>
            <a:tailEnd/>
          </a:ln>
        </p:spPr>
        <p:txBody>
          <a:bodyPr>
            <a:spAutoFit/>
          </a:bodyPr>
          <a:lstStyle/>
          <a:p>
            <a:pPr marL="730250" lvl="1" indent="-273050">
              <a:buClr>
                <a:schemeClr val="accent2"/>
              </a:buClr>
              <a:buSzPct val="90000"/>
              <a:buFontTx/>
              <a:buBlip>
                <a:blip r:embed="rId3"/>
              </a:buBlip>
              <a:defRPr/>
            </a:pPr>
            <a:r>
              <a:rPr lang="en-US" sz="2400" dirty="0" smtClean="0">
                <a:solidFill>
                  <a:schemeClr val="bg1"/>
                </a:solidFill>
                <a:latin typeface="+mj-lt"/>
              </a:rPr>
              <a:t>What is oil?</a:t>
            </a:r>
          </a:p>
          <a:p>
            <a:pPr marL="730250" lvl="1" indent="-273050">
              <a:buClr>
                <a:schemeClr val="accent2"/>
              </a:buClr>
              <a:buSzPct val="90000"/>
              <a:buFontTx/>
              <a:buBlip>
                <a:blip r:embed="rId3"/>
              </a:buBlip>
              <a:defRPr/>
            </a:pPr>
            <a:endParaRPr lang="en-US" sz="2400" dirty="0">
              <a:solidFill>
                <a:schemeClr val="bg1"/>
              </a:solidFill>
              <a:latin typeface="+mj-lt"/>
            </a:endParaRPr>
          </a:p>
          <a:p>
            <a:pPr marL="730250" lvl="1" indent="-273050">
              <a:buClr>
                <a:schemeClr val="accent2"/>
              </a:buClr>
              <a:buSzPct val="90000"/>
              <a:buFontTx/>
              <a:buBlip>
                <a:blip r:embed="rId3"/>
              </a:buBlip>
              <a:defRPr/>
            </a:pPr>
            <a:r>
              <a:rPr lang="en-US" sz="2400" dirty="0" smtClean="0">
                <a:solidFill>
                  <a:schemeClr val="bg1"/>
                </a:solidFill>
                <a:latin typeface="+mj-lt"/>
              </a:rPr>
              <a:t>Differences </a:t>
            </a:r>
            <a:r>
              <a:rPr lang="en-US" sz="2400" dirty="0">
                <a:solidFill>
                  <a:schemeClr val="bg1"/>
                </a:solidFill>
                <a:latin typeface="+mj-lt"/>
              </a:rPr>
              <a:t>between crude &amp; refined oils</a:t>
            </a:r>
          </a:p>
          <a:p>
            <a:pPr marL="730250" lvl="1" indent="-273050">
              <a:buClr>
                <a:schemeClr val="accent2"/>
              </a:buClr>
              <a:buSzPct val="90000"/>
              <a:buBlip>
                <a:blip r:embed="rId3"/>
              </a:buBlip>
              <a:defRPr/>
            </a:pPr>
            <a:endParaRPr lang="en-US" sz="2400" dirty="0">
              <a:solidFill>
                <a:schemeClr val="bg1"/>
              </a:solidFill>
              <a:latin typeface="+mj-lt"/>
            </a:endParaRPr>
          </a:p>
          <a:p>
            <a:pPr marL="730250" lvl="1" indent="-273050">
              <a:buClr>
                <a:schemeClr val="accent2"/>
              </a:buClr>
              <a:buSzPct val="90000"/>
              <a:buBlip>
                <a:blip r:embed="rId3"/>
              </a:buBlip>
              <a:defRPr/>
            </a:pPr>
            <a:r>
              <a:rPr lang="en-US" sz="2400" dirty="0" smtClean="0">
                <a:solidFill>
                  <a:schemeClr val="bg1"/>
                </a:solidFill>
                <a:latin typeface="+mj-lt"/>
              </a:rPr>
              <a:t>Basics of oil composition </a:t>
            </a:r>
          </a:p>
          <a:p>
            <a:pPr marL="730250" lvl="1" indent="-273050">
              <a:buClr>
                <a:schemeClr val="accent2"/>
              </a:buClr>
              <a:buSzPct val="90000"/>
              <a:buBlip>
                <a:blip r:embed="rId3"/>
              </a:buBlip>
              <a:defRPr/>
            </a:pPr>
            <a:endParaRPr lang="en-US" sz="2400" dirty="0">
              <a:solidFill>
                <a:schemeClr val="bg1"/>
              </a:solidFill>
              <a:latin typeface="+mj-lt"/>
            </a:endParaRPr>
          </a:p>
          <a:p>
            <a:pPr marL="730250" lvl="1" indent="-273050">
              <a:buClr>
                <a:schemeClr val="accent2"/>
              </a:buClr>
              <a:buSzPct val="90000"/>
              <a:buBlip>
                <a:blip r:embed="rId3"/>
              </a:buBlip>
              <a:defRPr/>
            </a:pPr>
            <a:r>
              <a:rPr lang="en-US" sz="2400" dirty="0" smtClean="0">
                <a:solidFill>
                  <a:schemeClr val="bg1"/>
                </a:solidFill>
                <a:latin typeface="+mj-lt"/>
              </a:rPr>
              <a:t>Concepts </a:t>
            </a:r>
            <a:r>
              <a:rPr lang="en-US" sz="2400" dirty="0">
                <a:solidFill>
                  <a:schemeClr val="bg1"/>
                </a:solidFill>
                <a:latin typeface="+mj-lt"/>
              </a:rPr>
              <a:t>of oil properties</a:t>
            </a:r>
          </a:p>
          <a:p>
            <a:pPr marL="730250" lvl="1" indent="-273050">
              <a:buClr>
                <a:schemeClr val="accent2"/>
              </a:buClr>
              <a:buSzPct val="90000"/>
              <a:buFontTx/>
              <a:buBlip>
                <a:blip r:embed="rId3"/>
              </a:buBlip>
              <a:defRPr/>
            </a:pPr>
            <a:endParaRPr lang="en-US" sz="2400" dirty="0">
              <a:solidFill>
                <a:schemeClr val="bg1"/>
              </a:solidFill>
              <a:latin typeface="+mj-lt"/>
            </a:endParaRPr>
          </a:p>
          <a:p>
            <a:pPr marL="730250" lvl="1" indent="-273050">
              <a:buClr>
                <a:schemeClr val="accent2"/>
              </a:buClr>
              <a:buSzPct val="90000"/>
              <a:buFontTx/>
              <a:buBlip>
                <a:blip r:embed="rId3"/>
              </a:buBlip>
              <a:defRPr/>
            </a:pPr>
            <a:r>
              <a:rPr lang="en-US" sz="2400" dirty="0" smtClean="0">
                <a:solidFill>
                  <a:schemeClr val="bg1"/>
                </a:solidFill>
                <a:latin typeface="+mj-lt"/>
              </a:rPr>
              <a:t>What happens when oil spills?</a:t>
            </a:r>
          </a:p>
          <a:p>
            <a:pPr marL="1187450" lvl="2" indent="-273050">
              <a:buClr>
                <a:schemeClr val="accent2"/>
              </a:buClr>
              <a:buSzPct val="90000"/>
              <a:buFontTx/>
              <a:buBlip>
                <a:blip r:embed="rId3"/>
              </a:buBlip>
              <a:defRPr/>
            </a:pPr>
            <a:r>
              <a:rPr lang="en-US" sz="2400" dirty="0" smtClean="0">
                <a:solidFill>
                  <a:schemeClr val="bg1"/>
                </a:solidFill>
                <a:latin typeface="+mj-lt"/>
              </a:rPr>
              <a:t>Spreading</a:t>
            </a:r>
          </a:p>
          <a:p>
            <a:pPr marL="1187450" lvl="2" indent="-273050">
              <a:buClr>
                <a:schemeClr val="accent2"/>
              </a:buClr>
              <a:buSzPct val="90000"/>
              <a:buFontTx/>
              <a:buBlip>
                <a:blip r:embed="rId3"/>
              </a:buBlip>
              <a:defRPr/>
            </a:pPr>
            <a:r>
              <a:rPr lang="en-US" sz="2400" dirty="0" smtClean="0">
                <a:solidFill>
                  <a:schemeClr val="bg1"/>
                </a:solidFill>
                <a:latin typeface="+mj-lt"/>
              </a:rPr>
              <a:t>Weathering mechanisms</a:t>
            </a:r>
          </a:p>
          <a:p>
            <a:pPr marL="1187450" lvl="2" indent="-273050">
              <a:buClr>
                <a:schemeClr val="accent2"/>
              </a:buClr>
              <a:buSzPct val="90000"/>
              <a:buFontTx/>
              <a:buBlip>
                <a:blip r:embed="rId3"/>
              </a:buBlip>
              <a:defRPr/>
            </a:pPr>
            <a:endParaRPr lang="en-US" sz="2400" dirty="0">
              <a:solidFill>
                <a:schemeClr val="bg1"/>
              </a:solidFill>
              <a:latin typeface="+mj-lt"/>
            </a:endParaRPr>
          </a:p>
          <a:p>
            <a:pPr lvl="1">
              <a:buClr>
                <a:schemeClr val="accent2"/>
              </a:buClr>
              <a:buSzPct val="90000"/>
              <a:defRPr/>
            </a:pPr>
            <a:r>
              <a:rPr lang="en-US" sz="2400" dirty="0" smtClean="0">
                <a:solidFill>
                  <a:schemeClr val="accent1">
                    <a:lumMod val="50000"/>
                  </a:schemeClr>
                </a:solidFill>
                <a:latin typeface="+mj-lt"/>
              </a:rPr>
              <a:t>(there will be quizzes)</a:t>
            </a:r>
            <a:endParaRPr lang="en-US" sz="2400" dirty="0">
              <a:solidFill>
                <a:schemeClr val="accent1">
                  <a:lumMod val="50000"/>
                </a:schemeClr>
              </a:solidFill>
              <a:latin typeface="+mj-lt"/>
            </a:endParaRPr>
          </a:p>
        </p:txBody>
      </p:sp>
      <p:sp>
        <p:nvSpPr>
          <p:cNvPr id="17411" name="Rectangle 41"/>
          <p:cNvSpPr>
            <a:spLocks noChangeArrowheads="1"/>
          </p:cNvSpPr>
          <p:nvPr/>
        </p:nvSpPr>
        <p:spPr bwMode="auto">
          <a:xfrm>
            <a:off x="457200" y="304800"/>
            <a:ext cx="7658100" cy="1143000"/>
          </a:xfrm>
          <a:prstGeom prst="rect">
            <a:avLst/>
          </a:prstGeom>
          <a:noFill/>
          <a:ln w="9525">
            <a:noFill/>
            <a:miter lim="800000"/>
            <a:headEnd/>
            <a:tailEnd/>
          </a:ln>
        </p:spPr>
        <p:txBody>
          <a:bodyPr anchor="ctr"/>
          <a:lstStyle/>
          <a:p>
            <a:pPr>
              <a:defRPr/>
            </a:pPr>
            <a:r>
              <a:rPr lang="en-US" sz="4800" b="1" dirty="0" smtClean="0">
                <a:solidFill>
                  <a:srgbClr val="FFC000"/>
                </a:solidFill>
                <a:effectLst>
                  <a:outerShdw blurRad="50800" dist="38100" dir="5400000" algn="t" rotWithShape="0">
                    <a:prstClr val="black">
                      <a:alpha val="40000"/>
                    </a:prstClr>
                  </a:outerShdw>
                </a:effectLst>
                <a:latin typeface="+mj-lt"/>
                <a:ea typeface="+mj-ea"/>
                <a:cs typeface="+mj-cs"/>
              </a:rPr>
              <a:t>Overview</a:t>
            </a:r>
            <a:endParaRPr lang="en-US" sz="4800" b="1" dirty="0">
              <a:solidFill>
                <a:srgbClr val="FFC000"/>
              </a:solidFill>
              <a:effectLst>
                <a:outerShdw blurRad="50800" dist="38100" dir="5400000" algn="t"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3425867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p:txBody>
          <a:bodyPr vert="horz" lIns="91440" rIns="45720" rtlCol="0" anchor="t">
            <a:normAutofit fontScale="90000"/>
            <a:scene3d>
              <a:camera prst="orthographicFront"/>
              <a:lightRig rig="threePt" dir="t">
                <a:rot lat="0" lon="0" rev="4800000"/>
              </a:lightRig>
            </a:scene3d>
            <a:sp3d prstMaterial="matte">
              <a:bevelT w="50800" h="10160"/>
            </a:sp3d>
          </a:bodyPr>
          <a:lstStyle/>
          <a:p>
            <a:r>
              <a:rPr lang="en-US" dirty="0">
                <a:solidFill>
                  <a:srgbClr val="FFC000"/>
                </a:solidFill>
              </a:rPr>
              <a:t>Non-hydrocarbon Organic NSO</a:t>
            </a:r>
            <a:br>
              <a:rPr lang="en-US" dirty="0">
                <a:solidFill>
                  <a:srgbClr val="FFC000"/>
                </a:solidFill>
              </a:rPr>
            </a:br>
            <a:r>
              <a:rPr lang="en-US" dirty="0">
                <a:solidFill>
                  <a:srgbClr val="FFC000"/>
                </a:solidFill>
              </a:rPr>
              <a:t>(Nitrogen, Sulfur, Oxygen)</a:t>
            </a:r>
          </a:p>
        </p:txBody>
      </p:sp>
      <p:pic>
        <p:nvPicPr>
          <p:cNvPr id="13316"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422400" y="1676400"/>
            <a:ext cx="6299200" cy="4724400"/>
          </a:xfrm>
        </p:spPr>
      </p:pic>
      <p:pic>
        <p:nvPicPr>
          <p:cNvPr id="13315" name="Picture 6"/>
          <p:cNvPicPr>
            <a:picLocks noChangeAspect="1" noChangeArrowheads="1"/>
          </p:cNvPicPr>
          <p:nvPr/>
        </p:nvPicPr>
        <p:blipFill>
          <a:blip r:embed="rId4">
            <a:extLst>
              <a:ext uri="{28A0092B-C50C-407E-A947-70E740481C1C}">
                <a14:useLocalDpi xmlns:a14="http://schemas.microsoft.com/office/drawing/2010/main" val="0"/>
              </a:ext>
            </a:extLst>
          </a:blip>
          <a:srcRect l="32890" t="23958" r="34024" b="14583"/>
          <a:stretch>
            <a:fillRect/>
          </a:stretch>
        </p:blipFill>
        <p:spPr bwMode="auto">
          <a:xfrm>
            <a:off x="4724400" y="2057400"/>
            <a:ext cx="3962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p:txBody>
          <a:bodyPr vert="horz" lIns="91440" rIns="45720" rtlCol="0" anchor="t">
            <a:normAutofit fontScale="90000"/>
            <a:scene3d>
              <a:camera prst="orthographicFront"/>
              <a:lightRig rig="threePt" dir="t">
                <a:rot lat="0" lon="0" rev="4800000"/>
              </a:lightRig>
            </a:scene3d>
            <a:sp3d prstMaterial="matte">
              <a:bevelT w="50800" h="10160"/>
            </a:sp3d>
          </a:bodyPr>
          <a:lstStyle/>
          <a:p>
            <a:r>
              <a:rPr lang="en-US">
                <a:solidFill>
                  <a:srgbClr val="FFC000"/>
                </a:solidFill>
              </a:rPr>
              <a:t>Typical Composition of Fuel Oils</a:t>
            </a:r>
          </a:p>
        </p:txBody>
      </p:sp>
      <p:sp>
        <p:nvSpPr>
          <p:cNvPr id="343043" name="Rectangle 3"/>
          <p:cNvSpPr>
            <a:spLocks noGrp="1" noChangeArrowheads="1"/>
          </p:cNvSpPr>
          <p:nvPr>
            <p:ph idx="1"/>
          </p:nvPr>
        </p:nvSpPr>
        <p:spPr>
          <a:xfrm>
            <a:off x="457200" y="1371600"/>
            <a:ext cx="8229600" cy="5029200"/>
          </a:xfrm>
        </p:spPr>
        <p:txBody>
          <a:bodyPr>
            <a:normAutofit fontScale="85000" lnSpcReduction="20000"/>
          </a:bodyPr>
          <a:lstStyle/>
          <a:p>
            <a:pPr>
              <a:lnSpc>
                <a:spcPct val="110000"/>
              </a:lnSpc>
              <a:defRPr/>
            </a:pPr>
            <a:r>
              <a:rPr lang="en-US" sz="3100" dirty="0"/>
              <a:t>Gasoline</a:t>
            </a:r>
          </a:p>
          <a:p>
            <a:pPr lvl="1">
              <a:lnSpc>
                <a:spcPct val="110000"/>
              </a:lnSpc>
              <a:defRPr/>
            </a:pPr>
            <a:r>
              <a:rPr lang="en-US" sz="2600" dirty="0"/>
              <a:t>C4 to C12</a:t>
            </a:r>
          </a:p>
          <a:p>
            <a:pPr lvl="1">
              <a:lnSpc>
                <a:spcPct val="110000"/>
              </a:lnSpc>
              <a:defRPr/>
            </a:pPr>
            <a:r>
              <a:rPr lang="en-US" sz="2600" dirty="0"/>
              <a:t>Rich in straight and branched alkanes (</a:t>
            </a:r>
            <a:r>
              <a:rPr lang="en-US" sz="2600" dirty="0" err="1"/>
              <a:t>paraffins</a:t>
            </a:r>
            <a:r>
              <a:rPr lang="en-US" sz="2600" dirty="0"/>
              <a:t>), cycloalkanes (</a:t>
            </a:r>
            <a:r>
              <a:rPr lang="en-US" sz="2600" dirty="0" err="1"/>
              <a:t>naphthenes</a:t>
            </a:r>
            <a:r>
              <a:rPr lang="en-US" sz="2600" dirty="0"/>
              <a:t>), alkenes (olefins), and </a:t>
            </a:r>
            <a:r>
              <a:rPr lang="en-US" sz="2600" dirty="0" smtClean="0"/>
              <a:t>aromatics</a:t>
            </a:r>
            <a:endParaRPr lang="en-US" dirty="0" smtClean="0"/>
          </a:p>
          <a:p>
            <a:pPr>
              <a:lnSpc>
                <a:spcPct val="110000"/>
              </a:lnSpc>
              <a:defRPr/>
            </a:pPr>
            <a:r>
              <a:rPr lang="en-US" sz="3100" dirty="0"/>
              <a:t>Kerosene (some jet fuels)</a:t>
            </a:r>
          </a:p>
          <a:p>
            <a:pPr lvl="1">
              <a:lnSpc>
                <a:spcPct val="110000"/>
              </a:lnSpc>
              <a:defRPr/>
            </a:pPr>
            <a:r>
              <a:rPr lang="en-US" sz="2600" dirty="0"/>
              <a:t>C12 to C20</a:t>
            </a:r>
          </a:p>
          <a:p>
            <a:pPr lvl="1">
              <a:lnSpc>
                <a:spcPct val="110000"/>
              </a:lnSpc>
              <a:defRPr/>
            </a:pPr>
            <a:r>
              <a:rPr lang="en-US" sz="2600" dirty="0"/>
              <a:t>Rich in straight and branched alkanes (</a:t>
            </a:r>
            <a:r>
              <a:rPr lang="en-US" sz="2600" dirty="0" err="1"/>
              <a:t>paraffins</a:t>
            </a:r>
            <a:r>
              <a:rPr lang="en-US" sz="2600" dirty="0"/>
              <a:t>), and </a:t>
            </a:r>
            <a:r>
              <a:rPr lang="en-US" sz="2600" dirty="0" err="1"/>
              <a:t>cycloakanes</a:t>
            </a:r>
            <a:r>
              <a:rPr lang="en-US" sz="2600" dirty="0"/>
              <a:t> (</a:t>
            </a:r>
            <a:r>
              <a:rPr lang="en-US" sz="2600" dirty="0" err="1"/>
              <a:t>naphthenes</a:t>
            </a:r>
            <a:r>
              <a:rPr lang="en-US" dirty="0" smtClean="0"/>
              <a:t>)</a:t>
            </a:r>
          </a:p>
          <a:p>
            <a:pPr>
              <a:lnSpc>
                <a:spcPct val="110000"/>
              </a:lnSpc>
              <a:defRPr/>
            </a:pPr>
            <a:r>
              <a:rPr lang="en-US" sz="3100" dirty="0"/>
              <a:t>Diesel (Fuel Oil No.2)</a:t>
            </a:r>
          </a:p>
          <a:p>
            <a:pPr lvl="1">
              <a:lnSpc>
                <a:spcPct val="110000"/>
              </a:lnSpc>
              <a:defRPr/>
            </a:pPr>
            <a:r>
              <a:rPr lang="en-US" sz="2600" dirty="0"/>
              <a:t>C12 to C20</a:t>
            </a:r>
          </a:p>
          <a:p>
            <a:pPr lvl="1">
              <a:lnSpc>
                <a:spcPct val="110000"/>
              </a:lnSpc>
              <a:defRPr/>
            </a:pPr>
            <a:r>
              <a:rPr lang="en-US" sz="2600" dirty="0"/>
              <a:t>Rich in straight and branched alkanes (</a:t>
            </a:r>
            <a:r>
              <a:rPr lang="en-US" sz="2600" dirty="0" err="1"/>
              <a:t>paraffins</a:t>
            </a:r>
            <a:r>
              <a:rPr lang="en-US" sz="2600" dirty="0"/>
              <a:t>), cycloalkanes (</a:t>
            </a:r>
            <a:r>
              <a:rPr lang="en-US" sz="2600" dirty="0" err="1"/>
              <a:t>naphthenes</a:t>
            </a:r>
            <a:r>
              <a:rPr lang="en-US" sz="2600" dirty="0"/>
              <a:t>), aromatics</a:t>
            </a:r>
          </a:p>
          <a:p>
            <a:pPr>
              <a:lnSpc>
                <a:spcPct val="110000"/>
              </a:lnSpc>
              <a:defRPr/>
            </a:pPr>
            <a:r>
              <a:rPr lang="en-US" sz="3100" dirty="0" smtClean="0"/>
              <a:t>Intermediate </a:t>
            </a:r>
            <a:r>
              <a:rPr lang="en-US" sz="3100" dirty="0"/>
              <a:t>Fuel Oils (IFOs)</a:t>
            </a:r>
          </a:p>
          <a:p>
            <a:pPr lvl="1">
              <a:lnSpc>
                <a:spcPct val="110000"/>
              </a:lnSpc>
              <a:defRPr/>
            </a:pPr>
            <a:r>
              <a:rPr lang="en-US" sz="2600" dirty="0"/>
              <a:t>Blend of low boiling products and residuum</a:t>
            </a:r>
          </a:p>
          <a:p>
            <a:pPr lvl="1">
              <a:lnSpc>
                <a:spcPct val="110000"/>
              </a:lnSpc>
              <a:defRPr/>
            </a:pPr>
            <a:r>
              <a:rPr lang="en-US" sz="2600" dirty="0"/>
              <a:t>Alkanes, Aromatics, PAHs, NSOs</a:t>
            </a:r>
          </a:p>
          <a:p>
            <a:pPr>
              <a:defRPr/>
            </a:pPr>
            <a:endParaRPr lang="en-US" dirty="0" smtClean="0"/>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Rot="1" noChangeArrowheads="1"/>
          </p:cNvSpPr>
          <p:nvPr>
            <p:ph type="title"/>
          </p:nvPr>
        </p:nvSpPr>
        <p:spPr/>
        <p:txBody>
          <a:bodyPr/>
          <a:lstStyle/>
          <a:p>
            <a:pPr eaLnBrk="1" hangingPunct="1">
              <a:defRPr/>
            </a:pPr>
            <a:r>
              <a:rPr dirty="0" smtClean="0">
                <a:solidFill>
                  <a:srgbClr val="FFC000"/>
                </a:solidFill>
              </a:rPr>
              <a:t>Physical Properties of Oil</a:t>
            </a:r>
          </a:p>
        </p:txBody>
      </p:sp>
      <p:sp>
        <p:nvSpPr>
          <p:cNvPr id="415747" name="Rectangle 3"/>
          <p:cNvSpPr>
            <a:spLocks noGrp="1" noChangeArrowheads="1"/>
          </p:cNvSpPr>
          <p:nvPr>
            <p:ph type="body" sz="half" idx="1"/>
          </p:nvPr>
        </p:nvSpPr>
        <p:spPr>
          <a:xfrm>
            <a:off x="533400" y="1600200"/>
            <a:ext cx="3962400" cy="4525963"/>
          </a:xfrm>
        </p:spPr>
        <p:txBody>
          <a:bodyPr/>
          <a:lstStyle/>
          <a:p>
            <a:pPr lvl="1" eaLnBrk="1" hangingPunct="1">
              <a:defRPr/>
            </a:pPr>
            <a:r>
              <a:rPr lang="en-US" altLang="en-US" dirty="0" smtClean="0">
                <a:latin typeface="+mj-lt"/>
              </a:rPr>
              <a:t>Density</a:t>
            </a:r>
          </a:p>
          <a:p>
            <a:pPr lvl="1" eaLnBrk="1" hangingPunct="1">
              <a:defRPr/>
            </a:pPr>
            <a:endParaRPr lang="en-US" altLang="en-US" dirty="0" smtClean="0">
              <a:latin typeface="+mj-lt"/>
            </a:endParaRPr>
          </a:p>
          <a:p>
            <a:pPr lvl="1" eaLnBrk="1" hangingPunct="1">
              <a:defRPr/>
            </a:pPr>
            <a:r>
              <a:rPr lang="en-US" altLang="en-US" dirty="0" smtClean="0">
                <a:latin typeface="+mj-lt"/>
              </a:rPr>
              <a:t>Viscosity</a:t>
            </a:r>
          </a:p>
          <a:p>
            <a:pPr lvl="1" eaLnBrk="1" hangingPunct="1">
              <a:defRPr/>
            </a:pPr>
            <a:endParaRPr lang="en-US" altLang="en-US" dirty="0" smtClean="0">
              <a:latin typeface="+mj-lt"/>
            </a:endParaRPr>
          </a:p>
          <a:p>
            <a:pPr lvl="1" eaLnBrk="1" hangingPunct="1">
              <a:defRPr/>
            </a:pPr>
            <a:r>
              <a:rPr lang="en-US" altLang="en-US" dirty="0" smtClean="0">
                <a:latin typeface="+mj-lt"/>
              </a:rPr>
              <a:t>Pour point</a:t>
            </a:r>
          </a:p>
          <a:p>
            <a:pPr lvl="1" eaLnBrk="1" hangingPunct="1">
              <a:defRPr/>
            </a:pPr>
            <a:endParaRPr lang="en-US" altLang="en-US" dirty="0" smtClean="0">
              <a:latin typeface="+mj-lt"/>
            </a:endParaRPr>
          </a:p>
          <a:p>
            <a:pPr lvl="1" eaLnBrk="1" hangingPunct="1">
              <a:defRPr/>
            </a:pPr>
            <a:r>
              <a:rPr lang="en-US" altLang="en-US" dirty="0" smtClean="0">
                <a:latin typeface="+mj-lt"/>
              </a:rPr>
              <a:t>Surface tension</a:t>
            </a:r>
          </a:p>
          <a:p>
            <a:pPr lvl="1" eaLnBrk="1" hangingPunct="1">
              <a:defRPr/>
            </a:pPr>
            <a:endParaRPr lang="en-US" altLang="en-US" dirty="0" smtClean="0">
              <a:latin typeface="+mj-lt"/>
            </a:endParaRPr>
          </a:p>
          <a:p>
            <a:pPr lvl="1" eaLnBrk="1" hangingPunct="1">
              <a:defRPr/>
            </a:pPr>
            <a:r>
              <a:rPr lang="en-US" altLang="en-US" dirty="0" smtClean="0">
                <a:latin typeface="+mj-lt"/>
              </a:rPr>
              <a:t>Flash point</a:t>
            </a:r>
          </a:p>
          <a:p>
            <a:pPr lvl="1" eaLnBrk="1" hangingPunct="1">
              <a:defRPr/>
            </a:pPr>
            <a:endParaRPr lang="en-US" altLang="en-US" dirty="0" smtClean="0">
              <a:latin typeface="+mj-lt"/>
            </a:endParaRPr>
          </a:p>
          <a:p>
            <a:pPr lvl="1" eaLnBrk="1" hangingPunct="1">
              <a:defRPr/>
            </a:pPr>
            <a:r>
              <a:rPr lang="en-US" altLang="en-US" dirty="0" smtClean="0">
                <a:latin typeface="+mj-lt"/>
              </a:rPr>
              <a:t>Boiling point</a:t>
            </a:r>
          </a:p>
        </p:txBody>
      </p:sp>
      <p:sp>
        <p:nvSpPr>
          <p:cNvPr id="30724" name="Rectangle 4"/>
          <p:cNvSpPr>
            <a:spLocks noGrp="1" noChangeArrowheads="1"/>
          </p:cNvSpPr>
          <p:nvPr>
            <p:ph sz="half" idx="2"/>
          </p:nvPr>
        </p:nvSpPr>
        <p:spPr/>
        <p:txBody>
          <a:bodyPr/>
          <a:lstStyle/>
          <a:p>
            <a:pPr marL="0" indent="0" eaLnBrk="1" hangingPunct="1"/>
            <a:endParaRPr lang="en-US" smtClean="0"/>
          </a:p>
        </p:txBody>
      </p:sp>
      <p:pic>
        <p:nvPicPr>
          <p:cNvPr id="30725" name="Picture 5"/>
          <p:cNvPicPr>
            <a:picLocks noChangeAspect="1" noChangeArrowheads="1"/>
          </p:cNvPicPr>
          <p:nvPr/>
        </p:nvPicPr>
        <p:blipFill>
          <a:blip r:embed="rId3" cstate="print"/>
          <a:srcRect/>
          <a:stretch>
            <a:fillRect/>
          </a:stretch>
        </p:blipFill>
        <p:spPr bwMode="auto">
          <a:xfrm>
            <a:off x="5486400" y="2057400"/>
            <a:ext cx="2008188" cy="3340100"/>
          </a:xfrm>
          <a:prstGeom prst="rect">
            <a:avLst/>
          </a:prstGeom>
          <a:noFill/>
          <a:ln w="9525">
            <a:noFill/>
            <a:miter lim="800000"/>
            <a:headEnd/>
            <a:tailEnd/>
          </a:ln>
        </p:spPr>
      </p:pic>
    </p:spTree>
    <p:extLst>
      <p:ext uri="{BB962C8B-B14F-4D97-AF65-F5344CB8AC3E}">
        <p14:creationId xmlns:p14="http://schemas.microsoft.com/office/powerpoint/2010/main" val="4285317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15747">
                                            <p:txEl>
                                              <p:pRg st="0" end="0"/>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415747">
                                            <p:txEl>
                                              <p:pRg st="2" end="2"/>
                                            </p:txEl>
                                          </p:spTgt>
                                        </p:tgtEl>
                                        <p:attrNameLst>
                                          <p:attrName>style.textDecorationUnderline</p:attrName>
                                        </p:attrNameLst>
                                      </p:cBhvr>
                                      <p:to>
                                        <p:strVal val="true"/>
                                      </p:to>
                                    </p:set>
                                  </p:childTnLst>
                                </p:cTn>
                              </p:par>
                              <p:par>
                                <p:cTn id="9" presetID="18" presetClass="emph" presetSubtype="0" fill="hold" nodeType="withEffect">
                                  <p:stCondLst>
                                    <p:cond delay="0"/>
                                  </p:stCondLst>
                                  <p:iterate type="lt">
                                    <p:tmPct val="4000"/>
                                  </p:iterate>
                                  <p:childTnLst>
                                    <p:set>
                                      <p:cBhvr override="childStyle">
                                        <p:cTn id="10" dur="500" fill="hold"/>
                                        <p:tgtEl>
                                          <p:spTgt spid="415747">
                                            <p:txEl>
                                              <p:pRg st="4" end="4"/>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Density, or…</a:t>
            </a:r>
            <a:endParaRPr lang="en-US" dirty="0">
              <a:solidFill>
                <a:srgbClr val="FFC00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1531374"/>
            <a:ext cx="7772400" cy="5014452"/>
          </a:xfrm>
        </p:spPr>
      </p:pic>
    </p:spTree>
    <p:extLst>
      <p:ext uri="{BB962C8B-B14F-4D97-AF65-F5344CB8AC3E}">
        <p14:creationId xmlns:p14="http://schemas.microsoft.com/office/powerpoint/2010/main" val="4086629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Rot="1" noChangeArrowheads="1"/>
          </p:cNvSpPr>
          <p:nvPr>
            <p:ph type="title"/>
          </p:nvPr>
        </p:nvSpPr>
        <p:spPr/>
        <p:txBody>
          <a:bodyPr>
            <a:normAutofit fontScale="90000"/>
          </a:bodyPr>
          <a:lstStyle/>
          <a:p>
            <a:pPr eaLnBrk="1" hangingPunct="1">
              <a:defRPr/>
            </a:pPr>
            <a:r>
              <a:rPr sz="5300" dirty="0" smtClean="0">
                <a:solidFill>
                  <a:srgbClr val="FFC000"/>
                </a:solidFill>
              </a:rPr>
              <a:t>Density</a:t>
            </a:r>
            <a:r>
              <a:rPr sz="2800" dirty="0" smtClean="0">
                <a:solidFill>
                  <a:srgbClr val="FFC000"/>
                </a:solidFill>
              </a:rPr>
              <a:t/>
            </a:r>
            <a:br>
              <a:rPr sz="2800" dirty="0" smtClean="0">
                <a:solidFill>
                  <a:srgbClr val="FFC000"/>
                </a:solidFill>
              </a:rPr>
            </a:br>
            <a:r>
              <a:rPr sz="2700" i="1" dirty="0" smtClean="0">
                <a:solidFill>
                  <a:srgbClr val="FFC000"/>
                </a:solidFill>
              </a:rPr>
              <a:t>(will it float?)</a:t>
            </a:r>
            <a:endParaRPr sz="2700" dirty="0" smtClean="0">
              <a:solidFill>
                <a:srgbClr val="FFC000"/>
              </a:solidFill>
            </a:endParaRPr>
          </a:p>
        </p:txBody>
      </p:sp>
      <p:sp>
        <p:nvSpPr>
          <p:cNvPr id="417795" name="Rectangle 3"/>
          <p:cNvSpPr>
            <a:spLocks noGrp="1" noChangeArrowheads="1"/>
          </p:cNvSpPr>
          <p:nvPr>
            <p:ph type="body" idx="1"/>
          </p:nvPr>
        </p:nvSpPr>
        <p:spPr>
          <a:xfrm>
            <a:off x="457200" y="1752600"/>
            <a:ext cx="8229600" cy="4373563"/>
          </a:xfrm>
        </p:spPr>
        <p:txBody>
          <a:bodyPr/>
          <a:lstStyle/>
          <a:p>
            <a:pPr eaLnBrk="1" hangingPunct="1">
              <a:defRPr/>
            </a:pPr>
            <a:r>
              <a:rPr lang="en-US" dirty="0" smtClean="0"/>
              <a:t>Density is mass per unit volume</a:t>
            </a:r>
          </a:p>
          <a:p>
            <a:pPr eaLnBrk="1" hangingPunct="1">
              <a:defRPr/>
            </a:pPr>
            <a:r>
              <a:rPr lang="en-US" dirty="0" smtClean="0"/>
              <a:t>Specific gravity</a:t>
            </a:r>
          </a:p>
          <a:p>
            <a:pPr lvl="1" eaLnBrk="1" hangingPunct="1">
              <a:defRPr/>
            </a:pPr>
            <a:r>
              <a:rPr lang="en-US" dirty="0" smtClean="0">
                <a:latin typeface="+mj-lt"/>
              </a:rPr>
              <a:t>Ratio of masses between a material and </a:t>
            </a:r>
            <a:r>
              <a:rPr lang="en-US" u="sng" dirty="0" smtClean="0">
                <a:latin typeface="+mj-lt"/>
              </a:rPr>
              <a:t>freshwater</a:t>
            </a:r>
            <a:r>
              <a:rPr lang="en-US" dirty="0" smtClean="0">
                <a:latin typeface="+mj-lt"/>
              </a:rPr>
              <a:t> of the same volume &amp; temperature</a:t>
            </a:r>
          </a:p>
          <a:p>
            <a:pPr lvl="1" eaLnBrk="1" hangingPunct="1">
              <a:defRPr/>
            </a:pPr>
            <a:r>
              <a:rPr lang="en-US" dirty="0" err="1" smtClean="0">
                <a:latin typeface="+mj-lt"/>
              </a:rPr>
              <a:t>Spg</a:t>
            </a:r>
            <a:r>
              <a:rPr lang="en-US" dirty="0" smtClean="0">
                <a:latin typeface="+mj-lt"/>
              </a:rPr>
              <a:t> &lt; 1.0 will float in freshwater</a:t>
            </a:r>
          </a:p>
          <a:p>
            <a:pPr eaLnBrk="1" hangingPunct="1">
              <a:defRPr/>
            </a:pPr>
            <a:r>
              <a:rPr lang="en-US" dirty="0" smtClean="0"/>
              <a:t>°API gravity</a:t>
            </a:r>
          </a:p>
          <a:p>
            <a:pPr lvl="1" eaLnBrk="1" hangingPunct="1">
              <a:defRPr/>
            </a:pPr>
            <a:r>
              <a:rPr lang="en-US" dirty="0" smtClean="0">
                <a:latin typeface="+mj-lt"/>
              </a:rPr>
              <a:t>Used by the U.S. petroleum industry</a:t>
            </a:r>
          </a:p>
          <a:p>
            <a:pPr lvl="1" eaLnBrk="1" hangingPunct="1">
              <a:defRPr/>
            </a:pPr>
            <a:r>
              <a:rPr lang="en-US" dirty="0" smtClean="0">
                <a:latin typeface="+mj-lt"/>
              </a:rPr>
              <a:t>°API = (141.5/</a:t>
            </a:r>
            <a:r>
              <a:rPr lang="en-US" dirty="0" err="1" smtClean="0">
                <a:latin typeface="+mj-lt"/>
              </a:rPr>
              <a:t>spg</a:t>
            </a:r>
            <a:r>
              <a:rPr lang="en-US" dirty="0" smtClean="0">
                <a:latin typeface="+mj-lt"/>
              </a:rPr>
              <a:t>) - 131.5</a:t>
            </a:r>
          </a:p>
          <a:p>
            <a:pPr lvl="1" eaLnBrk="1" hangingPunct="1">
              <a:defRPr/>
            </a:pPr>
            <a:r>
              <a:rPr lang="en-US" dirty="0" smtClean="0">
                <a:latin typeface="+mj-lt"/>
              </a:rPr>
              <a:t>°API &gt; 10.0 will float in freshwater</a:t>
            </a:r>
          </a:p>
        </p:txBody>
      </p:sp>
    </p:spTree>
    <p:extLst>
      <p:ext uri="{BB962C8B-B14F-4D97-AF65-F5344CB8AC3E}">
        <p14:creationId xmlns:p14="http://schemas.microsoft.com/office/powerpoint/2010/main" val="4022242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417795">
                                            <p:txEl>
                                              <p:pRg st="3" end="3"/>
                                            </p:txEl>
                                          </p:spTgt>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417795">
                                            <p:txEl>
                                              <p:pRg st="7" end="7"/>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Rot="1" noChangeArrowheads="1"/>
          </p:cNvSpPr>
          <p:nvPr>
            <p:ph type="title"/>
          </p:nvPr>
        </p:nvSpPr>
        <p:spPr/>
        <p:txBody>
          <a:bodyPr/>
          <a:lstStyle/>
          <a:p>
            <a:pPr eaLnBrk="1" hangingPunct="1">
              <a:defRPr/>
            </a:pPr>
            <a:r>
              <a:rPr dirty="0" smtClean="0">
                <a:solidFill>
                  <a:srgbClr val="FFC000"/>
                </a:solidFill>
              </a:rPr>
              <a:t>Specific &amp; °API Gravities</a:t>
            </a:r>
          </a:p>
        </p:txBody>
      </p:sp>
      <p:graphicFrame>
        <p:nvGraphicFramePr>
          <p:cNvPr id="473091" name="Group 3"/>
          <p:cNvGraphicFramePr>
            <a:graphicFrameLocks noGrp="1"/>
          </p:cNvGraphicFramePr>
          <p:nvPr>
            <p:ph idx="1"/>
          </p:nvPr>
        </p:nvGraphicFramePr>
        <p:xfrm>
          <a:off x="685800" y="1828800"/>
          <a:ext cx="7772400" cy="4116388"/>
        </p:xfrm>
        <a:graphic>
          <a:graphicData uri="http://schemas.openxmlformats.org/drawingml/2006/table">
            <a:tbl>
              <a:tblPr/>
              <a:tblGrid>
                <a:gridCol w="1943100"/>
                <a:gridCol w="1943100"/>
                <a:gridCol w="1943100"/>
                <a:gridCol w="1943100"/>
              </a:tblGrid>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smtClean="0">
                          <a:ln>
                            <a:noFill/>
                          </a:ln>
                          <a:solidFill>
                            <a:schemeClr val="tx1"/>
                          </a:solidFill>
                          <a:effectLst/>
                          <a:latin typeface="Tw Cen MT" pitchFamily="34" charset="0"/>
                        </a:rPr>
                        <a:t>Material</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smtClean="0">
                          <a:ln>
                            <a:noFill/>
                          </a:ln>
                          <a:solidFill>
                            <a:schemeClr val="tx1"/>
                          </a:solidFill>
                          <a:effectLst/>
                          <a:latin typeface="Tw Cen MT" pitchFamily="34" charset="0"/>
                        </a:rPr>
                        <a:t>Specific Gravity</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smtClean="0">
                          <a:ln>
                            <a:noFill/>
                          </a:ln>
                          <a:solidFill>
                            <a:schemeClr val="tx1"/>
                          </a:solidFill>
                          <a:effectLst/>
                          <a:latin typeface="Tw Cen MT" pitchFamily="34" charset="0"/>
                        </a:rPr>
                        <a:t>°API gravity</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smtClean="0">
                          <a:ln>
                            <a:noFill/>
                          </a:ln>
                          <a:solidFill>
                            <a:schemeClr val="tx1"/>
                          </a:solidFill>
                          <a:effectLst/>
                          <a:latin typeface="Tw Cen MT" pitchFamily="34" charset="0"/>
                        </a:rPr>
                        <a:t>Floats or sinks in SW</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r>
              <a:tr h="10302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smtClean="0">
                          <a:ln>
                            <a:noFill/>
                          </a:ln>
                          <a:solidFill>
                            <a:schemeClr val="hlink"/>
                          </a:solidFill>
                          <a:effectLst/>
                          <a:latin typeface="Tw Cen MT" pitchFamily="34" charset="0"/>
                        </a:rPr>
                        <a:t>Freshwater</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1" i="0" u="none" strike="noStrike" cap="none" normalizeH="0" baseline="0" smtClean="0">
                        <a:ln>
                          <a:noFill/>
                        </a:ln>
                        <a:solidFill>
                          <a:schemeClr val="hlink"/>
                        </a:solidFill>
                        <a:effectLst/>
                        <a:latin typeface="Tw Cen MT"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smtClean="0">
                          <a:ln>
                            <a:noFill/>
                          </a:ln>
                          <a:solidFill>
                            <a:schemeClr val="hlink"/>
                          </a:solidFill>
                          <a:effectLst/>
                          <a:latin typeface="Tw Cen MT" pitchFamily="34" charset="0"/>
                        </a:rPr>
                        <a:t>1.0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smtClean="0">
                          <a:ln>
                            <a:noFill/>
                          </a:ln>
                          <a:solidFill>
                            <a:schemeClr val="hlink"/>
                          </a:solidFill>
                          <a:effectLst/>
                          <a:latin typeface="Tw Cen MT" pitchFamily="34" charset="0"/>
                        </a:rPr>
                        <a:t>10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smtClean="0">
                          <a:ln>
                            <a:noFill/>
                          </a:ln>
                          <a:solidFill>
                            <a:schemeClr val="hlink"/>
                          </a:solidFill>
                          <a:effectLst/>
                          <a:latin typeface="Tw Cen MT" pitchFamily="34" charset="0"/>
                        </a:rPr>
                        <a:t>Floats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smtClean="0">
                          <a:ln>
                            <a:noFill/>
                          </a:ln>
                          <a:solidFill>
                            <a:srgbClr val="00B050"/>
                          </a:solidFill>
                          <a:effectLst/>
                          <a:latin typeface="Tw Cen MT" pitchFamily="34" charset="0"/>
                        </a:rPr>
                        <a:t>Seawater</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smtClean="0">
                          <a:ln>
                            <a:noFill/>
                          </a:ln>
                          <a:solidFill>
                            <a:srgbClr val="00B050"/>
                          </a:solidFill>
                          <a:effectLst/>
                          <a:latin typeface="Tw Cen MT" pitchFamily="34" charset="0"/>
                        </a:rPr>
                        <a:t>1.02-1.03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smtClean="0">
                          <a:ln>
                            <a:noFill/>
                          </a:ln>
                          <a:solidFill>
                            <a:srgbClr val="00B050"/>
                          </a:solidFill>
                          <a:effectLst/>
                          <a:latin typeface="Tw Cen MT" pitchFamily="34" charset="0"/>
                        </a:rPr>
                        <a:t>7-9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smtClean="0">
                          <a:ln>
                            <a:noFill/>
                          </a:ln>
                          <a:solidFill>
                            <a:srgbClr val="00B050"/>
                          </a:solidFill>
                          <a:effectLst/>
                          <a:latin typeface="Tw Cen MT" pitchFamily="34" charset="0"/>
                        </a:rPr>
                        <a:t>N/A</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smtClean="0">
                          <a:ln>
                            <a:noFill/>
                          </a:ln>
                          <a:solidFill>
                            <a:schemeClr val="accent6">
                              <a:lumMod val="50000"/>
                            </a:schemeClr>
                          </a:solidFill>
                          <a:effectLst/>
                          <a:latin typeface="Tw Cen MT" pitchFamily="34" charset="0"/>
                        </a:rPr>
                        <a:t>Most oils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smtClean="0">
                          <a:ln>
                            <a:noFill/>
                          </a:ln>
                          <a:solidFill>
                            <a:schemeClr val="accent6">
                              <a:lumMod val="50000"/>
                            </a:schemeClr>
                          </a:solidFill>
                          <a:effectLst/>
                          <a:latin typeface="Tw Cen MT" pitchFamily="34" charset="0"/>
                        </a:rPr>
                        <a:t>0.78-1.0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smtClean="0">
                          <a:ln>
                            <a:noFill/>
                          </a:ln>
                          <a:solidFill>
                            <a:schemeClr val="accent6">
                              <a:lumMod val="50000"/>
                            </a:schemeClr>
                          </a:solidFill>
                          <a:effectLst/>
                          <a:latin typeface="Tw Cen MT" pitchFamily="34" charset="0"/>
                        </a:rPr>
                        <a:t>10-50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smtClean="0">
                          <a:ln>
                            <a:noFill/>
                          </a:ln>
                          <a:solidFill>
                            <a:schemeClr val="accent6">
                              <a:lumMod val="50000"/>
                            </a:schemeClr>
                          </a:solidFill>
                          <a:effectLst/>
                          <a:latin typeface="Tw Cen MT" pitchFamily="34" charset="0"/>
                        </a:rPr>
                        <a:t>Float</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6">
                        <a:lumMod val="20000"/>
                        <a:lumOff val="80000"/>
                      </a:schemeClr>
                    </a:solidFill>
                  </a:tcPr>
                </a:tc>
              </a:tr>
            </a:tbl>
          </a:graphicData>
        </a:graphic>
      </p:graphicFrame>
    </p:spTree>
    <p:extLst>
      <p:ext uri="{BB962C8B-B14F-4D97-AF65-F5344CB8AC3E}">
        <p14:creationId xmlns:p14="http://schemas.microsoft.com/office/powerpoint/2010/main" val="3105889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7" descr="ITBP101004413Nov.jpg"/>
          <p:cNvPicPr>
            <a:picLocks noGrp="1" noChangeAspect="1"/>
          </p:cNvPicPr>
          <p:nvPr>
            <p:ph idx="1"/>
          </p:nvPr>
        </p:nvPicPr>
        <p:blipFill>
          <a:blip r:embed="rId2" cstate="print"/>
          <a:srcRect/>
          <a:stretch>
            <a:fillRect/>
          </a:stretch>
        </p:blipFill>
        <p:spPr>
          <a:xfrm>
            <a:off x="0" y="0"/>
            <a:ext cx="9144000" cy="6858000"/>
          </a:xfrm>
        </p:spPr>
      </p:pic>
      <p:sp>
        <p:nvSpPr>
          <p:cNvPr id="4" name="Title 3"/>
          <p:cNvSpPr>
            <a:spLocks noGrp="1"/>
          </p:cNvSpPr>
          <p:nvPr>
            <p:ph type="title"/>
          </p:nvPr>
        </p:nvSpPr>
        <p:spPr/>
        <p:txBody>
          <a:bodyPr/>
          <a:lstStyle/>
          <a:p>
            <a:pPr eaLnBrk="1" hangingPunct="1">
              <a:defRPr/>
            </a:pPr>
            <a:r>
              <a:rPr i="1" smtClean="0"/>
              <a:t>T/B DBL-152</a:t>
            </a:r>
          </a:p>
        </p:txBody>
      </p:sp>
    </p:spTree>
    <p:extLst>
      <p:ext uri="{BB962C8B-B14F-4D97-AF65-F5344CB8AC3E}">
        <p14:creationId xmlns:p14="http://schemas.microsoft.com/office/powerpoint/2010/main" val="623043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2" descr="P1010092.JPG                                                   00056E50Macintosh HD                   BE173C58:"/>
          <p:cNvPicPr>
            <a:picLocks noChangeAspect="1" noChangeArrowheads="1"/>
          </p:cNvPicPr>
          <p:nvPr/>
        </p:nvPicPr>
        <p:blipFill>
          <a:blip r:embed="rId3">
            <a:lum contrast="10000"/>
            <a:extLst>
              <a:ext uri="{28A0092B-C50C-407E-A947-70E740481C1C}">
                <a14:useLocalDpi xmlns:a14="http://schemas.microsoft.com/office/drawing/2010/main" val="0"/>
              </a:ext>
            </a:extLst>
          </a:blip>
          <a:srcRect/>
          <a:stretch>
            <a:fillRect/>
          </a:stretch>
        </p:blipFill>
        <p:spPr bwMode="black">
          <a:xfrm>
            <a:off x="0" y="-7938"/>
            <a:ext cx="9144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6402" name="Rectangle 2"/>
          <p:cNvSpPr>
            <a:spLocks noGrp="1" noChangeArrowheads="1"/>
          </p:cNvSpPr>
          <p:nvPr>
            <p:ph type="title"/>
          </p:nvPr>
        </p:nvSpPr>
        <p:spPr/>
        <p:txBody>
          <a:bodyPr/>
          <a:lstStyle/>
          <a:p>
            <a:pPr eaLnBrk="1" hangingPunct="1">
              <a:defRPr/>
            </a:pPr>
            <a:r>
              <a:rPr lang="en-US">
                <a:solidFill>
                  <a:srgbClr val="FFFF00"/>
                </a:solidFill>
              </a:rPr>
              <a:t>Barge DBL-152</a:t>
            </a:r>
            <a:br>
              <a:rPr lang="en-US">
                <a:solidFill>
                  <a:srgbClr val="FFFF00"/>
                </a:solidFill>
              </a:rPr>
            </a:br>
            <a:r>
              <a:rPr lang="en-US" sz="1600">
                <a:solidFill>
                  <a:srgbClr val="FFFF00"/>
                </a:solidFill>
              </a:rPr>
              <a:t>November 11, 2005</a:t>
            </a:r>
            <a:endParaRPr lang="en-US"/>
          </a:p>
        </p:txBody>
      </p:sp>
      <p:sp>
        <p:nvSpPr>
          <p:cNvPr id="486403" name="Rectangle 3"/>
          <p:cNvSpPr>
            <a:spLocks noGrp="1" noChangeArrowheads="1"/>
          </p:cNvSpPr>
          <p:nvPr>
            <p:ph type="body" idx="1"/>
          </p:nvPr>
        </p:nvSpPr>
        <p:spPr>
          <a:xfrm>
            <a:off x="457200" y="1600200"/>
            <a:ext cx="8229600" cy="2600325"/>
          </a:xfrm>
        </p:spPr>
        <p:txBody>
          <a:bodyPr/>
          <a:lstStyle/>
          <a:p>
            <a:pPr eaLnBrk="1" hangingPunct="1">
              <a:lnSpc>
                <a:spcPct val="90000"/>
              </a:lnSpc>
              <a:defRPr/>
            </a:pPr>
            <a:r>
              <a:rPr lang="en-US" sz="2800" dirty="0" smtClean="0">
                <a:solidFill>
                  <a:srgbClr val="FFFF00"/>
                </a:solidFill>
                <a:latin typeface="Times New Roman" pitchFamily="18" charset="0"/>
                <a:cs typeface="Times New Roman" pitchFamily="18" charset="0"/>
              </a:rPr>
              <a:t>Allision </a:t>
            </a:r>
            <a:r>
              <a:rPr lang="en-US" sz="2800" dirty="0">
                <a:solidFill>
                  <a:srgbClr val="FFFF00"/>
                </a:solidFill>
                <a:latin typeface="Times New Roman" pitchFamily="18" charset="0"/>
                <a:cs typeface="Times New Roman" pitchFamily="18" charset="0"/>
              </a:rPr>
              <a:t>with oil rig </a:t>
            </a:r>
            <a:r>
              <a:rPr lang="en-US" sz="2800" dirty="0" smtClean="0">
                <a:solidFill>
                  <a:srgbClr val="FFFF00"/>
                </a:solidFill>
                <a:latin typeface="Times New Roman" pitchFamily="18" charset="0"/>
                <a:cs typeface="Times New Roman" pitchFamily="18" charset="0"/>
              </a:rPr>
              <a:t>debris sunk </a:t>
            </a:r>
            <a:r>
              <a:rPr lang="en-US" sz="2800" dirty="0">
                <a:solidFill>
                  <a:srgbClr val="FFFF00"/>
                </a:solidFill>
                <a:latin typeface="Times New Roman" pitchFamily="18" charset="0"/>
                <a:cs typeface="Times New Roman" pitchFamily="18" charset="0"/>
              </a:rPr>
              <a:t>by Hurricane Rita</a:t>
            </a:r>
          </a:p>
          <a:p>
            <a:pPr eaLnBrk="1" hangingPunct="1">
              <a:lnSpc>
                <a:spcPct val="90000"/>
              </a:lnSpc>
              <a:defRPr/>
            </a:pPr>
            <a:r>
              <a:rPr lang="en-US" sz="2800" dirty="0">
                <a:solidFill>
                  <a:srgbClr val="FFFF00"/>
                </a:solidFill>
                <a:latin typeface="Times New Roman" pitchFamily="18" charset="0"/>
                <a:cs typeface="Times New Roman" pitchFamily="18" charset="0"/>
              </a:rPr>
              <a:t>≈ 30 miles (≈ 50 kilometers) offshore of Port Arthur, TX</a:t>
            </a:r>
          </a:p>
          <a:p>
            <a:pPr eaLnBrk="1" hangingPunct="1">
              <a:lnSpc>
                <a:spcPct val="90000"/>
              </a:lnSpc>
              <a:defRPr/>
            </a:pPr>
            <a:r>
              <a:rPr lang="en-US" sz="2800" dirty="0">
                <a:solidFill>
                  <a:srgbClr val="FFFF00"/>
                </a:solidFill>
                <a:latin typeface="Times New Roman" pitchFamily="18" charset="0"/>
                <a:cs typeface="Times New Roman" pitchFamily="18" charset="0"/>
              </a:rPr>
              <a:t>3 million gallons (71,400 barrels)</a:t>
            </a:r>
          </a:p>
          <a:p>
            <a:pPr eaLnBrk="1" hangingPunct="1">
              <a:lnSpc>
                <a:spcPct val="90000"/>
              </a:lnSpc>
              <a:defRPr/>
            </a:pPr>
            <a:r>
              <a:rPr lang="en-US" sz="2800" dirty="0">
                <a:solidFill>
                  <a:srgbClr val="FFFF00"/>
                </a:solidFill>
                <a:latin typeface="Times New Roman" pitchFamily="18" charset="0"/>
                <a:cs typeface="Times New Roman" pitchFamily="18" charset="0"/>
              </a:rPr>
              <a:t>Slurry Oil</a:t>
            </a:r>
          </a:p>
          <a:p>
            <a:pPr lvl="1" eaLnBrk="1" hangingPunct="1">
              <a:lnSpc>
                <a:spcPct val="90000"/>
              </a:lnSpc>
              <a:defRPr/>
            </a:pPr>
            <a:r>
              <a:rPr lang="en-US" sz="2400" dirty="0">
                <a:solidFill>
                  <a:srgbClr val="FFFF00"/>
                </a:solidFill>
                <a:latin typeface="Times New Roman" pitchFamily="18" charset="0"/>
                <a:cs typeface="Times New Roman" pitchFamily="18" charset="0"/>
              </a:rPr>
              <a:t>Denser than seawater</a:t>
            </a:r>
          </a:p>
          <a:p>
            <a:pPr lvl="1" eaLnBrk="1" hangingPunct="1">
              <a:lnSpc>
                <a:spcPct val="90000"/>
              </a:lnSpc>
              <a:defRPr/>
            </a:pPr>
            <a:r>
              <a:rPr lang="en-US" sz="2400" dirty="0">
                <a:solidFill>
                  <a:srgbClr val="FFFF00"/>
                </a:solidFill>
                <a:latin typeface="Times New Roman" pitchFamily="18" charset="0"/>
                <a:cs typeface="Times New Roman" pitchFamily="18" charset="0"/>
              </a:rPr>
              <a:t>Viscosity of a medium crude oil</a:t>
            </a:r>
          </a:p>
          <a:p>
            <a:pPr eaLnBrk="1" hangingPunct="1">
              <a:lnSpc>
                <a:spcPct val="90000"/>
              </a:lnSpc>
              <a:defRPr/>
            </a:pPr>
            <a:r>
              <a:rPr lang="en-US" sz="2800" dirty="0">
                <a:solidFill>
                  <a:srgbClr val="FFFF00"/>
                </a:solidFill>
                <a:latin typeface="Times New Roman" pitchFamily="18" charset="0"/>
                <a:cs typeface="Times New Roman" pitchFamily="18" charset="0"/>
              </a:rPr>
              <a:t>Depth: approx. 50 ft (15 meters)</a:t>
            </a:r>
          </a:p>
        </p:txBody>
      </p:sp>
      <p:sp>
        <p:nvSpPr>
          <p:cNvPr id="23557" name="Rectangle 4"/>
          <p:cNvSpPr>
            <a:spLocks noChangeArrowheads="1"/>
          </p:cNvSpPr>
          <p:nvPr/>
        </p:nvSpPr>
        <p:spPr bwMode="auto">
          <a:xfrm>
            <a:off x="3429000" y="257175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endParaRPr lang="en-US" sz="2400">
              <a:latin typeface="Times" pitchFamily="18" charset="0"/>
            </a:endParaRPr>
          </a:p>
        </p:txBody>
      </p:sp>
      <p:grpSp>
        <p:nvGrpSpPr>
          <p:cNvPr id="23558" name="Group 5"/>
          <p:cNvGrpSpPr>
            <a:grpSpLocks/>
          </p:cNvGrpSpPr>
          <p:nvPr/>
        </p:nvGrpSpPr>
        <p:grpSpPr bwMode="auto">
          <a:xfrm>
            <a:off x="6553200" y="3657600"/>
            <a:ext cx="2286000" cy="2438400"/>
            <a:chOff x="2592" y="2688"/>
            <a:chExt cx="1440" cy="1632"/>
          </a:xfrm>
        </p:grpSpPr>
        <p:sp>
          <p:nvSpPr>
            <p:cNvPr id="23563" name="Rectangle 6"/>
            <p:cNvSpPr>
              <a:spLocks noChangeArrowheads="1"/>
            </p:cNvSpPr>
            <p:nvPr/>
          </p:nvSpPr>
          <p:spPr bwMode="auto">
            <a:xfrm>
              <a:off x="2592" y="2688"/>
              <a:ext cx="1440" cy="16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3564" name="Text Box 7"/>
            <p:cNvSpPr txBox="1">
              <a:spLocks noChangeArrowheads="1"/>
            </p:cNvSpPr>
            <p:nvPr/>
          </p:nvSpPr>
          <p:spPr bwMode="auto">
            <a:xfrm>
              <a:off x="2736" y="2784"/>
              <a:ext cx="1296" cy="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a:latin typeface="Times" pitchFamily="18" charset="0"/>
                </a:rPr>
                <a:t>API     barrels</a:t>
              </a:r>
            </a:p>
            <a:p>
              <a:r>
                <a:rPr lang="en-US" sz="2400">
                  <a:latin typeface="Times" pitchFamily="18" charset="0"/>
                </a:rPr>
                <a:t>24.6    1,870</a:t>
              </a:r>
              <a:endParaRPr lang="en-US" sz="2400">
                <a:latin typeface="Courier"/>
              </a:endParaRPr>
            </a:p>
            <a:p>
              <a:r>
                <a:rPr lang="en-US" sz="2400">
                  <a:latin typeface="Times" pitchFamily="18" charset="0"/>
                </a:rPr>
                <a:t>9.7     10,300</a:t>
              </a:r>
            </a:p>
            <a:p>
              <a:r>
                <a:rPr lang="en-US" sz="2400">
                  <a:latin typeface="Times" pitchFamily="18" charset="0"/>
                </a:rPr>
                <a:t>3.9     41,950</a:t>
              </a:r>
            </a:p>
            <a:p>
              <a:r>
                <a:rPr lang="en-US" sz="2400">
                  <a:latin typeface="Times" pitchFamily="18" charset="0"/>
                </a:rPr>
                <a:t>3.8     50,700</a:t>
              </a:r>
            </a:p>
            <a:p>
              <a:r>
                <a:rPr lang="en-US" sz="2400">
                  <a:latin typeface="Times" pitchFamily="18" charset="0"/>
                </a:rPr>
                <a:t>-2.3    15,500</a:t>
              </a:r>
            </a:p>
          </p:txBody>
        </p:sp>
      </p:grpSp>
      <p:sp>
        <p:nvSpPr>
          <p:cNvPr id="23559" name="Text Box 8"/>
          <p:cNvSpPr txBox="1">
            <a:spLocks noChangeArrowheads="1"/>
          </p:cNvSpPr>
          <p:nvPr/>
        </p:nvSpPr>
        <p:spPr bwMode="auto">
          <a:xfrm>
            <a:off x="6629400" y="3200400"/>
            <a:ext cx="2173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a:solidFill>
                  <a:srgbClr val="FFFF00"/>
                </a:solidFill>
                <a:latin typeface="Times" pitchFamily="18" charset="0"/>
              </a:rPr>
              <a:t>DBL-152 Cargo</a:t>
            </a:r>
            <a:endParaRPr lang="en-US" sz="2400">
              <a:latin typeface="Times" pitchFamily="18" charset="0"/>
            </a:endParaRPr>
          </a:p>
        </p:txBody>
      </p:sp>
      <p:sp>
        <p:nvSpPr>
          <p:cNvPr id="23560" name="Text Box 9"/>
          <p:cNvSpPr txBox="1">
            <a:spLocks noChangeArrowheads="1"/>
          </p:cNvSpPr>
          <p:nvPr/>
        </p:nvSpPr>
        <p:spPr bwMode="auto">
          <a:xfrm>
            <a:off x="6103938" y="6370638"/>
            <a:ext cx="28114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Receiving water ≈ API 9.7</a:t>
            </a:r>
          </a:p>
        </p:txBody>
      </p:sp>
      <p:sp>
        <p:nvSpPr>
          <p:cNvPr id="23561" name="Rectangle 10"/>
          <p:cNvSpPr>
            <a:spLocks noChangeArrowheads="1"/>
          </p:cNvSpPr>
          <p:nvPr/>
        </p:nvSpPr>
        <p:spPr bwMode="auto">
          <a:xfrm>
            <a:off x="6553200" y="4953000"/>
            <a:ext cx="2286000" cy="1143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0000"/>
              </a:solidFill>
            </a:endParaRPr>
          </a:p>
        </p:txBody>
      </p:sp>
      <p:pic>
        <p:nvPicPr>
          <p:cNvPr id="23562" name="Picture 2" descr="BARGE_DBL152_chart.jpg                                         0003F6E1Macintosh HD                   BE173C58:"/>
          <p:cNvPicPr>
            <a:picLocks noChangeAspect="1" noChangeArrowheads="1"/>
          </p:cNvPicPr>
          <p:nvPr/>
        </p:nvPicPr>
        <p:blipFill>
          <a:blip r:embed="rId4">
            <a:lum bright="-30000" contrast="30000"/>
            <a:extLst>
              <a:ext uri="{28A0092B-C50C-407E-A947-70E740481C1C}">
                <a14:useLocalDpi xmlns:a14="http://schemas.microsoft.com/office/drawing/2010/main" val="0"/>
              </a:ext>
            </a:extLst>
          </a:blip>
          <a:srcRect/>
          <a:stretch>
            <a:fillRect/>
          </a:stretch>
        </p:blipFill>
        <p:spPr bwMode="black">
          <a:xfrm>
            <a:off x="287338" y="5192713"/>
            <a:ext cx="2135187"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029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5575"/>
            <a:ext cx="8229600" cy="1252538"/>
          </a:xfrm>
        </p:spPr>
        <p:txBody>
          <a:bodyPr/>
          <a:lstStyle/>
          <a:p>
            <a:pPr eaLnBrk="1" hangingPunct="1">
              <a:defRPr/>
            </a:pPr>
            <a:endParaRPr smtClean="0"/>
          </a:p>
        </p:txBody>
      </p:sp>
      <p:pic>
        <p:nvPicPr>
          <p:cNvPr id="34819" name="Content Placeholder 7" descr="DBL-152-Test-1.jpg"/>
          <p:cNvPicPr>
            <a:picLocks noGrp="1" noChangeAspect="1"/>
          </p:cNvPicPr>
          <p:nvPr>
            <p:ph idx="1"/>
          </p:nvPr>
        </p:nvPicPr>
        <p:blipFill>
          <a:blip r:embed="rId3" cstate="print"/>
          <a:srcRect/>
          <a:stretch>
            <a:fillRect/>
          </a:stretch>
        </p:blipFill>
        <p:spPr>
          <a:xfrm>
            <a:off x="0" y="0"/>
            <a:ext cx="9144000" cy="6858000"/>
          </a:xfrm>
        </p:spPr>
      </p:pic>
    </p:spTree>
    <p:extLst>
      <p:ext uri="{BB962C8B-B14F-4D97-AF65-F5344CB8AC3E}">
        <p14:creationId xmlns:p14="http://schemas.microsoft.com/office/powerpoint/2010/main" val="1727734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eaLnBrk="1" hangingPunct="1">
              <a:defRPr/>
            </a:pPr>
            <a:endParaRPr smtClean="0"/>
          </a:p>
        </p:txBody>
      </p:sp>
      <p:pic>
        <p:nvPicPr>
          <p:cNvPr id="35843" name="Content Placeholder 3" descr="DBL-152-Test-3.jpg"/>
          <p:cNvPicPr>
            <a:picLocks noGrp="1" noChangeAspect="1"/>
          </p:cNvPicPr>
          <p:nvPr>
            <p:ph idx="1"/>
          </p:nvPr>
        </p:nvPicPr>
        <p:blipFill>
          <a:blip r:embed="rId3" cstate="print"/>
          <a:srcRect/>
          <a:stretch>
            <a:fillRect/>
          </a:stretch>
        </p:blipFill>
        <p:spPr>
          <a:xfrm>
            <a:off x="0" y="0"/>
            <a:ext cx="9144000" cy="6858000"/>
          </a:xfrm>
        </p:spPr>
      </p:pic>
      <p:pic>
        <p:nvPicPr>
          <p:cNvPr id="4" name="Picture 4" descr="DBL o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5720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766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6" name="Object 4"/>
          <p:cNvGraphicFramePr>
            <a:graphicFrameLocks noChangeAspect="1"/>
          </p:cNvGraphicFramePr>
          <p:nvPr>
            <p:extLst>
              <p:ext uri="{D42A27DB-BD31-4B8C-83A1-F6EECF244321}">
                <p14:modId xmlns:p14="http://schemas.microsoft.com/office/powerpoint/2010/main" val="3693490255"/>
              </p:ext>
            </p:extLst>
          </p:nvPr>
        </p:nvGraphicFramePr>
        <p:xfrm>
          <a:off x="17929" y="0"/>
          <a:ext cx="10030995" cy="6858000"/>
        </p:xfrm>
        <a:graphic>
          <a:graphicData uri="http://schemas.openxmlformats.org/presentationml/2006/ole">
            <mc:AlternateContent xmlns:mc="http://schemas.openxmlformats.org/markup-compatibility/2006">
              <mc:Choice xmlns:v="urn:schemas-microsoft-com:vml" Requires="v">
                <p:oleObj spid="_x0000_s114701" name="Worksheet" r:id="rId4" imgW="8674608" imgH="5931408" progId="Excel.Sheet.8">
                  <p:embed/>
                </p:oleObj>
              </mc:Choice>
              <mc:Fallback>
                <p:oleObj name="Worksheet" r:id="rId4" imgW="8674608" imgH="5931408"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29" y="0"/>
                        <a:ext cx="10030995" cy="6858000"/>
                      </a:xfrm>
                      <a:prstGeom prst="rect">
                        <a:avLst/>
                      </a:prstGeom>
                      <a:solidFill>
                        <a:schemeClr val="accent1">
                          <a:lumMod val="40000"/>
                          <a:lumOff val="60000"/>
                        </a:schemeClr>
                      </a:solidFill>
                      <a:ln>
                        <a:noFill/>
                      </a:ln>
                      <a:effectLst/>
                    </p:spPr>
                  </p:pic>
                </p:oleObj>
              </mc:Fallback>
            </mc:AlternateContent>
          </a:graphicData>
        </a:graphic>
      </p:graphicFrame>
      <p:sp>
        <p:nvSpPr>
          <p:cNvPr id="23558" name="Text Box 18"/>
          <p:cNvSpPr txBox="1">
            <a:spLocks noChangeArrowheads="1"/>
          </p:cNvSpPr>
          <p:nvPr/>
        </p:nvSpPr>
        <p:spPr bwMode="auto">
          <a:xfrm>
            <a:off x="2514600" y="623252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84" charset="0"/>
                <a:ea typeface="ＭＳ Ｐゴシック" pitchFamily="34" charset="-128"/>
              </a:defRPr>
            </a:lvl1pPr>
            <a:lvl2pPr marL="37931725" indent="-37474525">
              <a:defRPr sz="2400">
                <a:solidFill>
                  <a:schemeClr val="tx1"/>
                </a:solidFill>
                <a:latin typeface="Times" pitchFamily="84" charset="0"/>
                <a:ea typeface="ＭＳ Ｐゴシック" pitchFamily="34" charset="-128"/>
              </a:defRPr>
            </a:lvl2pPr>
            <a:lvl3pPr>
              <a:defRPr sz="2400">
                <a:solidFill>
                  <a:schemeClr val="tx1"/>
                </a:solidFill>
                <a:latin typeface="Times" pitchFamily="84" charset="0"/>
                <a:ea typeface="ＭＳ Ｐゴシック" pitchFamily="34" charset="-128"/>
              </a:defRPr>
            </a:lvl3pPr>
            <a:lvl4pPr>
              <a:defRPr sz="2400">
                <a:solidFill>
                  <a:schemeClr val="tx1"/>
                </a:solidFill>
                <a:latin typeface="Times" pitchFamily="84" charset="0"/>
                <a:ea typeface="ＭＳ Ｐゴシック" pitchFamily="34" charset="-128"/>
              </a:defRPr>
            </a:lvl4pPr>
            <a:lvl5pPr>
              <a:defRPr sz="2400">
                <a:solidFill>
                  <a:schemeClr val="tx1"/>
                </a:solidFill>
                <a:latin typeface="Times" pitchFamily="84"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84"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84"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84"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84" charset="0"/>
                <a:ea typeface="ＭＳ Ｐゴシック" pitchFamily="34" charset="-128"/>
              </a:defRPr>
            </a:lvl9pPr>
          </a:lstStyle>
          <a:p>
            <a:r>
              <a:rPr lang="en-US" dirty="0"/>
              <a:t>Source</a:t>
            </a:r>
          </a:p>
        </p:txBody>
      </p:sp>
      <p:sp>
        <p:nvSpPr>
          <p:cNvPr id="23559" name="Text Box 19"/>
          <p:cNvSpPr txBox="1">
            <a:spLocks noChangeArrowheads="1"/>
          </p:cNvSpPr>
          <p:nvPr/>
        </p:nvSpPr>
        <p:spPr bwMode="auto">
          <a:xfrm rot="-5400000">
            <a:off x="-533400" y="35814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ＭＳ Ｐゴシック" pitchFamily="34" charset="-128"/>
              </a:defRPr>
            </a:lvl1pPr>
            <a:lvl2pPr marL="37931725" indent="-37474525">
              <a:defRPr sz="2400">
                <a:solidFill>
                  <a:schemeClr val="tx1"/>
                </a:solidFill>
                <a:latin typeface="Times" pitchFamily="84" charset="0"/>
                <a:ea typeface="ＭＳ Ｐゴシック" pitchFamily="34" charset="-128"/>
              </a:defRPr>
            </a:lvl2pPr>
            <a:lvl3pPr>
              <a:defRPr sz="2400">
                <a:solidFill>
                  <a:schemeClr val="tx1"/>
                </a:solidFill>
                <a:latin typeface="Times" pitchFamily="84" charset="0"/>
                <a:ea typeface="ＭＳ Ｐゴシック" pitchFamily="34" charset="-128"/>
              </a:defRPr>
            </a:lvl3pPr>
            <a:lvl4pPr>
              <a:defRPr sz="2400">
                <a:solidFill>
                  <a:schemeClr val="tx1"/>
                </a:solidFill>
                <a:latin typeface="Times" pitchFamily="84" charset="0"/>
                <a:ea typeface="ＭＳ Ｐゴシック" pitchFamily="34" charset="-128"/>
              </a:defRPr>
            </a:lvl4pPr>
            <a:lvl5pPr>
              <a:defRPr sz="2400">
                <a:solidFill>
                  <a:schemeClr val="tx1"/>
                </a:solidFill>
                <a:latin typeface="Times" pitchFamily="84"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84"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84"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84"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84" charset="0"/>
                <a:ea typeface="ＭＳ Ｐゴシック" pitchFamily="34" charset="-128"/>
              </a:defRPr>
            </a:lvl9pPr>
          </a:lstStyle>
          <a:p>
            <a:pPr>
              <a:spcBef>
                <a:spcPct val="50000"/>
              </a:spcBef>
            </a:pPr>
            <a:r>
              <a:rPr lang="en-US" dirty="0"/>
              <a:t>Millions of Gallons</a:t>
            </a:r>
          </a:p>
        </p:txBody>
      </p:sp>
      <p:sp>
        <p:nvSpPr>
          <p:cNvPr id="23560" name="Text Box 20"/>
          <p:cNvSpPr txBox="1">
            <a:spLocks noChangeArrowheads="1"/>
          </p:cNvSpPr>
          <p:nvPr/>
        </p:nvSpPr>
        <p:spPr bwMode="auto">
          <a:xfrm>
            <a:off x="1866900" y="152400"/>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84" charset="0"/>
                <a:ea typeface="ＭＳ Ｐゴシック" pitchFamily="34" charset="-128"/>
              </a:defRPr>
            </a:lvl1pPr>
            <a:lvl2pPr marL="37931725" indent="-37474525">
              <a:defRPr sz="2400">
                <a:solidFill>
                  <a:schemeClr val="tx1"/>
                </a:solidFill>
                <a:latin typeface="Times" pitchFamily="84" charset="0"/>
                <a:ea typeface="ＭＳ Ｐゴシック" pitchFamily="34" charset="-128"/>
              </a:defRPr>
            </a:lvl2pPr>
            <a:lvl3pPr>
              <a:defRPr sz="2400">
                <a:solidFill>
                  <a:schemeClr val="tx1"/>
                </a:solidFill>
                <a:latin typeface="Times" pitchFamily="84" charset="0"/>
                <a:ea typeface="ＭＳ Ｐゴシック" pitchFamily="34" charset="-128"/>
              </a:defRPr>
            </a:lvl3pPr>
            <a:lvl4pPr>
              <a:defRPr sz="2400">
                <a:solidFill>
                  <a:schemeClr val="tx1"/>
                </a:solidFill>
                <a:latin typeface="Times" pitchFamily="84" charset="0"/>
                <a:ea typeface="ＭＳ Ｐゴシック" pitchFamily="34" charset="-128"/>
              </a:defRPr>
            </a:lvl4pPr>
            <a:lvl5pPr>
              <a:defRPr sz="2400">
                <a:solidFill>
                  <a:schemeClr val="tx1"/>
                </a:solidFill>
                <a:latin typeface="Times" pitchFamily="84"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84"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84"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84"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84" charset="0"/>
                <a:ea typeface="ＭＳ Ｐゴシック" pitchFamily="34" charset="-128"/>
              </a:defRPr>
            </a:lvl9pPr>
          </a:lstStyle>
          <a:p>
            <a:pPr>
              <a:spcBef>
                <a:spcPct val="50000"/>
              </a:spcBef>
            </a:pPr>
            <a:r>
              <a:rPr lang="en-US" dirty="0"/>
              <a:t>National Academy of Sciences, 2002</a:t>
            </a:r>
          </a:p>
        </p:txBody>
      </p:sp>
    </p:spTree>
    <p:extLst>
      <p:ext uri="{BB962C8B-B14F-4D97-AF65-F5344CB8AC3E}">
        <p14:creationId xmlns:p14="http://schemas.microsoft.com/office/powerpoint/2010/main" val="218139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381000"/>
            <a:ext cx="8229600" cy="1252728"/>
          </a:xfrm>
        </p:spPr>
        <p:txBody>
          <a:bodyPr>
            <a:noAutofit/>
          </a:bodyPr>
          <a:lstStyle/>
          <a:p>
            <a:pPr>
              <a:defRPr/>
            </a:pPr>
            <a:r>
              <a:rPr lang="en-US" dirty="0">
                <a:solidFill>
                  <a:srgbClr val="FFC000"/>
                </a:solidFill>
                <a:ea typeface="ＭＳ Ｐゴシック" pitchFamily="34" charset="-128"/>
              </a:rPr>
              <a:t>Some CA </a:t>
            </a:r>
            <a:r>
              <a:rPr lang="en-US" dirty="0" smtClean="0">
                <a:solidFill>
                  <a:srgbClr val="FFC000"/>
                </a:solidFill>
                <a:ea typeface="ＭＳ Ｐゴシック" pitchFamily="34" charset="-128"/>
              </a:rPr>
              <a:t>Crudes </a:t>
            </a:r>
            <a:r>
              <a:rPr lang="en-US" dirty="0">
                <a:solidFill>
                  <a:srgbClr val="FFC000"/>
                </a:solidFill>
                <a:ea typeface="ＭＳ Ｐゴシック" pitchFamily="34" charset="-128"/>
              </a:rPr>
              <a:t>&amp; </a:t>
            </a:r>
            <a:r>
              <a:rPr lang="en-US" dirty="0" smtClean="0">
                <a:solidFill>
                  <a:srgbClr val="FFC000"/>
                </a:solidFill>
                <a:ea typeface="ＭＳ Ｐゴシック" pitchFamily="34" charset="-128"/>
              </a:rPr>
              <a:t>Their ºAPI Gravities</a:t>
            </a:r>
            <a:endParaRPr lang="en-US" dirty="0">
              <a:solidFill>
                <a:srgbClr val="FFC000"/>
              </a:solidFill>
              <a:ea typeface="ＭＳ Ｐゴシック" pitchFamily="34" charset="-128"/>
            </a:endParaRPr>
          </a:p>
        </p:txBody>
      </p:sp>
      <p:sp>
        <p:nvSpPr>
          <p:cNvPr id="20483" name="Content Placeholder 2"/>
          <p:cNvSpPr>
            <a:spLocks noGrp="1"/>
          </p:cNvSpPr>
          <p:nvPr>
            <p:ph idx="1"/>
          </p:nvPr>
        </p:nvSpPr>
        <p:spPr>
          <a:xfrm>
            <a:off x="838200" y="1676400"/>
            <a:ext cx="7467600" cy="4724400"/>
          </a:xfrm>
        </p:spPr>
        <p:txBody>
          <a:bodyPr/>
          <a:lstStyle/>
          <a:p>
            <a:r>
              <a:rPr lang="en-US" dirty="0" smtClean="0"/>
              <a:t>Coal Oil Point </a:t>
            </a:r>
            <a:r>
              <a:rPr lang="en-US" dirty="0"/>
              <a:t>Seep  </a:t>
            </a:r>
            <a:r>
              <a:rPr lang="en-US" dirty="0" smtClean="0"/>
              <a:t>(11.7)</a:t>
            </a:r>
          </a:p>
          <a:p>
            <a:r>
              <a:rPr lang="en-US" dirty="0" smtClean="0"/>
              <a:t>Platform Irene (11.2)</a:t>
            </a:r>
          </a:p>
          <a:p>
            <a:r>
              <a:rPr lang="en-US" dirty="0" smtClean="0"/>
              <a:t>Hondo (19.6)</a:t>
            </a:r>
          </a:p>
          <a:p>
            <a:r>
              <a:rPr lang="en-US" dirty="0" smtClean="0"/>
              <a:t>Platform Gail (20.6)</a:t>
            </a:r>
          </a:p>
          <a:p>
            <a:r>
              <a:rPr lang="en-US" dirty="0" err="1" smtClean="0"/>
              <a:t>Carpinteria</a:t>
            </a:r>
            <a:r>
              <a:rPr lang="en-US" dirty="0" smtClean="0"/>
              <a:t> (22.9)</a:t>
            </a:r>
          </a:p>
          <a:p>
            <a:r>
              <a:rPr lang="en-US" dirty="0" smtClean="0"/>
              <a:t>Point </a:t>
            </a:r>
            <a:r>
              <a:rPr lang="en-US" dirty="0" err="1" smtClean="0"/>
              <a:t>Aguello</a:t>
            </a:r>
            <a:r>
              <a:rPr lang="en-US" dirty="0" smtClean="0"/>
              <a:t> Light (30.3)</a:t>
            </a:r>
          </a:p>
          <a:p>
            <a:r>
              <a:rPr lang="en-US" dirty="0" smtClean="0"/>
              <a:t>Pitas Point (38.0)</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245119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ea typeface="ＭＳ Ｐゴシック" pitchFamily="34" charset="-128"/>
              </a:rPr>
              <a:t>Oil Types</a:t>
            </a:r>
            <a:endParaRPr lang="en-US" dirty="0"/>
          </a:p>
        </p:txBody>
      </p:sp>
      <p:sp>
        <p:nvSpPr>
          <p:cNvPr id="3" name="Content Placeholder 2"/>
          <p:cNvSpPr>
            <a:spLocks noGrp="1"/>
          </p:cNvSpPr>
          <p:nvPr>
            <p:ph idx="1"/>
          </p:nvPr>
        </p:nvSpPr>
        <p:spPr/>
        <p:txBody>
          <a:bodyPr/>
          <a:lstStyle/>
          <a:p>
            <a:pPr>
              <a:lnSpc>
                <a:spcPct val="85000"/>
              </a:lnSpc>
            </a:pPr>
            <a:r>
              <a:rPr lang="en-US" dirty="0">
                <a:solidFill>
                  <a:srgbClr val="FFE100"/>
                </a:solidFill>
                <a:ea typeface="ＭＳ Ｐゴシック" pitchFamily="34" charset="-128"/>
              </a:rPr>
              <a:t>Group 1</a:t>
            </a:r>
            <a:r>
              <a:rPr lang="en-US" dirty="0">
                <a:ea typeface="ＭＳ Ｐゴシック" pitchFamily="34" charset="-128"/>
              </a:rPr>
              <a:t> 	Gasoline Products</a:t>
            </a:r>
          </a:p>
          <a:p>
            <a:pPr>
              <a:lnSpc>
                <a:spcPct val="85000"/>
              </a:lnSpc>
            </a:pPr>
            <a:r>
              <a:rPr lang="en-US" dirty="0">
                <a:solidFill>
                  <a:srgbClr val="FFE100"/>
                </a:solidFill>
                <a:ea typeface="ＭＳ Ｐゴシック" pitchFamily="34" charset="-128"/>
              </a:rPr>
              <a:t>Group 2</a:t>
            </a:r>
            <a:r>
              <a:rPr lang="en-US" dirty="0">
                <a:ea typeface="ＭＳ Ｐゴシック" pitchFamily="34" charset="-128"/>
              </a:rPr>
              <a:t> 	Diesel-like Products/Light Crude</a:t>
            </a:r>
            <a:br>
              <a:rPr lang="en-US" dirty="0">
                <a:ea typeface="ＭＳ Ｐゴシック" pitchFamily="34" charset="-128"/>
              </a:rPr>
            </a:br>
            <a:r>
              <a:rPr lang="en-US" dirty="0">
                <a:ea typeface="ＭＳ Ｐゴシック" pitchFamily="34" charset="-128"/>
              </a:rPr>
              <a:t>		Oils</a:t>
            </a:r>
          </a:p>
          <a:p>
            <a:pPr>
              <a:lnSpc>
                <a:spcPct val="85000"/>
              </a:lnSpc>
            </a:pPr>
            <a:r>
              <a:rPr lang="en-US" dirty="0">
                <a:solidFill>
                  <a:srgbClr val="FFE100"/>
                </a:solidFill>
                <a:ea typeface="ＭＳ Ｐゴシック" pitchFamily="34" charset="-128"/>
              </a:rPr>
              <a:t>Group 3</a:t>
            </a:r>
            <a:r>
              <a:rPr lang="en-US" dirty="0">
                <a:ea typeface="ＭＳ Ｐゴシック" pitchFamily="34" charset="-128"/>
              </a:rPr>
              <a:t> 	Medium Crude Oils/Intermediate</a:t>
            </a:r>
            <a:br>
              <a:rPr lang="en-US" dirty="0">
                <a:ea typeface="ＭＳ Ｐゴシック" pitchFamily="34" charset="-128"/>
              </a:rPr>
            </a:br>
            <a:r>
              <a:rPr lang="en-US" dirty="0">
                <a:ea typeface="ＭＳ Ｐゴシック" pitchFamily="34" charset="-128"/>
              </a:rPr>
              <a:t>		Products</a:t>
            </a:r>
          </a:p>
          <a:p>
            <a:pPr>
              <a:lnSpc>
                <a:spcPct val="85000"/>
              </a:lnSpc>
            </a:pPr>
            <a:r>
              <a:rPr lang="en-US" dirty="0">
                <a:solidFill>
                  <a:srgbClr val="FFE100"/>
                </a:solidFill>
                <a:ea typeface="ＭＳ Ｐゴシック" pitchFamily="34" charset="-128"/>
              </a:rPr>
              <a:t>Group 4</a:t>
            </a:r>
            <a:r>
              <a:rPr lang="en-US" dirty="0">
                <a:ea typeface="ＭＳ Ｐゴシック" pitchFamily="34" charset="-128"/>
              </a:rPr>
              <a:t> 	Heavy Crude Oils/Residual </a:t>
            </a:r>
            <a:br>
              <a:rPr lang="en-US" dirty="0">
                <a:ea typeface="ＭＳ Ｐゴシック" pitchFamily="34" charset="-128"/>
              </a:rPr>
            </a:br>
            <a:r>
              <a:rPr lang="en-US" dirty="0">
                <a:ea typeface="ＭＳ Ｐゴシック" pitchFamily="34" charset="-128"/>
              </a:rPr>
              <a:t>		Products</a:t>
            </a:r>
          </a:p>
          <a:p>
            <a:pPr>
              <a:lnSpc>
                <a:spcPct val="85000"/>
              </a:lnSpc>
            </a:pPr>
            <a:r>
              <a:rPr lang="en-US" dirty="0">
                <a:solidFill>
                  <a:srgbClr val="FFE100"/>
                </a:solidFill>
                <a:ea typeface="ＭＳ Ｐゴシック" pitchFamily="34" charset="-128"/>
              </a:rPr>
              <a:t>Group 5</a:t>
            </a:r>
            <a:r>
              <a:rPr lang="en-US" dirty="0">
                <a:ea typeface="ＭＳ Ｐゴシック" pitchFamily="34" charset="-128"/>
              </a:rPr>
              <a:t> 	Non-floating </a:t>
            </a:r>
            <a:r>
              <a:rPr lang="en-US" dirty="0" smtClean="0">
                <a:ea typeface="ＭＳ Ｐゴシック" pitchFamily="34" charset="-128"/>
              </a:rPr>
              <a:t>Oils</a:t>
            </a:r>
            <a:endParaRPr lang="en-US" dirty="0">
              <a:ea typeface="ＭＳ Ｐゴシック" pitchFamily="34" charset="-128"/>
            </a:endParaRPr>
          </a:p>
        </p:txBody>
      </p:sp>
    </p:spTree>
    <p:extLst>
      <p:ext uri="{BB962C8B-B14F-4D97-AF65-F5344CB8AC3E}">
        <p14:creationId xmlns:p14="http://schemas.microsoft.com/office/powerpoint/2010/main" val="1458362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Rot="1" noChangeArrowheads="1"/>
          </p:cNvSpPr>
          <p:nvPr>
            <p:ph type="title"/>
          </p:nvPr>
        </p:nvSpPr>
        <p:spPr/>
        <p:txBody>
          <a:bodyPr>
            <a:normAutofit fontScale="90000"/>
          </a:bodyPr>
          <a:lstStyle/>
          <a:p>
            <a:pPr eaLnBrk="1" hangingPunct="1">
              <a:defRPr/>
            </a:pPr>
            <a:r>
              <a:rPr sz="5300" dirty="0" smtClean="0">
                <a:solidFill>
                  <a:srgbClr val="FFC000"/>
                </a:solidFill>
              </a:rPr>
              <a:t>Viscosity</a:t>
            </a:r>
            <a:r>
              <a:rPr dirty="0" smtClean="0">
                <a:solidFill>
                  <a:srgbClr val="FFC000"/>
                </a:solidFill>
              </a:rPr>
              <a:t/>
            </a:r>
            <a:br>
              <a:rPr dirty="0" smtClean="0">
                <a:solidFill>
                  <a:srgbClr val="FFC000"/>
                </a:solidFill>
              </a:rPr>
            </a:br>
            <a:r>
              <a:rPr sz="2700" i="1" dirty="0" smtClean="0">
                <a:solidFill>
                  <a:srgbClr val="FFC000"/>
                </a:solidFill>
              </a:rPr>
              <a:t>(will it be a liquid or not?)</a:t>
            </a:r>
            <a:endParaRPr sz="2700" dirty="0" smtClean="0">
              <a:solidFill>
                <a:srgbClr val="FFC000"/>
              </a:solidFill>
            </a:endParaRPr>
          </a:p>
        </p:txBody>
      </p:sp>
      <p:sp>
        <p:nvSpPr>
          <p:cNvPr id="420867" name="Rectangle 3"/>
          <p:cNvSpPr>
            <a:spLocks noGrp="1" noChangeArrowheads="1"/>
          </p:cNvSpPr>
          <p:nvPr>
            <p:ph type="body" idx="1"/>
          </p:nvPr>
        </p:nvSpPr>
        <p:spPr>
          <a:xfrm>
            <a:off x="457200" y="1676400"/>
            <a:ext cx="5105400" cy="4724400"/>
          </a:xfrm>
        </p:spPr>
        <p:txBody>
          <a:bodyPr/>
          <a:lstStyle/>
          <a:p>
            <a:pPr lvl="1" eaLnBrk="1" hangingPunct="1">
              <a:lnSpc>
                <a:spcPct val="90000"/>
              </a:lnSpc>
              <a:defRPr/>
            </a:pPr>
            <a:r>
              <a:rPr lang="en-US" dirty="0" smtClean="0">
                <a:latin typeface="+mj-lt"/>
              </a:rPr>
              <a:t>Measure of a fluid’s resistance to flow &amp; spread</a:t>
            </a:r>
          </a:p>
          <a:p>
            <a:pPr lvl="1" eaLnBrk="1" hangingPunct="1">
              <a:lnSpc>
                <a:spcPct val="90000"/>
              </a:lnSpc>
              <a:defRPr/>
            </a:pPr>
            <a:endParaRPr lang="en-US" dirty="0" smtClean="0">
              <a:latin typeface="+mj-lt"/>
            </a:endParaRPr>
          </a:p>
          <a:p>
            <a:pPr lvl="1" eaLnBrk="1" hangingPunct="1">
              <a:lnSpc>
                <a:spcPct val="90000"/>
              </a:lnSpc>
              <a:defRPr/>
            </a:pPr>
            <a:r>
              <a:rPr lang="en-US" dirty="0" smtClean="0">
                <a:latin typeface="+mj-lt"/>
              </a:rPr>
              <a:t>Decreases with temperature</a:t>
            </a:r>
          </a:p>
          <a:p>
            <a:pPr lvl="1" eaLnBrk="1" hangingPunct="1">
              <a:lnSpc>
                <a:spcPct val="90000"/>
              </a:lnSpc>
              <a:defRPr/>
            </a:pPr>
            <a:endParaRPr lang="en-US" dirty="0" smtClean="0">
              <a:latin typeface="+mj-lt"/>
            </a:endParaRPr>
          </a:p>
          <a:p>
            <a:pPr lvl="1" eaLnBrk="1" hangingPunct="1">
              <a:lnSpc>
                <a:spcPct val="90000"/>
              </a:lnSpc>
              <a:defRPr/>
            </a:pPr>
            <a:r>
              <a:rPr lang="en-US" dirty="0" smtClean="0">
                <a:latin typeface="+mj-lt"/>
              </a:rPr>
              <a:t>Increases as oil weathers (ages)</a:t>
            </a:r>
          </a:p>
          <a:p>
            <a:pPr lvl="1" eaLnBrk="1" hangingPunct="1">
              <a:lnSpc>
                <a:spcPct val="90000"/>
              </a:lnSpc>
              <a:defRPr/>
            </a:pPr>
            <a:endParaRPr lang="en-US" dirty="0" smtClean="0">
              <a:latin typeface="+mj-lt"/>
            </a:endParaRPr>
          </a:p>
          <a:p>
            <a:pPr lvl="1" eaLnBrk="1" hangingPunct="1">
              <a:lnSpc>
                <a:spcPct val="90000"/>
              </a:lnSpc>
              <a:defRPr/>
            </a:pPr>
            <a:r>
              <a:rPr lang="en-US" dirty="0" smtClean="0">
                <a:latin typeface="+mj-lt"/>
              </a:rPr>
              <a:t>Affects oil’s behavior on water:  spreading, dispersion, emulsification</a:t>
            </a:r>
          </a:p>
          <a:p>
            <a:pPr lvl="1" eaLnBrk="1" hangingPunct="1">
              <a:lnSpc>
                <a:spcPct val="90000"/>
              </a:lnSpc>
              <a:defRPr/>
            </a:pPr>
            <a:endParaRPr lang="en-US" dirty="0" smtClean="0">
              <a:latin typeface="+mj-lt"/>
            </a:endParaRPr>
          </a:p>
          <a:p>
            <a:pPr lvl="1" eaLnBrk="1" hangingPunct="1">
              <a:lnSpc>
                <a:spcPct val="90000"/>
              </a:lnSpc>
              <a:defRPr/>
            </a:pPr>
            <a:r>
              <a:rPr lang="en-US" dirty="0" smtClean="0">
                <a:latin typeface="+mj-lt"/>
              </a:rPr>
              <a:t>Affects penetration of shorelines</a:t>
            </a:r>
          </a:p>
          <a:p>
            <a:pPr lvl="1" eaLnBrk="1" hangingPunct="1">
              <a:lnSpc>
                <a:spcPct val="90000"/>
              </a:lnSpc>
              <a:defRPr/>
            </a:pPr>
            <a:endParaRPr lang="en-US" dirty="0" smtClean="0">
              <a:latin typeface="+mj-lt"/>
            </a:endParaRPr>
          </a:p>
          <a:p>
            <a:pPr lvl="1" eaLnBrk="1" hangingPunct="1">
              <a:lnSpc>
                <a:spcPct val="90000"/>
              </a:lnSpc>
              <a:defRPr/>
            </a:pPr>
            <a:r>
              <a:rPr lang="en-US" dirty="0" smtClean="0">
                <a:latin typeface="+mj-lt"/>
              </a:rPr>
              <a:t>Affects response options</a:t>
            </a:r>
          </a:p>
        </p:txBody>
      </p:sp>
      <p:pic>
        <p:nvPicPr>
          <p:cNvPr id="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676400"/>
            <a:ext cx="28194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801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rrowheads="1"/>
          </p:cNvSpPr>
          <p:nvPr>
            <p:ph type="title"/>
          </p:nvPr>
        </p:nvSpPr>
        <p:spPr>
          <a:xfrm>
            <a:off x="455613" y="274638"/>
            <a:ext cx="8229600" cy="1143000"/>
          </a:xfrm>
        </p:spPr>
        <p:txBody>
          <a:bodyPr/>
          <a:lstStyle/>
          <a:p>
            <a:pPr eaLnBrk="1" hangingPunct="1">
              <a:defRPr/>
            </a:pPr>
            <a:r>
              <a:rPr dirty="0" smtClean="0">
                <a:solidFill>
                  <a:srgbClr val="FFC000"/>
                </a:solidFill>
              </a:rPr>
              <a:t>Viscosities of Common Items</a:t>
            </a:r>
          </a:p>
        </p:txBody>
      </p:sp>
      <p:sp>
        <p:nvSpPr>
          <p:cNvPr id="23555" name="Rectangle 3"/>
          <p:cNvSpPr>
            <a:spLocks noChangeArrowheads="1"/>
          </p:cNvSpPr>
          <p:nvPr/>
        </p:nvSpPr>
        <p:spPr bwMode="auto">
          <a:xfrm>
            <a:off x="1828800" y="2057400"/>
            <a:ext cx="5791200" cy="2986088"/>
          </a:xfrm>
          <a:prstGeom prst="rect">
            <a:avLst/>
          </a:prstGeom>
          <a:noFill/>
          <a:ln w="9525">
            <a:noFill/>
            <a:miter lim="800000"/>
            <a:headEnd/>
            <a:tailEnd/>
          </a:ln>
        </p:spPr>
        <p:txBody>
          <a:bodyPr>
            <a:spAutoFit/>
          </a:bodyPr>
          <a:lstStyle/>
          <a:p>
            <a:pPr>
              <a:defRPr/>
            </a:pPr>
            <a:r>
              <a:rPr lang="en-US" sz="2800" b="1" u="sng" dirty="0">
                <a:ln w="12700">
                  <a:no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Fluid			Viscosity (in </a:t>
            </a:r>
            <a:r>
              <a:rPr lang="en-US" sz="2800" b="1" u="sng" dirty="0" err="1">
                <a:ln w="12700">
                  <a:no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cP</a:t>
            </a:r>
            <a:r>
              <a:rPr lang="en-US" sz="2800" b="1" u="sng" dirty="0">
                <a:ln w="12700">
                  <a:no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 </a:t>
            </a:r>
            <a:endParaRPr lang="en-US" sz="2000" b="1" u="sng" dirty="0">
              <a:ln w="12700">
                <a:noFill/>
                <a:prstDash val="solid"/>
              </a:ln>
              <a:solidFill>
                <a:schemeClr val="bg2">
                  <a:tint val="85000"/>
                  <a:satMod val="155000"/>
                </a:schemeClr>
              </a:solidFill>
              <a:effectLst>
                <a:outerShdw blurRad="41275" dist="20320" dir="1800000" algn="tl" rotWithShape="0">
                  <a:srgbClr val="000000">
                    <a:alpha val="40000"/>
                  </a:srgbClr>
                </a:outerShdw>
              </a:effectLst>
              <a:latin typeface="+mj-lt"/>
            </a:endParaRPr>
          </a:p>
          <a:p>
            <a:pPr>
              <a:tabLst>
                <a:tab pos="3144838" algn="l"/>
              </a:tabLst>
              <a:defRPr/>
            </a:pPr>
            <a:endParaRPr lang="en-US" sz="2000" dirty="0">
              <a:ln w="12700">
                <a:noFill/>
                <a:prstDash val="solid"/>
              </a:ln>
              <a:solidFill>
                <a:schemeClr val="bg2">
                  <a:tint val="85000"/>
                  <a:satMod val="155000"/>
                </a:schemeClr>
              </a:solidFill>
              <a:effectLst>
                <a:outerShdw blurRad="41275" dist="20320" dir="1800000" algn="tl" rotWithShape="0">
                  <a:srgbClr val="000000">
                    <a:alpha val="40000"/>
                  </a:srgbClr>
                </a:outerShdw>
              </a:effectLst>
              <a:latin typeface="+mj-lt"/>
            </a:endParaRPr>
          </a:p>
          <a:p>
            <a:pPr>
              <a:tabLst>
                <a:tab pos="3144838" algn="l"/>
              </a:tabLst>
              <a:defRPr/>
            </a:pPr>
            <a:r>
              <a:rPr lang="en-US" sz="2000" dirty="0">
                <a:ln w="12700">
                  <a:no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Water	1</a:t>
            </a:r>
          </a:p>
          <a:p>
            <a:pPr>
              <a:tabLst>
                <a:tab pos="3144838" algn="l"/>
              </a:tabLst>
              <a:defRPr/>
            </a:pPr>
            <a:r>
              <a:rPr lang="en-US" sz="2000" dirty="0">
                <a:ln w="12700">
                  <a:no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Diesel Fuel	10</a:t>
            </a:r>
          </a:p>
          <a:p>
            <a:pPr>
              <a:tabLst>
                <a:tab pos="3144838" algn="l"/>
              </a:tabLst>
              <a:defRPr/>
            </a:pPr>
            <a:r>
              <a:rPr lang="en-US" sz="2000" dirty="0">
                <a:ln w="12700">
                  <a:no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Olive Oil	100</a:t>
            </a:r>
          </a:p>
          <a:p>
            <a:pPr>
              <a:tabLst>
                <a:tab pos="3144838" algn="l"/>
              </a:tabLst>
              <a:defRPr/>
            </a:pPr>
            <a:r>
              <a:rPr lang="en-US" sz="2000" dirty="0">
                <a:ln w="12700">
                  <a:no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Glycerin or Castor Oil	1,000</a:t>
            </a:r>
          </a:p>
          <a:p>
            <a:pPr>
              <a:tabLst>
                <a:tab pos="3144838" algn="l"/>
              </a:tabLst>
              <a:defRPr/>
            </a:pPr>
            <a:r>
              <a:rPr lang="en-US" sz="2000" dirty="0">
                <a:ln w="12700">
                  <a:no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Honey	10,000</a:t>
            </a:r>
          </a:p>
          <a:p>
            <a:pPr>
              <a:tabLst>
                <a:tab pos="3144838" algn="l"/>
              </a:tabLst>
              <a:defRPr/>
            </a:pPr>
            <a:r>
              <a:rPr lang="en-US" sz="2000" dirty="0">
                <a:ln w="12700">
                  <a:no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Molasses	100,000</a:t>
            </a:r>
          </a:p>
          <a:p>
            <a:pPr>
              <a:tabLst>
                <a:tab pos="3144838" algn="l"/>
              </a:tabLst>
              <a:defRPr/>
            </a:pPr>
            <a:r>
              <a:rPr lang="en-US" sz="2000" dirty="0">
                <a:ln w="12700">
                  <a:no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Peanut butter	1,000,000</a:t>
            </a:r>
          </a:p>
        </p:txBody>
      </p:sp>
    </p:spTree>
    <p:extLst>
      <p:ext uri="{BB962C8B-B14F-4D97-AF65-F5344CB8AC3E}">
        <p14:creationId xmlns:p14="http://schemas.microsoft.com/office/powerpoint/2010/main" val="4047118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IMGP128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Title 4"/>
          <p:cNvSpPr>
            <a:spLocks noGrp="1"/>
          </p:cNvSpPr>
          <p:nvPr>
            <p:ph type="title"/>
          </p:nvPr>
        </p:nvSpPr>
        <p:spPr/>
        <p:txBody>
          <a:bodyPr vert="horz" lIns="91440" rIns="45720" rtlCol="0" anchor="t">
            <a:normAutofit/>
            <a:scene3d>
              <a:camera prst="orthographicFront"/>
              <a:lightRig rig="threePt" dir="t">
                <a:rot lat="0" lon="0" rev="4800000"/>
              </a:lightRig>
            </a:scene3d>
            <a:sp3d prstMaterial="matte">
              <a:bevelT w="50800" h="10160"/>
            </a:sp3d>
          </a:bodyPr>
          <a:lstStyle/>
          <a:p>
            <a:r>
              <a:rPr>
                <a:solidFill>
                  <a:srgbClr val="FFC000"/>
                </a:solidFill>
              </a:rPr>
              <a:t>M/V </a:t>
            </a:r>
            <a:r>
              <a:rPr err="1">
                <a:solidFill>
                  <a:srgbClr val="FFC000"/>
                </a:solidFill>
              </a:rPr>
              <a:t>Selendang</a:t>
            </a:r>
            <a:r>
              <a:rPr>
                <a:solidFill>
                  <a:srgbClr val="FFC000"/>
                </a:solidFill>
              </a:rPr>
              <a:t> </a:t>
            </a:r>
            <a:r>
              <a:rPr err="1">
                <a:solidFill>
                  <a:srgbClr val="FFC000"/>
                </a:solidFill>
              </a:rPr>
              <a:t>Ayu</a:t>
            </a:r>
            <a:endParaRPr>
              <a:solidFill>
                <a:srgbClr val="FFC000"/>
              </a:solidFill>
            </a:endParaRPr>
          </a:p>
        </p:txBody>
      </p:sp>
      <p:sp>
        <p:nvSpPr>
          <p:cNvPr id="38916" name="Content Placeholder 5"/>
          <p:cNvSpPr>
            <a:spLocks noGrp="1"/>
          </p:cNvSpPr>
          <p:nvPr>
            <p:ph idx="1"/>
          </p:nvPr>
        </p:nvSpPr>
        <p:spPr/>
        <p:txBody>
          <a:bodyPr/>
          <a:lstStyle/>
          <a:p>
            <a:pPr eaLnBrk="1" hangingPunct="1"/>
            <a:endParaRPr lang="en-US" smtClean="0"/>
          </a:p>
        </p:txBody>
      </p:sp>
    </p:spTree>
    <p:extLst>
      <p:ext uri="{BB962C8B-B14F-4D97-AF65-F5344CB8AC3E}">
        <p14:creationId xmlns:p14="http://schemas.microsoft.com/office/powerpoint/2010/main" val="4146912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Prestige crew"/>
          <p:cNvPicPr>
            <a:picLocks noChangeAspect="1" noChangeArrowheads="1"/>
          </p:cNvPicPr>
          <p:nvPr/>
        </p:nvPicPr>
        <p:blipFill>
          <a:blip r:embed="rId3" cstate="print"/>
          <a:srcRect/>
          <a:stretch>
            <a:fillRect/>
          </a:stretch>
        </p:blipFill>
        <p:spPr bwMode="auto">
          <a:xfrm>
            <a:off x="0" y="0"/>
            <a:ext cx="10287000" cy="6858000"/>
          </a:xfrm>
          <a:prstGeom prst="rect">
            <a:avLst/>
          </a:prstGeom>
          <a:noFill/>
          <a:ln w="9525">
            <a:noFill/>
            <a:miter lim="800000"/>
            <a:headEnd/>
            <a:tailEnd/>
          </a:ln>
        </p:spPr>
      </p:pic>
      <p:sp>
        <p:nvSpPr>
          <p:cNvPr id="5" name="Title 4"/>
          <p:cNvSpPr>
            <a:spLocks noGrp="1"/>
          </p:cNvSpPr>
          <p:nvPr>
            <p:ph type="title"/>
          </p:nvPr>
        </p:nvSpPr>
        <p:spPr/>
        <p:txBody>
          <a:bodyPr vert="horz" lIns="91440" rIns="45720" rtlCol="0" anchor="t">
            <a:normAutofit/>
            <a:scene3d>
              <a:camera prst="orthographicFront"/>
              <a:lightRig rig="threePt" dir="t">
                <a:rot lat="0" lon="0" rev="4800000"/>
              </a:lightRig>
            </a:scene3d>
            <a:sp3d prstMaterial="matte">
              <a:bevelT w="50800" h="10160"/>
            </a:sp3d>
          </a:bodyPr>
          <a:lstStyle/>
          <a:p>
            <a:r>
              <a:rPr>
                <a:solidFill>
                  <a:srgbClr val="FFC000"/>
                </a:solidFill>
              </a:rPr>
              <a:t>T/V Prestige</a:t>
            </a:r>
          </a:p>
        </p:txBody>
      </p:sp>
      <p:sp>
        <p:nvSpPr>
          <p:cNvPr id="39940" name="Content Placeholder 5"/>
          <p:cNvSpPr>
            <a:spLocks noGrp="1"/>
          </p:cNvSpPr>
          <p:nvPr>
            <p:ph idx="1"/>
          </p:nvPr>
        </p:nvSpPr>
        <p:spPr/>
        <p:txBody>
          <a:bodyPr/>
          <a:lstStyle/>
          <a:p>
            <a:pPr eaLnBrk="1" hangingPunct="1"/>
            <a:endParaRPr lang="en-US" smtClean="0"/>
          </a:p>
        </p:txBody>
      </p:sp>
    </p:spTree>
    <p:extLst>
      <p:ext uri="{BB962C8B-B14F-4D97-AF65-F5344CB8AC3E}">
        <p14:creationId xmlns:p14="http://schemas.microsoft.com/office/powerpoint/2010/main" val="2806560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455613" y="1905000"/>
            <a:ext cx="8229600" cy="4495800"/>
          </a:xfrm>
          <a:prstGeom prst="rect">
            <a:avLst/>
          </a:prstGeom>
        </p:spPr>
        <p:txBody>
          <a:bodyPr/>
          <a:lstStyle/>
          <a:p>
            <a:pPr marL="730250" lvl="1" indent="-273050" eaLnBrk="0" hangingPunct="0">
              <a:buClr>
                <a:schemeClr val="accent2"/>
              </a:buClr>
              <a:buSzPct val="90000"/>
              <a:buFontTx/>
              <a:buBlip>
                <a:blip r:embed="rId3"/>
              </a:buBlip>
              <a:defRPr/>
            </a:pPr>
            <a:r>
              <a:rPr lang="en-US" sz="2400" dirty="0">
                <a:solidFill>
                  <a:schemeClr val="bg1"/>
                </a:solidFill>
                <a:latin typeface="+mj-lt"/>
              </a:rPr>
              <a:t>Temperature above which an oil will </a:t>
            </a:r>
            <a:r>
              <a:rPr lang="en-US" sz="2400" dirty="0" smtClean="0">
                <a:solidFill>
                  <a:schemeClr val="bg1"/>
                </a:solidFill>
                <a:latin typeface="+mj-lt"/>
              </a:rPr>
              <a:t>flow</a:t>
            </a:r>
            <a:endParaRPr lang="en-US" sz="2400" dirty="0">
              <a:solidFill>
                <a:schemeClr val="bg1"/>
              </a:solidFill>
              <a:latin typeface="+mj-lt"/>
            </a:endParaRPr>
          </a:p>
          <a:p>
            <a:pPr marL="730250" lvl="1" indent="-273050" eaLnBrk="0" hangingPunct="0">
              <a:buClr>
                <a:schemeClr val="accent2"/>
              </a:buClr>
              <a:buSzPct val="90000"/>
              <a:buFontTx/>
              <a:buBlip>
                <a:blip r:embed="rId3"/>
              </a:buBlip>
              <a:defRPr/>
            </a:pPr>
            <a:endParaRPr lang="en-US" sz="2400" dirty="0">
              <a:solidFill>
                <a:schemeClr val="bg1"/>
              </a:solidFill>
              <a:latin typeface="+mj-lt"/>
            </a:endParaRPr>
          </a:p>
          <a:p>
            <a:pPr marL="730250" lvl="1" indent="-273050" eaLnBrk="0" hangingPunct="0">
              <a:buClr>
                <a:schemeClr val="accent2"/>
              </a:buClr>
              <a:buSzPct val="90000"/>
              <a:buFontTx/>
              <a:buBlip>
                <a:blip r:embed="rId3"/>
              </a:buBlip>
              <a:defRPr/>
            </a:pPr>
            <a:r>
              <a:rPr lang="en-US" sz="2400" dirty="0">
                <a:solidFill>
                  <a:schemeClr val="bg1"/>
                </a:solidFill>
                <a:latin typeface="+mj-lt"/>
              </a:rPr>
              <a:t>If ambient temperature is above pour point the oil will behave as a </a:t>
            </a:r>
            <a:r>
              <a:rPr lang="en-US" sz="2400" u="sng" dirty="0" smtClean="0">
                <a:solidFill>
                  <a:schemeClr val="bg1"/>
                </a:solidFill>
                <a:latin typeface="+mj-lt"/>
              </a:rPr>
              <a:t>liquid</a:t>
            </a:r>
            <a:endParaRPr lang="en-US" sz="2400" dirty="0">
              <a:solidFill>
                <a:schemeClr val="bg1"/>
              </a:solidFill>
              <a:latin typeface="+mj-lt"/>
            </a:endParaRPr>
          </a:p>
          <a:p>
            <a:pPr marL="730250" lvl="1" indent="-273050" eaLnBrk="0" hangingPunct="0">
              <a:buClr>
                <a:schemeClr val="accent2"/>
              </a:buClr>
              <a:buSzPct val="90000"/>
              <a:buFontTx/>
              <a:buBlip>
                <a:blip r:embed="rId3"/>
              </a:buBlip>
              <a:defRPr/>
            </a:pPr>
            <a:endParaRPr lang="en-US" sz="2400" dirty="0">
              <a:solidFill>
                <a:schemeClr val="bg1"/>
              </a:solidFill>
              <a:latin typeface="+mj-lt"/>
            </a:endParaRPr>
          </a:p>
          <a:p>
            <a:pPr marL="730250" lvl="1" indent="-273050" eaLnBrk="0" hangingPunct="0">
              <a:buClr>
                <a:schemeClr val="accent2"/>
              </a:buClr>
              <a:buSzPct val="90000"/>
              <a:buFontTx/>
              <a:buBlip>
                <a:blip r:embed="rId3"/>
              </a:buBlip>
              <a:defRPr/>
            </a:pPr>
            <a:r>
              <a:rPr lang="en-US" sz="2400" dirty="0">
                <a:solidFill>
                  <a:schemeClr val="bg1"/>
                </a:solidFill>
                <a:latin typeface="+mj-lt"/>
              </a:rPr>
              <a:t>If ambient temperature is below pour point the oil will behave as a </a:t>
            </a:r>
            <a:r>
              <a:rPr lang="en-US" sz="2400" u="sng" dirty="0" smtClean="0">
                <a:solidFill>
                  <a:schemeClr val="bg1"/>
                </a:solidFill>
                <a:latin typeface="+mj-lt"/>
              </a:rPr>
              <a:t>semi-solid</a:t>
            </a:r>
            <a:endParaRPr lang="en-US" sz="2400" dirty="0" smtClean="0">
              <a:solidFill>
                <a:schemeClr val="bg1"/>
              </a:solidFill>
              <a:latin typeface="+mj-lt"/>
            </a:endParaRPr>
          </a:p>
          <a:p>
            <a:pPr marL="730250" lvl="1" indent="-273050" eaLnBrk="0" hangingPunct="0">
              <a:buClr>
                <a:schemeClr val="accent2"/>
              </a:buClr>
              <a:buSzPct val="90000"/>
              <a:buFontTx/>
              <a:buBlip>
                <a:blip r:embed="rId3"/>
              </a:buBlip>
              <a:defRPr/>
            </a:pPr>
            <a:endParaRPr lang="en-US" sz="2400" dirty="0">
              <a:solidFill>
                <a:schemeClr val="bg1"/>
              </a:solidFill>
              <a:latin typeface="+mj-lt"/>
            </a:endParaRPr>
          </a:p>
          <a:p>
            <a:pPr marL="730250" lvl="1" indent="-273050" eaLnBrk="0" hangingPunct="0">
              <a:buClr>
                <a:schemeClr val="accent2"/>
              </a:buClr>
              <a:buSzPct val="90000"/>
              <a:buBlip>
                <a:blip r:embed="rId3"/>
              </a:buBlip>
              <a:defRPr/>
            </a:pPr>
            <a:r>
              <a:rPr lang="en-US" sz="2400" dirty="0" smtClean="0">
                <a:solidFill>
                  <a:schemeClr val="bg1"/>
                </a:solidFill>
                <a:latin typeface="+mj-lt"/>
              </a:rPr>
              <a:t>A subjective “measurement”,  lab &amp; field </a:t>
            </a:r>
            <a:r>
              <a:rPr lang="en-US" sz="2400" dirty="0">
                <a:solidFill>
                  <a:schemeClr val="bg1"/>
                </a:solidFill>
                <a:latin typeface="+mj-lt"/>
              </a:rPr>
              <a:t>data often don’t match up well</a:t>
            </a:r>
          </a:p>
          <a:p>
            <a:pPr marL="730250" lvl="1" indent="-273050" eaLnBrk="0" hangingPunct="0">
              <a:buClr>
                <a:schemeClr val="accent2"/>
              </a:buClr>
              <a:buSzPct val="90000"/>
              <a:buFontTx/>
              <a:buBlip>
                <a:blip r:embed="rId3"/>
              </a:buBlip>
              <a:defRPr/>
            </a:pPr>
            <a:endParaRPr lang="en-US" sz="2400" dirty="0">
              <a:solidFill>
                <a:schemeClr val="bg1"/>
              </a:solidFill>
              <a:latin typeface="+mj-lt"/>
            </a:endParaRPr>
          </a:p>
        </p:txBody>
      </p:sp>
      <p:sp>
        <p:nvSpPr>
          <p:cNvPr id="9" name="Rectangle 2"/>
          <p:cNvSpPr txBox="1">
            <a:spLocks noRot="1" noChangeArrowheads="1"/>
          </p:cNvSpPr>
          <p:nvPr/>
        </p:nvSpPr>
        <p:spPr>
          <a:xfrm>
            <a:off x="457200" y="457200"/>
            <a:ext cx="8229600" cy="1143000"/>
          </a:xfrm>
          <a:prstGeom prst="rect">
            <a:avLst/>
          </a:prstGeom>
        </p:spPr>
        <p:txBody>
          <a:bodyPr/>
          <a:lstStyle/>
          <a:p>
            <a:pPr>
              <a:defRPr/>
            </a:pPr>
            <a:r>
              <a:rPr lang="en-US" sz="4800" b="1" dirty="0" smtClean="0">
                <a:solidFill>
                  <a:srgbClr val="FFC000"/>
                </a:solidFill>
                <a:effectLst>
                  <a:outerShdw blurRad="50800" dist="38100" dir="5400000" algn="t" rotWithShape="0">
                    <a:prstClr val="black">
                      <a:alpha val="40000"/>
                    </a:prstClr>
                  </a:outerShdw>
                </a:effectLst>
                <a:latin typeface="+mj-lt"/>
                <a:ea typeface="+mj-ea"/>
                <a:cs typeface="+mj-cs"/>
              </a:rPr>
              <a:t>Pour </a:t>
            </a:r>
            <a:r>
              <a:rPr lang="en-US" sz="4800" b="1" dirty="0">
                <a:solidFill>
                  <a:srgbClr val="FFC000"/>
                </a:solidFill>
                <a:effectLst>
                  <a:outerShdw blurRad="50800" dist="38100" dir="5400000" algn="t" rotWithShape="0">
                    <a:prstClr val="black">
                      <a:alpha val="40000"/>
                    </a:prstClr>
                  </a:outerShdw>
                </a:effectLst>
                <a:latin typeface="+mj-lt"/>
                <a:ea typeface="+mj-ea"/>
                <a:cs typeface="+mj-cs"/>
              </a:rPr>
              <a:t>Point</a:t>
            </a:r>
            <a:r>
              <a:rPr lang="en-US" sz="8800" b="1" dirty="0">
                <a:solidFill>
                  <a:srgbClr val="FFC000"/>
                </a:solidFill>
                <a:effectLst>
                  <a:outerShdw blurRad="50800" dist="38100" dir="5400000" algn="t" rotWithShape="0">
                    <a:prstClr val="black">
                      <a:alpha val="40000"/>
                    </a:prstClr>
                  </a:outerShdw>
                </a:effectLst>
                <a:latin typeface="+mj-lt"/>
                <a:ea typeface="+mj-ea"/>
                <a:cs typeface="+mj-cs"/>
              </a:rPr>
              <a:t/>
            </a:r>
            <a:br>
              <a:rPr lang="en-US" sz="8800" b="1" dirty="0">
                <a:solidFill>
                  <a:srgbClr val="FFC000"/>
                </a:solidFill>
                <a:effectLst>
                  <a:outerShdw blurRad="50800" dist="38100" dir="5400000" algn="t" rotWithShape="0">
                    <a:prstClr val="black">
                      <a:alpha val="40000"/>
                    </a:prstClr>
                  </a:outerShdw>
                </a:effectLst>
                <a:latin typeface="+mj-lt"/>
                <a:ea typeface="+mj-ea"/>
                <a:cs typeface="+mj-cs"/>
              </a:rPr>
            </a:br>
            <a:r>
              <a:rPr lang="en-US" sz="2400" b="1" i="1" dirty="0" smtClean="0">
                <a:solidFill>
                  <a:srgbClr val="FFC000"/>
                </a:solidFill>
                <a:effectLst>
                  <a:outerShdw blurRad="50800" dist="38100" dir="5400000" algn="t" rotWithShape="0">
                    <a:prstClr val="black">
                      <a:alpha val="40000"/>
                    </a:prstClr>
                  </a:outerShdw>
                </a:effectLst>
                <a:latin typeface="+mj-lt"/>
                <a:ea typeface="+mj-ea"/>
                <a:cs typeface="+mj-cs"/>
              </a:rPr>
              <a:t>(when will </a:t>
            </a:r>
            <a:r>
              <a:rPr lang="en-US" sz="2400" b="1" i="1" dirty="0">
                <a:solidFill>
                  <a:srgbClr val="FFC000"/>
                </a:solidFill>
                <a:effectLst>
                  <a:outerShdw blurRad="50800" dist="38100" dir="5400000" algn="t" rotWithShape="0">
                    <a:prstClr val="black">
                      <a:alpha val="40000"/>
                    </a:prstClr>
                  </a:outerShdw>
                </a:effectLst>
                <a:latin typeface="+mj-lt"/>
                <a:ea typeface="+mj-ea"/>
                <a:cs typeface="+mj-cs"/>
              </a:rPr>
              <a:t>it </a:t>
            </a:r>
            <a:r>
              <a:rPr lang="en-US" sz="2400" b="1" i="1" dirty="0" smtClean="0">
                <a:solidFill>
                  <a:srgbClr val="FFC000"/>
                </a:solidFill>
                <a:effectLst>
                  <a:outerShdw blurRad="50800" dist="38100" dir="5400000" algn="t" rotWithShape="0">
                    <a:prstClr val="black">
                      <a:alpha val="40000"/>
                    </a:prstClr>
                  </a:outerShdw>
                </a:effectLst>
                <a:latin typeface="+mj-lt"/>
                <a:ea typeface="+mj-ea"/>
                <a:cs typeface="+mj-cs"/>
              </a:rPr>
              <a:t>flow?)</a:t>
            </a:r>
            <a:endParaRPr lang="en-US" sz="2400" b="1" i="1" dirty="0">
              <a:solidFill>
                <a:srgbClr val="FFC000"/>
              </a:solidFill>
              <a:effectLst>
                <a:outerShdw blurRad="50800" dist="38100" dir="5400000" algn="t"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2848270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026"/>
          <p:cNvPicPr>
            <a:picLocks noChangeAspect="1" noChangeArrowheads="1"/>
          </p:cNvPicPr>
          <p:nvPr/>
        </p:nvPicPr>
        <p:blipFill>
          <a:blip r:embed="rId3" cstate="print">
            <a:lum contrast="14000"/>
          </a:blip>
          <a:srcRect/>
          <a:stretch>
            <a:fillRect/>
          </a:stretch>
        </p:blipFill>
        <p:spPr bwMode="auto">
          <a:xfrm>
            <a:off x="-1133475" y="0"/>
            <a:ext cx="10277475" cy="6858000"/>
          </a:xfrm>
          <a:prstGeom prst="rect">
            <a:avLst/>
          </a:prstGeom>
          <a:noFill/>
          <a:ln w="9525">
            <a:noFill/>
            <a:miter lim="800000"/>
            <a:headEnd/>
            <a:tailEnd/>
          </a:ln>
          <a:effectLst>
            <a:prstShdw prst="shdw13" dist="71842" dir="2700000">
              <a:schemeClr val="bg1">
                <a:alpha val="74997"/>
              </a:schemeClr>
            </a:prstShdw>
          </a:effectLst>
        </p:spPr>
      </p:pic>
    </p:spTree>
    <p:extLst>
      <p:ext uri="{BB962C8B-B14F-4D97-AF65-F5344CB8AC3E}">
        <p14:creationId xmlns:p14="http://schemas.microsoft.com/office/powerpoint/2010/main" val="1766395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roup_V_Oils_043.jpg                                           00726573 Barracuda                      B9B09FBE:"/>
          <p:cNvPicPr>
            <a:picLocks noChangeAspect="1" noChangeArrowheads="1"/>
          </p:cNvPicPr>
          <p:nvPr/>
        </p:nvPicPr>
        <p:blipFill>
          <a:blip r:embed="rId3">
            <a:lum bright="-2000"/>
            <a:extLst>
              <a:ext uri="{28A0092B-C50C-407E-A947-70E740481C1C}">
                <a14:useLocalDpi xmlns:a14="http://schemas.microsoft.com/office/drawing/2010/main" val="0"/>
              </a:ext>
            </a:extLst>
          </a:blip>
          <a:srcRect/>
          <a:stretch>
            <a:fillRect/>
          </a:stretch>
        </p:blipFill>
        <p:spPr bwMode="auto">
          <a:xfrm>
            <a:off x="0" y="0"/>
            <a:ext cx="10294938" cy="6858000"/>
          </a:xfrm>
          <a:prstGeom prst="rect">
            <a:avLst/>
          </a:prstGeom>
          <a:noFill/>
          <a:ln>
            <a:noFill/>
          </a:ln>
          <a:effectLst>
            <a:prstShdw prst="shdw13" dist="71842" dir="2700000">
              <a:srgbClr val="0F1585"/>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5331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vert="horz" lIns="91440" rIns="45720" rtlCol="0" anchor="t">
            <a:normAutofit/>
            <a:scene3d>
              <a:camera prst="orthographicFront"/>
              <a:lightRig rig="threePt" dir="t">
                <a:rot lat="0" lon="0" rev="4800000"/>
              </a:lightRig>
            </a:scene3d>
            <a:sp3d prstMaterial="matte">
              <a:bevelT w="50800" h="10160"/>
            </a:sp3d>
          </a:bodyPr>
          <a:lstStyle/>
          <a:p>
            <a:r>
              <a:rPr lang="en-US" dirty="0">
                <a:solidFill>
                  <a:srgbClr val="FFC000"/>
                </a:solidFill>
              </a:rPr>
              <a:t>Flash </a:t>
            </a:r>
            <a:r>
              <a:rPr lang="en-US" dirty="0" smtClean="0">
                <a:solidFill>
                  <a:srgbClr val="FFC000"/>
                </a:solidFill>
              </a:rPr>
              <a:t>Point</a:t>
            </a:r>
            <a:br>
              <a:rPr lang="en-US" dirty="0" smtClean="0">
                <a:solidFill>
                  <a:srgbClr val="FFC000"/>
                </a:solidFill>
              </a:rPr>
            </a:br>
            <a:r>
              <a:rPr lang="en-US" sz="2700" i="1" dirty="0">
                <a:solidFill>
                  <a:srgbClr val="FFC000"/>
                </a:solidFill>
              </a:rPr>
              <a:t>(when will it </a:t>
            </a:r>
            <a:r>
              <a:rPr lang="en-US" sz="2700" i="1" dirty="0" smtClean="0">
                <a:solidFill>
                  <a:srgbClr val="FFC000"/>
                </a:solidFill>
              </a:rPr>
              <a:t>ignite?)</a:t>
            </a:r>
            <a:endParaRPr lang="en-US" sz="2700" dirty="0">
              <a:solidFill>
                <a:srgbClr val="FFC000"/>
              </a:solidFill>
            </a:endParaRPr>
          </a:p>
        </p:txBody>
      </p:sp>
      <p:sp>
        <p:nvSpPr>
          <p:cNvPr id="208899" name="Rectangle 3"/>
          <p:cNvSpPr>
            <a:spLocks noGrp="1" noChangeArrowheads="1"/>
          </p:cNvSpPr>
          <p:nvPr>
            <p:ph idx="1"/>
          </p:nvPr>
        </p:nvSpPr>
        <p:spPr/>
        <p:txBody>
          <a:bodyPr>
            <a:normAutofit/>
          </a:bodyPr>
          <a:lstStyle/>
          <a:p>
            <a:pPr>
              <a:defRPr/>
            </a:pPr>
            <a:r>
              <a:rPr lang="en-US" dirty="0" smtClean="0"/>
              <a:t>The lowest temperature (at one atmosphere pressure) at which vapors above an oil ignite in  air when exposed to a flame or spark</a:t>
            </a:r>
          </a:p>
          <a:p>
            <a:pPr>
              <a:defRPr/>
            </a:pPr>
            <a:endParaRPr lang="en-US" dirty="0" smtClean="0"/>
          </a:p>
          <a:p>
            <a:pPr>
              <a:defRPr/>
            </a:pPr>
            <a:r>
              <a:rPr lang="en-US" dirty="0" smtClean="0"/>
              <a:t>FP rises quickly as oils weather</a:t>
            </a:r>
          </a:p>
          <a:p>
            <a:pPr>
              <a:defRPr/>
            </a:pPr>
            <a:endParaRPr lang="en-US" dirty="0" smtClean="0"/>
          </a:p>
          <a:p>
            <a:pPr>
              <a:defRPr/>
            </a:pPr>
            <a:r>
              <a:rPr lang="en-US" dirty="0"/>
              <a:t>I</a:t>
            </a:r>
            <a:r>
              <a:rPr lang="en-US" dirty="0" smtClean="0"/>
              <a:t>mportant implications for safety and for in-situ burning…</a:t>
            </a:r>
            <a:endParaRPr lang="en-US" dirty="0"/>
          </a:p>
        </p:txBody>
      </p:sp>
    </p:spTree>
    <p:extLst>
      <p:ext uri="{BB962C8B-B14F-4D97-AF65-F5344CB8AC3E}">
        <p14:creationId xmlns:p14="http://schemas.microsoft.com/office/powerpoint/2010/main" val="2034069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rrowheads="1"/>
          </p:cNvSpPr>
          <p:nvPr>
            <p:ph type="title"/>
          </p:nvPr>
        </p:nvSpPr>
        <p:spPr>
          <a:xfrm>
            <a:off x="457200" y="274638"/>
            <a:ext cx="8229600" cy="785812"/>
          </a:xfrm>
        </p:spPr>
        <p:txBody>
          <a:bodyPr>
            <a:normAutofit fontScale="90000"/>
          </a:bodyPr>
          <a:lstStyle/>
          <a:p>
            <a:pPr eaLnBrk="1" hangingPunct="1">
              <a:defRPr/>
            </a:pPr>
            <a:r>
              <a:rPr dirty="0" smtClean="0">
                <a:solidFill>
                  <a:srgbClr val="FFC000"/>
                </a:solidFill>
              </a:rPr>
              <a:t>What is Oil?</a:t>
            </a:r>
          </a:p>
        </p:txBody>
      </p:sp>
      <p:pic>
        <p:nvPicPr>
          <p:cNvPr id="23555" name="Picture 4"/>
          <p:cNvPicPr>
            <a:picLocks noChangeAspect="1" noChangeArrowheads="1"/>
          </p:cNvPicPr>
          <p:nvPr/>
        </p:nvPicPr>
        <p:blipFill>
          <a:blip r:embed="rId2" cstate="print"/>
          <a:srcRect/>
          <a:stretch>
            <a:fillRect/>
          </a:stretch>
        </p:blipFill>
        <p:spPr bwMode="auto">
          <a:xfrm>
            <a:off x="609600" y="1295400"/>
            <a:ext cx="7932738" cy="5294313"/>
          </a:xfrm>
          <a:prstGeom prst="rect">
            <a:avLst/>
          </a:prstGeom>
          <a:noFill/>
          <a:ln w="9525">
            <a:noFill/>
            <a:miter lim="800000"/>
            <a:headEnd/>
            <a:tailEnd/>
          </a:ln>
        </p:spPr>
      </p:pic>
    </p:spTree>
    <p:extLst>
      <p:ext uri="{BB962C8B-B14F-4D97-AF65-F5344CB8AC3E}">
        <p14:creationId xmlns:p14="http://schemas.microsoft.com/office/powerpoint/2010/main" val="2102383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r>
              <a:rPr lang="en-US" dirty="0">
                <a:solidFill>
                  <a:srgbClr val="FFC000"/>
                </a:solidFill>
              </a:rPr>
              <a:t>Falcon 17 Wild Well Release </a:t>
            </a:r>
            <a:r>
              <a:rPr lang="en-US" sz="2700" dirty="0">
                <a:solidFill>
                  <a:srgbClr val="FFC000"/>
                </a:solidFill>
              </a:rPr>
              <a:t>(Morgan City, Louisiana)</a:t>
            </a:r>
          </a:p>
        </p:txBody>
      </p:sp>
      <p:pic>
        <p:nvPicPr>
          <p:cNvPr id="26627"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914105" y="2795179"/>
            <a:ext cx="3315790" cy="2486842"/>
          </a:xfrm>
          <a:noFill/>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752600"/>
            <a:ext cx="69357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046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Rot="1" noChangeArrowheads="1"/>
          </p:cNvSpPr>
          <p:nvPr>
            <p:ph type="title"/>
          </p:nvPr>
        </p:nvSpPr>
        <p:spPr>
          <a:xfrm>
            <a:off x="457200" y="762000"/>
            <a:ext cx="8229600" cy="642937"/>
          </a:xfrm>
        </p:spPr>
        <p:txBody>
          <a:bodyPr vert="horz" lIns="91440" rIns="45720" rtlCol="0" anchor="t">
            <a:normAutofit fontScale="90000"/>
            <a:scene3d>
              <a:camera prst="orthographicFront"/>
              <a:lightRig rig="threePt" dir="t">
                <a:rot lat="0" lon="0" rev="4800000"/>
              </a:lightRig>
            </a:scene3d>
            <a:sp3d prstMaterial="matte">
              <a:bevelT w="50800" h="10160"/>
            </a:sp3d>
          </a:bodyPr>
          <a:lstStyle/>
          <a:p>
            <a:r>
              <a:rPr>
                <a:solidFill>
                  <a:srgbClr val="FFC000"/>
                </a:solidFill>
              </a:rPr>
              <a:t>Refined Products: Fuel Oils</a:t>
            </a:r>
          </a:p>
        </p:txBody>
      </p:sp>
      <p:sp>
        <p:nvSpPr>
          <p:cNvPr id="336899" name="Rectangle 3"/>
          <p:cNvSpPr>
            <a:spLocks noGrp="1" noChangeArrowheads="1"/>
          </p:cNvSpPr>
          <p:nvPr>
            <p:ph type="body" idx="1"/>
          </p:nvPr>
        </p:nvSpPr>
        <p:spPr>
          <a:xfrm>
            <a:off x="609600" y="1676400"/>
            <a:ext cx="8001000" cy="4876800"/>
          </a:xfrm>
        </p:spPr>
        <p:txBody>
          <a:bodyPr/>
          <a:lstStyle/>
          <a:p>
            <a:pPr eaLnBrk="1" hangingPunct="1">
              <a:lnSpc>
                <a:spcPct val="90000"/>
              </a:lnSpc>
              <a:defRPr/>
            </a:pPr>
            <a:r>
              <a:rPr lang="en-US" dirty="0" smtClean="0"/>
              <a:t>Gasoline</a:t>
            </a:r>
          </a:p>
          <a:p>
            <a:pPr lvl="1" eaLnBrk="1" hangingPunct="1">
              <a:lnSpc>
                <a:spcPct val="90000"/>
              </a:lnSpc>
              <a:defRPr/>
            </a:pPr>
            <a:r>
              <a:rPr lang="en-US" dirty="0" smtClean="0">
                <a:latin typeface="+mj-lt"/>
              </a:rPr>
              <a:t>Distillate fuel, contains 4-12 carbons</a:t>
            </a:r>
          </a:p>
          <a:p>
            <a:pPr lvl="1" eaLnBrk="1" hangingPunct="1">
              <a:lnSpc>
                <a:spcPct val="90000"/>
              </a:lnSpc>
              <a:defRPr/>
            </a:pPr>
            <a:r>
              <a:rPr lang="en-US" dirty="0" smtClean="0">
                <a:latin typeface="+mj-lt"/>
              </a:rPr>
              <a:t>Low flash point, low viscosity</a:t>
            </a:r>
          </a:p>
          <a:p>
            <a:pPr eaLnBrk="1" hangingPunct="1">
              <a:lnSpc>
                <a:spcPct val="90000"/>
              </a:lnSpc>
              <a:defRPr/>
            </a:pPr>
            <a:r>
              <a:rPr lang="en-US" dirty="0" smtClean="0"/>
              <a:t>Diesel oil (marine &amp; automotive)</a:t>
            </a:r>
          </a:p>
          <a:p>
            <a:pPr lvl="1" eaLnBrk="1" hangingPunct="1">
              <a:lnSpc>
                <a:spcPct val="90000"/>
              </a:lnSpc>
              <a:defRPr/>
            </a:pPr>
            <a:r>
              <a:rPr lang="en-US" dirty="0" smtClean="0">
                <a:latin typeface="+mj-lt"/>
              </a:rPr>
              <a:t>Also known as No. 2 fuel oil</a:t>
            </a:r>
          </a:p>
          <a:p>
            <a:pPr lvl="1" eaLnBrk="1" hangingPunct="1">
              <a:lnSpc>
                <a:spcPct val="90000"/>
              </a:lnSpc>
              <a:defRPr/>
            </a:pPr>
            <a:r>
              <a:rPr lang="en-US" dirty="0" smtClean="0">
                <a:latin typeface="+mj-lt"/>
              </a:rPr>
              <a:t>Distillate fuel, contains 12-20 carbons</a:t>
            </a:r>
          </a:p>
          <a:p>
            <a:pPr lvl="1" eaLnBrk="1" hangingPunct="1">
              <a:lnSpc>
                <a:spcPct val="90000"/>
              </a:lnSpc>
              <a:defRPr/>
            </a:pPr>
            <a:r>
              <a:rPr lang="en-US" dirty="0" smtClean="0">
                <a:latin typeface="+mj-lt"/>
              </a:rPr>
              <a:t>High flash point, low viscosity</a:t>
            </a:r>
          </a:p>
          <a:p>
            <a:pPr eaLnBrk="1" hangingPunct="1">
              <a:lnSpc>
                <a:spcPct val="90000"/>
              </a:lnSpc>
              <a:defRPr/>
            </a:pPr>
            <a:r>
              <a:rPr lang="en-US" dirty="0" smtClean="0"/>
              <a:t>Intermediate fuel oils, e.g. IFO 180 &amp; 380 </a:t>
            </a:r>
          </a:p>
          <a:p>
            <a:pPr lvl="1" eaLnBrk="1" hangingPunct="1">
              <a:lnSpc>
                <a:spcPct val="90000"/>
              </a:lnSpc>
              <a:defRPr/>
            </a:pPr>
            <a:r>
              <a:rPr lang="en-US" dirty="0" smtClean="0">
                <a:latin typeface="+mj-lt"/>
              </a:rPr>
              <a:t>Generally same characteristics as No. 6 fuel oil</a:t>
            </a:r>
          </a:p>
          <a:p>
            <a:pPr lvl="1" eaLnBrk="1" hangingPunct="1">
              <a:lnSpc>
                <a:spcPct val="90000"/>
              </a:lnSpc>
              <a:defRPr/>
            </a:pPr>
            <a:r>
              <a:rPr lang="en-US" dirty="0" smtClean="0">
                <a:latin typeface="+mj-lt"/>
              </a:rPr>
              <a:t>Often blended with distillate fuel</a:t>
            </a:r>
          </a:p>
          <a:p>
            <a:pPr lvl="1" eaLnBrk="1" hangingPunct="1">
              <a:lnSpc>
                <a:spcPct val="90000"/>
              </a:lnSpc>
              <a:defRPr/>
            </a:pPr>
            <a:r>
              <a:rPr lang="en-US" dirty="0" smtClean="0">
                <a:latin typeface="+mj-lt"/>
              </a:rPr>
              <a:t>High flash point, high viscosity</a:t>
            </a:r>
          </a:p>
        </p:txBody>
      </p:sp>
    </p:spTree>
    <p:extLst>
      <p:ext uri="{BB962C8B-B14F-4D97-AF65-F5344CB8AC3E}">
        <p14:creationId xmlns:p14="http://schemas.microsoft.com/office/powerpoint/2010/main" val="4045969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smtClean="0">
                <a:solidFill>
                  <a:srgbClr val="FF0000"/>
                </a:solidFill>
                <a:ea typeface="ＭＳ Ｐゴシック" pitchFamily="34" charset="-128"/>
              </a:rPr>
              <a:t>Pop Quiz Time!</a:t>
            </a:r>
          </a:p>
        </p:txBody>
      </p:sp>
      <p:sp>
        <p:nvSpPr>
          <p:cNvPr id="16387" name="Rectangle 3"/>
          <p:cNvSpPr>
            <a:spLocks noGrp="1" noChangeArrowheads="1"/>
          </p:cNvSpPr>
          <p:nvPr>
            <p:ph type="body" idx="1"/>
          </p:nvPr>
        </p:nvSpPr>
        <p:spPr/>
        <p:txBody>
          <a:bodyPr/>
          <a:lstStyle/>
          <a:p>
            <a:r>
              <a:rPr lang="en-US" dirty="0" smtClean="0">
                <a:ea typeface="ＭＳ Ｐゴシック" pitchFamily="34" charset="-128"/>
              </a:rPr>
              <a:t>As temperature decreases, viscosity decreases or increases?</a:t>
            </a:r>
          </a:p>
          <a:p>
            <a:endParaRPr lang="en-US" dirty="0" smtClean="0">
              <a:ea typeface="ＭＳ Ｐゴシック" pitchFamily="34" charset="-128"/>
            </a:endParaRPr>
          </a:p>
          <a:p>
            <a:r>
              <a:rPr lang="en-US" dirty="0" smtClean="0"/>
              <a:t>Would </a:t>
            </a:r>
            <a:r>
              <a:rPr lang="en-US" dirty="0"/>
              <a:t>you expect an oil with an °API </a:t>
            </a:r>
            <a:r>
              <a:rPr lang="en-US" dirty="0" smtClean="0"/>
              <a:t>gravity of </a:t>
            </a:r>
            <a:r>
              <a:rPr lang="en-US" dirty="0"/>
              <a:t>25 to float or sink in freshwater?</a:t>
            </a:r>
          </a:p>
          <a:p>
            <a:endParaRPr lang="en-US" dirty="0" smtClean="0">
              <a:ea typeface="ＭＳ Ｐゴシック" pitchFamily="34" charset="-128"/>
            </a:endParaRPr>
          </a:p>
        </p:txBody>
      </p:sp>
      <p:pic>
        <p:nvPicPr>
          <p:cNvPr id="1638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609600"/>
            <a:ext cx="16573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noChangeShapeType="1"/>
          </p:cNvCxnSpPr>
          <p:nvPr/>
        </p:nvCxnSpPr>
        <p:spPr bwMode="auto">
          <a:xfrm>
            <a:off x="3505200" y="5029200"/>
            <a:ext cx="1524000" cy="1588"/>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a:off x="3505200" y="2971800"/>
            <a:ext cx="1524000" cy="1588"/>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67240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2800">
              <a:latin typeface="Times" pitchFamily="84" charset="0"/>
            </a:endParaRPr>
          </a:p>
        </p:txBody>
      </p:sp>
      <p:sp>
        <p:nvSpPr>
          <p:cNvPr id="27651" name="Title 5"/>
          <p:cNvSpPr>
            <a:spLocks noGrp="1"/>
          </p:cNvSpPr>
          <p:nvPr>
            <p:ph type="title"/>
          </p:nvPr>
        </p:nvSpPr>
        <p:spPr/>
        <p:txBody>
          <a:bodyPr vert="horz" lIns="91440" rIns="45720" rtlCol="0" anchor="t">
            <a:normAutofit/>
            <a:scene3d>
              <a:camera prst="orthographicFront"/>
              <a:lightRig rig="threePt" dir="t">
                <a:rot lat="0" lon="0" rev="4800000"/>
              </a:lightRig>
            </a:scene3d>
            <a:sp3d prstMaterial="matte">
              <a:bevelT w="50800" h="10160"/>
            </a:sp3d>
          </a:bodyPr>
          <a:lstStyle/>
          <a:p>
            <a:r>
              <a:rPr lang="en-US" dirty="0">
                <a:solidFill>
                  <a:srgbClr val="FFC000"/>
                </a:solidFill>
              </a:rPr>
              <a:t>What </a:t>
            </a:r>
            <a:r>
              <a:rPr lang="en-US" dirty="0" smtClean="0">
                <a:solidFill>
                  <a:srgbClr val="FFC000"/>
                </a:solidFill>
              </a:rPr>
              <a:t>Happens </a:t>
            </a:r>
            <a:r>
              <a:rPr lang="en-US" dirty="0">
                <a:solidFill>
                  <a:srgbClr val="FFC000"/>
                </a:solidFill>
              </a:rPr>
              <a:t>W</a:t>
            </a:r>
            <a:r>
              <a:rPr lang="en-US" dirty="0" smtClean="0">
                <a:solidFill>
                  <a:srgbClr val="FFC000"/>
                </a:solidFill>
              </a:rPr>
              <a:t>hen Oil Spills?</a:t>
            </a:r>
            <a:endParaRPr lang="en-US" dirty="0">
              <a:solidFill>
                <a:srgbClr val="FFC000"/>
              </a:solidFill>
            </a:endParaRPr>
          </a:p>
        </p:txBody>
      </p:sp>
      <p:sp>
        <p:nvSpPr>
          <p:cNvPr id="5124" name="Content Placeholder 6"/>
          <p:cNvSpPr>
            <a:spLocks noGrp="1"/>
          </p:cNvSpPr>
          <p:nvPr>
            <p:ph idx="1"/>
          </p:nvPr>
        </p:nvSpPr>
        <p:spPr>
          <a:xfrm>
            <a:off x="457200" y="1676400"/>
            <a:ext cx="3048000" cy="4724400"/>
          </a:xfrm>
        </p:spPr>
        <p:txBody>
          <a:bodyPr/>
          <a:lstStyle/>
          <a:p>
            <a:pPr marL="0" indent="0">
              <a:buFont typeface="Arial" pitchFamily="34" charset="0"/>
              <a:buNone/>
              <a:defRPr/>
            </a:pPr>
            <a:r>
              <a:rPr lang="en-US" dirty="0"/>
              <a:t>Processes that govern oil fate:</a:t>
            </a:r>
          </a:p>
          <a:p>
            <a:pPr lvl="1">
              <a:defRPr/>
            </a:pPr>
            <a:r>
              <a:rPr lang="en-US" dirty="0">
                <a:latin typeface="+mj-lt"/>
              </a:rPr>
              <a:t>Spreading</a:t>
            </a:r>
          </a:p>
          <a:p>
            <a:pPr lvl="1">
              <a:defRPr/>
            </a:pPr>
            <a:r>
              <a:rPr lang="en-US" dirty="0">
                <a:latin typeface="+mj-lt"/>
              </a:rPr>
              <a:t>Oil weathering</a:t>
            </a:r>
          </a:p>
          <a:p>
            <a:pPr lvl="1">
              <a:defRPr/>
            </a:pPr>
            <a:r>
              <a:rPr lang="en-US" dirty="0">
                <a:latin typeface="+mj-lt"/>
              </a:rPr>
              <a:t>Transport</a:t>
            </a:r>
          </a:p>
        </p:txBody>
      </p:sp>
      <p:pic>
        <p:nvPicPr>
          <p:cNvPr id="276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752600"/>
            <a:ext cx="530542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Box 7"/>
          <p:cNvSpPr txBox="1">
            <a:spLocks noChangeArrowheads="1"/>
          </p:cNvSpPr>
          <p:nvPr/>
        </p:nvSpPr>
        <p:spPr bwMode="auto">
          <a:xfrm>
            <a:off x="3716338" y="5562600"/>
            <a:ext cx="5211762"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a:solidFill>
                  <a:schemeClr val="bg1"/>
                </a:solidFill>
              </a:rPr>
              <a:t>Cartoon from SINTEF website</a:t>
            </a:r>
          </a:p>
          <a:p>
            <a:pPr algn="ctr" eaLnBrk="1" hangingPunct="1"/>
            <a:r>
              <a:rPr lang="en-US" sz="1400">
                <a:solidFill>
                  <a:schemeClr val="bg1"/>
                </a:solidFill>
              </a:rPr>
              <a:t>http://www.sintef.no/static/ch/environment/oil_weathering_model.htm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cs typeface="Arial" pitchFamily="34" charset="0"/>
              </a:rPr>
              <a:t>Over time, </a:t>
            </a:r>
            <a:r>
              <a:rPr lang="en-US" dirty="0" smtClean="0">
                <a:cs typeface="Arial" pitchFamily="34" charset="0"/>
              </a:rPr>
              <a:t>slicks are </a:t>
            </a:r>
            <a:r>
              <a:rPr lang="en-US" dirty="0">
                <a:cs typeface="Arial" pitchFamily="34" charset="0"/>
              </a:rPr>
              <a:t>torn into smaller </a:t>
            </a:r>
            <a:r>
              <a:rPr lang="en-US" dirty="0" smtClean="0">
                <a:cs typeface="Arial" pitchFamily="34" charset="0"/>
              </a:rPr>
              <a:t>&amp; smaller </a:t>
            </a:r>
            <a:r>
              <a:rPr lang="en-US" dirty="0">
                <a:cs typeface="Arial" pitchFamily="34" charset="0"/>
              </a:rPr>
              <a:t>pieces</a:t>
            </a:r>
            <a:r>
              <a:rPr lang="en-US" dirty="0" smtClean="0">
                <a:cs typeface="Arial" pitchFamily="34" charset="0"/>
              </a:rPr>
              <a:t>…</a:t>
            </a:r>
            <a:endParaRPr lang="en-US" dirty="0"/>
          </a:p>
        </p:txBody>
      </p:sp>
      <p:pic>
        <p:nvPicPr>
          <p:cNvPr id="40963"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828800"/>
            <a:ext cx="5791200"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8"/>
          <p:cNvSpPr>
            <a:spLocks noGrp="1"/>
          </p:cNvSpPr>
          <p:nvPr>
            <p:ph type="title"/>
          </p:nvPr>
        </p:nvSpPr>
        <p:spPr/>
        <p:txBody>
          <a:bodyPr vert="horz" lIns="91440" rIns="45720" rtlCol="0" anchor="t">
            <a:normAutofit/>
            <a:scene3d>
              <a:camera prst="orthographicFront"/>
              <a:lightRig rig="threePt" dir="t">
                <a:rot lat="0" lon="0" rev="4800000"/>
              </a:lightRig>
            </a:scene3d>
            <a:sp3d prstMaterial="matte">
              <a:bevelT w="50800" h="10160"/>
            </a:sp3d>
          </a:bodyPr>
          <a:lstStyle/>
          <a:p>
            <a:r>
              <a:rPr lang="en-US">
                <a:solidFill>
                  <a:srgbClr val="FFC000"/>
                </a:solidFill>
              </a:rPr>
              <a:t>Spreading</a:t>
            </a:r>
          </a:p>
        </p:txBody>
      </p:sp>
      <p:sp>
        <p:nvSpPr>
          <p:cNvPr id="28675" name="Content Placeholder 5"/>
          <p:cNvSpPr>
            <a:spLocks noGrp="1"/>
          </p:cNvSpPr>
          <p:nvPr>
            <p:ph idx="1"/>
          </p:nvPr>
        </p:nvSpPr>
        <p:spPr>
          <a:xfrm>
            <a:off x="457200" y="1295400"/>
            <a:ext cx="4419600" cy="5105400"/>
          </a:xfrm>
        </p:spPr>
        <p:txBody>
          <a:bodyPr/>
          <a:lstStyle/>
          <a:p>
            <a:pPr eaLnBrk="1" hangingPunct="1"/>
            <a:r>
              <a:rPr lang="en-US" dirty="0"/>
              <a:t>Q</a:t>
            </a:r>
            <a:r>
              <a:rPr lang="en-US" dirty="0" smtClean="0"/>
              <a:t>uick process (usually &lt;1hr)</a:t>
            </a:r>
          </a:p>
          <a:p>
            <a:pPr eaLnBrk="1" hangingPunct="1"/>
            <a:r>
              <a:rPr lang="en-US" dirty="0" smtClean="0"/>
              <a:t>Initially </a:t>
            </a:r>
            <a:r>
              <a:rPr lang="en-US" dirty="0"/>
              <a:t>driven (mostly) by </a:t>
            </a:r>
            <a:r>
              <a:rPr lang="en-US" dirty="0" smtClean="0"/>
              <a:t>gravity &amp; oil viscosity</a:t>
            </a:r>
            <a:endParaRPr lang="en-US" dirty="0"/>
          </a:p>
          <a:p>
            <a:pPr eaLnBrk="1" hangingPunct="1"/>
            <a:r>
              <a:rPr lang="en-US" dirty="0"/>
              <a:t>Significantly </a:t>
            </a:r>
            <a:r>
              <a:rPr lang="en-US" dirty="0" smtClean="0"/>
              <a:t>increases </a:t>
            </a:r>
            <a:r>
              <a:rPr lang="en-US" dirty="0"/>
              <a:t>the area of spilled oil </a:t>
            </a:r>
          </a:p>
          <a:p>
            <a:pPr eaLnBrk="1" hangingPunct="1"/>
            <a:r>
              <a:rPr lang="en-US" dirty="0"/>
              <a:t>Speed of spreading controlled by oil </a:t>
            </a:r>
            <a:r>
              <a:rPr lang="en-US" dirty="0" smtClean="0"/>
              <a:t>type, volume, </a:t>
            </a:r>
            <a:r>
              <a:rPr lang="en-US" dirty="0"/>
              <a:t>wind, temperature</a:t>
            </a:r>
          </a:p>
          <a:p>
            <a:pPr eaLnBrk="1" hangingPunct="1"/>
            <a:r>
              <a:rPr lang="en-US" dirty="0"/>
              <a:t>Within a few hours, </a:t>
            </a:r>
            <a:r>
              <a:rPr lang="en-US" dirty="0" smtClean="0"/>
              <a:t>slicks begin </a:t>
            </a:r>
            <a:r>
              <a:rPr lang="en-US" dirty="0"/>
              <a:t>to break </a:t>
            </a:r>
            <a:r>
              <a:rPr lang="en-US" dirty="0" smtClean="0"/>
              <a:t>up</a:t>
            </a:r>
          </a:p>
        </p:txBody>
      </p:sp>
      <p:pic>
        <p:nvPicPr>
          <p:cNvPr id="28676" name="Picture 5" descr="Arizona She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581400"/>
            <a:ext cx="29114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5765" y="250638"/>
            <a:ext cx="36449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844738"/>
            <a:ext cx="2068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ANS crudes weathering"/>
          <p:cNvPicPr>
            <a:picLocks noGrp="1" noChangeAspect="1" noChangeArrowheads="1"/>
          </p:cNvPicPr>
          <p:nvPr>
            <p:ph idx="1"/>
          </p:nvPr>
        </p:nvPicPr>
        <p:blipFill>
          <a:blip r:embed="rId3" cstate="print"/>
          <a:srcRect/>
          <a:stretch>
            <a:fillRect/>
          </a:stretch>
        </p:blipFill>
        <p:spPr>
          <a:xfrm>
            <a:off x="2209800" y="1524000"/>
            <a:ext cx="5181600" cy="4265613"/>
          </a:xfrm>
          <a:noFill/>
        </p:spPr>
      </p:pic>
      <p:sp>
        <p:nvSpPr>
          <p:cNvPr id="430083" name="Rectangle 3"/>
          <p:cNvSpPr>
            <a:spLocks noGrp="1" noRot="1" noChangeArrowheads="1"/>
          </p:cNvSpPr>
          <p:nvPr>
            <p:ph type="title"/>
          </p:nvPr>
        </p:nvSpPr>
        <p:spPr>
          <a:xfrm>
            <a:off x="533400" y="5486400"/>
            <a:ext cx="8229600" cy="1143000"/>
          </a:xfrm>
        </p:spPr>
        <p:txBody>
          <a:bodyPr>
            <a:normAutofit fontScale="90000"/>
          </a:bodyPr>
          <a:lstStyle/>
          <a:p>
            <a:pPr eaLnBrk="1" hangingPunct="1">
              <a:defRPr/>
            </a:pPr>
            <a:r>
              <a:rPr smtClean="0"/>
              <a:t>“fresh oil” → tars, asphalts, etc.</a:t>
            </a:r>
          </a:p>
        </p:txBody>
      </p:sp>
      <p:sp>
        <p:nvSpPr>
          <p:cNvPr id="430084" name="Rectangle 4"/>
          <p:cNvSpPr>
            <a:spLocks noRot="1" noChangeArrowheads="1"/>
          </p:cNvSpPr>
          <p:nvPr/>
        </p:nvSpPr>
        <p:spPr bwMode="auto">
          <a:xfrm>
            <a:off x="457200" y="274638"/>
            <a:ext cx="8229600" cy="1143000"/>
          </a:xfrm>
          <a:prstGeom prst="rect">
            <a:avLst/>
          </a:prstGeom>
        </p:spPr>
        <p:txBody>
          <a:bodyPr vert="horz" lIns="91440" rIns="45720" rtlCol="0" anchor="t">
            <a:normAutofit/>
            <a:scene3d>
              <a:camera prst="orthographicFront"/>
              <a:lightRig rig="threePt" dir="t">
                <a:rot lat="0" lon="0" rev="4800000"/>
              </a:lightRig>
            </a:scene3d>
            <a:sp3d prstMaterial="matte">
              <a:bevelT w="50800" h="10160"/>
            </a:sp3d>
          </a:bodyPr>
          <a:lstStyle/>
          <a:p>
            <a:pPr algn="ctr"/>
            <a:r>
              <a:rPr lang="en-US" sz="4800" b="1" dirty="0">
                <a:solidFill>
                  <a:srgbClr val="FFC000"/>
                </a:solidFill>
                <a:effectLst>
                  <a:outerShdw blurRad="50800" dist="38100" dir="5400000" algn="t" rotWithShape="0">
                    <a:prstClr val="black">
                      <a:alpha val="40000"/>
                    </a:prstClr>
                  </a:outerShdw>
                </a:effectLst>
                <a:latin typeface="+mj-lt"/>
                <a:ea typeface="+mj-ea"/>
                <a:cs typeface="+mj-cs"/>
              </a:rPr>
              <a:t>Weathering</a:t>
            </a:r>
          </a:p>
        </p:txBody>
      </p:sp>
    </p:spTree>
    <p:extLst>
      <p:ext uri="{BB962C8B-B14F-4D97-AF65-F5344CB8AC3E}">
        <p14:creationId xmlns:p14="http://schemas.microsoft.com/office/powerpoint/2010/main" val="1311037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rrowheads="1"/>
          </p:cNvSpPr>
          <p:nvPr>
            <p:ph type="title"/>
          </p:nvPr>
        </p:nvSpPr>
        <p:spPr>
          <a:xfrm>
            <a:off x="533400" y="762000"/>
            <a:ext cx="8077200" cy="609600"/>
          </a:xfrm>
        </p:spPr>
        <p:txBody>
          <a:bodyPr vert="horz" lIns="91440" rIns="45720" rtlCol="0" anchor="b">
            <a:normAutofit fontScale="90000"/>
            <a:scene3d>
              <a:camera prst="orthographicFront"/>
              <a:lightRig rig="threePt" dir="t">
                <a:rot lat="0" lon="0" rev="4800000"/>
              </a:lightRig>
            </a:scene3d>
            <a:sp3d prstMaterial="matte">
              <a:bevelT w="50800" h="10160"/>
            </a:sp3d>
          </a:bodyPr>
          <a:lstStyle/>
          <a:p>
            <a:r>
              <a:rPr dirty="0">
                <a:solidFill>
                  <a:srgbClr val="FFC000"/>
                </a:solidFill>
              </a:rPr>
              <a:t>Weathering:</a:t>
            </a:r>
            <a:br>
              <a:rPr dirty="0">
                <a:solidFill>
                  <a:srgbClr val="FFC000"/>
                </a:solidFill>
              </a:rPr>
            </a:br>
            <a:r>
              <a:rPr sz="2700" dirty="0">
                <a:solidFill>
                  <a:srgbClr val="FFC000"/>
                </a:solidFill>
              </a:rPr>
              <a:t>Changes in Oil Chemistry</a:t>
            </a:r>
          </a:p>
        </p:txBody>
      </p:sp>
      <p:sp>
        <p:nvSpPr>
          <p:cNvPr id="47107" name="Rectangle 3"/>
          <p:cNvSpPr>
            <a:spLocks noGrp="1" noChangeArrowheads="1"/>
          </p:cNvSpPr>
          <p:nvPr>
            <p:ph type="body" idx="1"/>
          </p:nvPr>
        </p:nvSpPr>
        <p:spPr>
          <a:xfrm>
            <a:off x="1676400" y="1828800"/>
            <a:ext cx="5791200" cy="3290888"/>
          </a:xfrm>
        </p:spPr>
        <p:txBody>
          <a:bodyPr lIns="90487" tIns="44450" rIns="90487" bIns="44450"/>
          <a:lstStyle/>
          <a:p>
            <a:pPr eaLnBrk="1" hangingPunct="1">
              <a:spcBef>
                <a:spcPct val="50000"/>
              </a:spcBef>
            </a:pPr>
            <a:r>
              <a:rPr lang="en-US" smtClean="0"/>
              <a:t>Flammable &gt;&gt;&gt; Nonflammable</a:t>
            </a:r>
          </a:p>
          <a:p>
            <a:pPr eaLnBrk="1" hangingPunct="1">
              <a:spcBef>
                <a:spcPct val="50000"/>
              </a:spcBef>
            </a:pPr>
            <a:r>
              <a:rPr lang="en-US" smtClean="0"/>
              <a:t>Liquid &gt;&gt;&gt; Semisolid or Solid</a:t>
            </a:r>
          </a:p>
          <a:p>
            <a:pPr eaLnBrk="1" hangingPunct="1">
              <a:spcBef>
                <a:spcPct val="50000"/>
              </a:spcBef>
            </a:pPr>
            <a:r>
              <a:rPr lang="en-US" smtClean="0"/>
              <a:t>Smelly &gt;&gt;&gt; No Odor</a:t>
            </a:r>
          </a:p>
          <a:p>
            <a:pPr eaLnBrk="1" hangingPunct="1">
              <a:spcBef>
                <a:spcPct val="50000"/>
              </a:spcBef>
            </a:pPr>
            <a:r>
              <a:rPr lang="en-US" smtClean="0"/>
              <a:t>Toxic &gt;&gt;&gt; Less Toxic</a:t>
            </a:r>
          </a:p>
        </p:txBody>
      </p:sp>
      <p:pic>
        <p:nvPicPr>
          <p:cNvPr id="47108" name="Picture 4"/>
          <p:cNvPicPr>
            <a:picLocks noChangeArrowheads="1"/>
          </p:cNvPicPr>
          <p:nvPr/>
        </p:nvPicPr>
        <p:blipFill>
          <a:blip r:embed="rId3" cstate="print"/>
          <a:srcRect/>
          <a:stretch>
            <a:fillRect/>
          </a:stretch>
        </p:blipFill>
        <p:spPr bwMode="auto">
          <a:xfrm>
            <a:off x="1828800" y="5105400"/>
            <a:ext cx="5359400" cy="1536700"/>
          </a:xfrm>
          <a:prstGeom prst="rect">
            <a:avLst/>
          </a:prstGeom>
          <a:noFill/>
          <a:ln w="12700">
            <a:noFill/>
            <a:miter lim="800000"/>
            <a:headEnd/>
            <a:tailEnd/>
          </a:ln>
        </p:spPr>
      </p:pic>
    </p:spTree>
    <p:extLst>
      <p:ext uri="{BB962C8B-B14F-4D97-AF65-F5344CB8AC3E}">
        <p14:creationId xmlns:p14="http://schemas.microsoft.com/office/powerpoint/2010/main" val="663648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vert="horz" lIns="91440" rIns="45720" rtlCol="0" anchor="t">
            <a:normAutofit/>
            <a:scene3d>
              <a:camera prst="orthographicFront"/>
              <a:lightRig rig="threePt" dir="t">
                <a:rot lat="0" lon="0" rev="4800000"/>
              </a:lightRig>
            </a:scene3d>
            <a:sp3d prstMaterial="matte">
              <a:bevelT w="50800" h="10160"/>
            </a:sp3d>
          </a:bodyPr>
          <a:lstStyle/>
          <a:p>
            <a:r>
              <a:rPr lang="en-US">
                <a:solidFill>
                  <a:srgbClr val="FFC000"/>
                </a:solidFill>
              </a:rPr>
              <a:t>Processes in Oil Weathering</a:t>
            </a:r>
          </a:p>
        </p:txBody>
      </p:sp>
      <p:sp>
        <p:nvSpPr>
          <p:cNvPr id="29699" name="Rectangle 3"/>
          <p:cNvSpPr>
            <a:spLocks noGrp="1" noChangeArrowheads="1"/>
          </p:cNvSpPr>
          <p:nvPr>
            <p:ph idx="1"/>
          </p:nvPr>
        </p:nvSpPr>
        <p:spPr>
          <a:xfrm>
            <a:off x="1154112" y="1676400"/>
            <a:ext cx="7532687" cy="4724400"/>
          </a:xfrm>
        </p:spPr>
        <p:txBody>
          <a:bodyPr/>
          <a:lstStyle/>
          <a:p>
            <a:r>
              <a:rPr lang="en-US" dirty="0" smtClean="0"/>
              <a:t>Evaporation</a:t>
            </a:r>
          </a:p>
          <a:p>
            <a:r>
              <a:rPr lang="en-US" dirty="0" smtClean="0"/>
              <a:t>Dispersion</a:t>
            </a:r>
          </a:p>
          <a:p>
            <a:r>
              <a:rPr lang="en-US" dirty="0" smtClean="0"/>
              <a:t>Dissolution</a:t>
            </a:r>
          </a:p>
          <a:p>
            <a:r>
              <a:rPr lang="en-US" dirty="0" smtClean="0"/>
              <a:t>Emulsification</a:t>
            </a:r>
          </a:p>
          <a:p>
            <a:r>
              <a:rPr lang="en-US" dirty="0" smtClean="0"/>
              <a:t>Sedimentation</a:t>
            </a:r>
          </a:p>
          <a:p>
            <a:r>
              <a:rPr lang="en-US" dirty="0" smtClean="0"/>
              <a:t>Photo-oxidation</a:t>
            </a:r>
          </a:p>
          <a:p>
            <a:r>
              <a:rPr lang="en-US" dirty="0" smtClean="0"/>
              <a:t>Biodegradation</a:t>
            </a:r>
          </a:p>
          <a:p>
            <a:endParaRPr lang="en-US" dirty="0" smtClean="0"/>
          </a:p>
        </p:txBody>
      </p:sp>
      <p:pic>
        <p:nvPicPr>
          <p:cNvPr id="29700" name="Picture 4" descr="dense tarball South Beach Tern Island 4 June 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5720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8838" y="2667000"/>
            <a:ext cx="30527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rot="5400000">
            <a:off x="-1524793" y="3504406"/>
            <a:ext cx="4724400" cy="1587"/>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9703" name="TextBox 8"/>
          <p:cNvSpPr txBox="1">
            <a:spLocks noChangeArrowheads="1"/>
          </p:cNvSpPr>
          <p:nvPr/>
        </p:nvSpPr>
        <p:spPr bwMode="auto">
          <a:xfrm>
            <a:off x="533400" y="59436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002060"/>
                </a:solidFill>
                <a:latin typeface="Calibri" pitchFamily="34" charset="0"/>
              </a:rPr>
              <a:t>time</a:t>
            </a:r>
          </a:p>
        </p:txBody>
      </p:sp>
      <p:sp>
        <p:nvSpPr>
          <p:cNvPr id="29704" name="TextBox 9"/>
          <p:cNvSpPr txBox="1">
            <a:spLocks noChangeArrowheads="1"/>
          </p:cNvSpPr>
          <p:nvPr/>
        </p:nvSpPr>
        <p:spPr bwMode="auto">
          <a:xfrm rot="-5400000">
            <a:off x="134937" y="1693863"/>
            <a:ext cx="70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i="1">
                <a:solidFill>
                  <a:schemeClr val="bg1"/>
                </a:solidFill>
                <a:latin typeface="Calibri" pitchFamily="34" charset="0"/>
              </a:rPr>
              <a:t>hours</a:t>
            </a:r>
          </a:p>
        </p:txBody>
      </p:sp>
      <p:sp>
        <p:nvSpPr>
          <p:cNvPr id="29705" name="TextBox 10"/>
          <p:cNvSpPr txBox="1">
            <a:spLocks noChangeArrowheads="1"/>
          </p:cNvSpPr>
          <p:nvPr/>
        </p:nvSpPr>
        <p:spPr bwMode="auto">
          <a:xfrm rot="-5400000">
            <a:off x="193676" y="3698875"/>
            <a:ext cx="614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i="1">
                <a:solidFill>
                  <a:schemeClr val="bg1"/>
                </a:solidFill>
                <a:latin typeface="Calibri" pitchFamily="34" charset="0"/>
              </a:rPr>
              <a:t>days</a:t>
            </a:r>
          </a:p>
        </p:txBody>
      </p:sp>
      <p:sp>
        <p:nvSpPr>
          <p:cNvPr id="29706" name="TextBox 11"/>
          <p:cNvSpPr txBox="1">
            <a:spLocks noChangeArrowheads="1"/>
          </p:cNvSpPr>
          <p:nvPr/>
        </p:nvSpPr>
        <p:spPr bwMode="auto">
          <a:xfrm rot="-5400000">
            <a:off x="119063" y="4691063"/>
            <a:ext cx="763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i="1">
                <a:solidFill>
                  <a:schemeClr val="bg1"/>
                </a:solidFill>
                <a:latin typeface="Calibri" pitchFamily="34" charset="0"/>
              </a:rPr>
              <a:t>weeks</a:t>
            </a:r>
          </a:p>
        </p:txBody>
      </p:sp>
      <p:pic>
        <p:nvPicPr>
          <p:cNvPr id="29707" name="Picture 4" descr="SFslick.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2192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TextBox 11"/>
          <p:cNvSpPr txBox="1">
            <a:spLocks noChangeArrowheads="1"/>
          </p:cNvSpPr>
          <p:nvPr/>
        </p:nvSpPr>
        <p:spPr bwMode="auto">
          <a:xfrm rot="-5400000">
            <a:off x="152401" y="5645150"/>
            <a:ext cx="684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i="1">
                <a:solidFill>
                  <a:schemeClr val="bg1"/>
                </a:solidFill>
                <a:latin typeface="Calibri" pitchFamily="34" charset="0"/>
              </a:rPr>
              <a:t>years</a:t>
            </a:r>
          </a:p>
        </p:txBody>
      </p:sp>
      <p:cxnSp>
        <p:nvCxnSpPr>
          <p:cNvPr id="16" name="Straight Arrow Connector 15"/>
          <p:cNvCxnSpPr/>
          <p:nvPr/>
        </p:nvCxnSpPr>
        <p:spPr>
          <a:xfrm rot="5400000">
            <a:off x="-1827212" y="3886200"/>
            <a:ext cx="5027612" cy="1588"/>
          </a:xfrm>
          <a:prstGeom prst="straightConnector1">
            <a:avLst/>
          </a:prstGeom>
          <a:ln w="63500">
            <a:solidFill>
              <a:schemeClr val="accent1">
                <a:lumMod val="20000"/>
                <a:lumOff val="80000"/>
              </a:schemeClr>
            </a:solidFill>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Rot="1" noChangeArrowheads="1"/>
          </p:cNvSpPr>
          <p:nvPr>
            <p:ph type="title"/>
          </p:nvPr>
        </p:nvSpPr>
        <p:spPr/>
        <p:txBody>
          <a:bodyPr vert="horz" lIns="91440" rIns="45720" rtlCol="0" anchor="t">
            <a:normAutofit/>
            <a:scene3d>
              <a:camera prst="orthographicFront"/>
              <a:lightRig rig="threePt" dir="t">
                <a:rot lat="0" lon="0" rev="4800000"/>
              </a:lightRig>
            </a:scene3d>
            <a:sp3d prstMaterial="matte">
              <a:bevelT w="50800" h="10160"/>
            </a:sp3d>
          </a:bodyPr>
          <a:lstStyle/>
          <a:p>
            <a:r>
              <a:rPr>
                <a:solidFill>
                  <a:srgbClr val="FFC000"/>
                </a:solidFill>
              </a:rPr>
              <a:t>Evaporation</a:t>
            </a:r>
          </a:p>
        </p:txBody>
      </p:sp>
      <p:sp>
        <p:nvSpPr>
          <p:cNvPr id="432131" name="Rectangle 3"/>
          <p:cNvSpPr>
            <a:spLocks noGrp="1" noChangeArrowheads="1"/>
          </p:cNvSpPr>
          <p:nvPr>
            <p:ph sz="half" idx="1"/>
          </p:nvPr>
        </p:nvSpPr>
        <p:spPr/>
        <p:txBody>
          <a:bodyPr/>
          <a:lstStyle/>
          <a:p>
            <a:pPr eaLnBrk="1" hangingPunct="1">
              <a:lnSpc>
                <a:spcPct val="90000"/>
              </a:lnSpc>
              <a:defRPr/>
            </a:pPr>
            <a:r>
              <a:rPr lang="en-US" dirty="0"/>
              <a:t>Often the most significant “loss” mechanism</a:t>
            </a:r>
          </a:p>
          <a:p>
            <a:pPr>
              <a:defRPr/>
            </a:pPr>
            <a:r>
              <a:rPr lang="en-US" dirty="0" smtClean="0"/>
              <a:t>Function </a:t>
            </a:r>
            <a:r>
              <a:rPr lang="en-US" dirty="0"/>
              <a:t>of environmental conditions (e.g. temperature, wind speed</a:t>
            </a:r>
            <a:r>
              <a:rPr lang="en-US" dirty="0" smtClean="0"/>
              <a:t>) &amp; oil type</a:t>
            </a:r>
          </a:p>
          <a:p>
            <a:pPr>
              <a:spcBef>
                <a:spcPct val="20000"/>
              </a:spcBef>
              <a:spcAft>
                <a:spcPts val="600"/>
              </a:spcAft>
              <a:buClr>
                <a:srgbClr val="FFE100"/>
              </a:buClr>
              <a:buSzPct val="125000"/>
              <a:defRPr/>
            </a:pPr>
            <a:r>
              <a:rPr lang="en-US" dirty="0"/>
              <a:t>Small impact on density</a:t>
            </a:r>
          </a:p>
          <a:p>
            <a:pPr>
              <a:spcBef>
                <a:spcPct val="20000"/>
              </a:spcBef>
              <a:spcAft>
                <a:spcPts val="600"/>
              </a:spcAft>
              <a:buClr>
                <a:srgbClr val="FFE100"/>
              </a:buClr>
              <a:buSzPct val="125000"/>
              <a:defRPr/>
            </a:pPr>
            <a:r>
              <a:rPr lang="en-US" dirty="0"/>
              <a:t>Significant impact on </a:t>
            </a:r>
            <a:r>
              <a:rPr lang="en-US" dirty="0" smtClean="0"/>
              <a:t>viscosity</a:t>
            </a:r>
            <a:endParaRPr lang="en-US" dirty="0"/>
          </a:p>
        </p:txBody>
      </p:sp>
      <p:grpSp>
        <p:nvGrpSpPr>
          <p:cNvPr id="5" name="Group 4"/>
          <p:cNvGrpSpPr/>
          <p:nvPr/>
        </p:nvGrpSpPr>
        <p:grpSpPr>
          <a:xfrm>
            <a:off x="4800600" y="1981200"/>
            <a:ext cx="3841750" cy="3530600"/>
            <a:chOff x="4829175" y="1663700"/>
            <a:chExt cx="3841750" cy="3530600"/>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l="8263" t="14505" r="15697" b="4771"/>
            <a:stretch>
              <a:fillRect/>
            </a:stretch>
          </p:blipFill>
          <p:spPr bwMode="auto">
            <a:xfrm>
              <a:off x="4829175" y="1663700"/>
              <a:ext cx="384175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l="84270" t="17177" r="1653" b="68707"/>
            <a:stretch>
              <a:fillRect/>
            </a:stretch>
          </p:blipFill>
          <p:spPr bwMode="auto">
            <a:xfrm>
              <a:off x="7543800" y="2362200"/>
              <a:ext cx="10842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23527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457200" y="1447800"/>
            <a:ext cx="8229600" cy="4953000"/>
          </a:xfrm>
        </p:spPr>
        <p:txBody>
          <a:bodyPr/>
          <a:lstStyle/>
          <a:p>
            <a:pPr eaLnBrk="1" hangingPunct="1"/>
            <a:r>
              <a:rPr lang="en-US" dirty="0" smtClean="0"/>
              <a:t>…naturally occurring</a:t>
            </a:r>
          </a:p>
          <a:p>
            <a:pPr eaLnBrk="1" hangingPunct="1"/>
            <a:r>
              <a:rPr lang="en-US" dirty="0" smtClean="0"/>
              <a:t>…a gas (natural gas), liquid (crude oil), or solid (bitumen)</a:t>
            </a:r>
          </a:p>
          <a:p>
            <a:pPr eaLnBrk="1" hangingPunct="1"/>
            <a:r>
              <a:rPr lang="en-US" dirty="0" smtClean="0"/>
              <a:t>…a mixture of thousand(s) of types of hydrocarbons and other compounds</a:t>
            </a:r>
          </a:p>
          <a:p>
            <a:pPr eaLnBrk="1" hangingPunct="1"/>
            <a:r>
              <a:rPr lang="en-US" dirty="0" smtClean="0"/>
              <a:t>…the basic building block for millions of different chemicals &amp; compounds</a:t>
            </a:r>
          </a:p>
        </p:txBody>
      </p:sp>
      <p:sp>
        <p:nvSpPr>
          <p:cNvPr id="4" name="Title 3"/>
          <p:cNvSpPr>
            <a:spLocks noGrp="1"/>
          </p:cNvSpPr>
          <p:nvPr>
            <p:ph type="title"/>
          </p:nvPr>
        </p:nvSpPr>
        <p:spPr/>
        <p:txBody>
          <a:bodyPr/>
          <a:lstStyle/>
          <a:p>
            <a:pPr>
              <a:defRPr/>
            </a:pPr>
            <a:r>
              <a:rPr dirty="0" smtClean="0">
                <a:solidFill>
                  <a:srgbClr val="FFC000"/>
                </a:solidFill>
              </a:rPr>
              <a:t>Petroleum Oil is…</a:t>
            </a:r>
            <a:endParaRPr dirty="0">
              <a:solidFill>
                <a:srgbClr val="FFC000"/>
              </a:solidFill>
            </a:endParaRPr>
          </a:p>
        </p:txBody>
      </p:sp>
      <p:grpSp>
        <p:nvGrpSpPr>
          <p:cNvPr id="5" name="Group 4"/>
          <p:cNvGrpSpPr/>
          <p:nvPr/>
        </p:nvGrpSpPr>
        <p:grpSpPr>
          <a:xfrm>
            <a:off x="4787900" y="4876800"/>
            <a:ext cx="4375150" cy="2101850"/>
            <a:chOff x="4787900" y="4876800"/>
            <a:chExt cx="4375150" cy="2101850"/>
          </a:xfrm>
        </p:grpSpPr>
        <p:pic>
          <p:nvPicPr>
            <p:cNvPr id="6" name="Picture 7" descr="http://www.eia.gov/energyexplained/images/OILGASFORMAT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876800"/>
              <a:ext cx="4114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87900" y="6456363"/>
              <a:ext cx="4375150" cy="522287"/>
            </a:xfrm>
            <a:prstGeom prst="rect">
              <a:avLst/>
            </a:prstGeom>
            <a:noFill/>
          </p:spPr>
          <p:txBody>
            <a:bodyPr wrap="none">
              <a:spAutoFit/>
            </a:bodyPr>
            <a:lstStyle/>
            <a:p>
              <a:pPr>
                <a:defRPr/>
              </a:pPr>
              <a:r>
                <a:rPr lang="en-US" sz="1400" dirty="0">
                  <a:solidFill>
                    <a:schemeClr val="bg1"/>
                  </a:solidFill>
                </a:rPr>
                <a:t>Picture from U.S. Energy Information Administration</a:t>
              </a:r>
            </a:p>
            <a:p>
              <a:pPr>
                <a:defRPr/>
              </a:pPr>
              <a:endParaRPr lang="en-US" sz="1400" dirty="0">
                <a:solidFill>
                  <a:schemeClr val="accent1">
                    <a:lumMod val="20000"/>
                    <a:lumOff val="80000"/>
                  </a:schemeClr>
                </a:solidFill>
              </a:endParaRPr>
            </a:p>
          </p:txBody>
        </p:sp>
      </p:grpSp>
    </p:spTree>
    <p:extLst>
      <p:ext uri="{BB962C8B-B14F-4D97-AF65-F5344CB8AC3E}">
        <p14:creationId xmlns:p14="http://schemas.microsoft.com/office/powerpoint/2010/main" val="3484484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rIns="45720" rtlCol="0" anchor="t">
            <a:normAutofit/>
            <a:scene3d>
              <a:camera prst="orthographicFront"/>
              <a:lightRig rig="threePt" dir="t">
                <a:rot lat="0" lon="0" rev="4800000"/>
              </a:lightRig>
            </a:scene3d>
            <a:sp3d prstMaterial="matte">
              <a:bevelT w="50800" h="10160"/>
            </a:sp3d>
          </a:bodyPr>
          <a:lstStyle/>
          <a:p>
            <a:r>
              <a:rPr lang="en-US" dirty="0">
                <a:solidFill>
                  <a:srgbClr val="FFC000"/>
                </a:solidFill>
              </a:rPr>
              <a:t>Evaporation </a:t>
            </a:r>
            <a:r>
              <a:rPr lang="en-US" dirty="0" smtClean="0">
                <a:solidFill>
                  <a:srgbClr val="FFC000"/>
                </a:solidFill>
              </a:rPr>
              <a:t>Examples</a:t>
            </a:r>
            <a:endParaRPr lang="en-US" dirty="0">
              <a:solidFill>
                <a:srgbClr val="FFC000"/>
              </a:solidFill>
            </a:endParaRPr>
          </a:p>
        </p:txBody>
      </p:sp>
      <p:sp>
        <p:nvSpPr>
          <p:cNvPr id="3" name="Content Placeholder 2"/>
          <p:cNvSpPr>
            <a:spLocks noGrp="1"/>
          </p:cNvSpPr>
          <p:nvPr>
            <p:ph sz="half" idx="1"/>
          </p:nvPr>
        </p:nvSpPr>
        <p:spPr/>
        <p:txBody>
          <a:bodyPr/>
          <a:lstStyle/>
          <a:p>
            <a:pPr marL="0" lvl="1" indent="0">
              <a:lnSpc>
                <a:spcPct val="90000"/>
              </a:lnSpc>
              <a:spcBef>
                <a:spcPts val="1800"/>
              </a:spcBef>
              <a:buClr>
                <a:schemeClr val="accent1"/>
              </a:buClr>
              <a:buSzPct val="80000"/>
              <a:buNone/>
              <a:defRPr/>
            </a:pPr>
            <a:r>
              <a:rPr lang="en-US" sz="2800" dirty="0" smtClean="0">
                <a:latin typeface="+mj-lt"/>
              </a:rPr>
              <a:t>Gasoline </a:t>
            </a:r>
            <a:r>
              <a:rPr lang="en-US" sz="2800" dirty="0">
                <a:latin typeface="+mj-lt"/>
              </a:rPr>
              <a:t>- ≤ 50% loss in 10 minutes</a:t>
            </a:r>
          </a:p>
          <a:p>
            <a:pPr marL="0" lvl="1" indent="0">
              <a:lnSpc>
                <a:spcPct val="90000"/>
              </a:lnSpc>
              <a:spcBef>
                <a:spcPts val="1800"/>
              </a:spcBef>
              <a:buClr>
                <a:schemeClr val="accent1"/>
              </a:buClr>
              <a:buSzPct val="80000"/>
              <a:buNone/>
              <a:defRPr/>
            </a:pPr>
            <a:endParaRPr lang="en-US" sz="2800" dirty="0">
              <a:latin typeface="+mj-lt"/>
            </a:endParaRPr>
          </a:p>
          <a:p>
            <a:pPr marL="0" lvl="1" indent="0">
              <a:lnSpc>
                <a:spcPct val="90000"/>
              </a:lnSpc>
              <a:spcBef>
                <a:spcPts val="1800"/>
              </a:spcBef>
              <a:buClr>
                <a:schemeClr val="accent1"/>
              </a:buClr>
              <a:buSzPct val="80000"/>
              <a:buNone/>
              <a:defRPr/>
            </a:pPr>
            <a:r>
              <a:rPr lang="en-US" sz="2800" dirty="0">
                <a:latin typeface="+mj-lt"/>
              </a:rPr>
              <a:t>Crude oil - ≤ 25% loss in 24 hours</a:t>
            </a:r>
          </a:p>
          <a:p>
            <a:pPr marL="0" lvl="1" indent="0">
              <a:lnSpc>
                <a:spcPct val="90000"/>
              </a:lnSpc>
              <a:spcBef>
                <a:spcPts val="1800"/>
              </a:spcBef>
              <a:buClr>
                <a:schemeClr val="accent1"/>
              </a:buClr>
              <a:buSzPct val="80000"/>
              <a:buNone/>
              <a:defRPr/>
            </a:pPr>
            <a:endParaRPr lang="en-US" sz="2800" dirty="0">
              <a:latin typeface="+mj-lt"/>
            </a:endParaRPr>
          </a:p>
          <a:p>
            <a:pPr marL="0" lvl="1" indent="0">
              <a:lnSpc>
                <a:spcPct val="90000"/>
              </a:lnSpc>
              <a:spcBef>
                <a:spcPts val="1800"/>
              </a:spcBef>
              <a:buClr>
                <a:schemeClr val="accent1"/>
              </a:buClr>
              <a:buSzPct val="80000"/>
              <a:buNone/>
              <a:defRPr/>
            </a:pPr>
            <a:r>
              <a:rPr lang="en-US" sz="2800" dirty="0">
                <a:latin typeface="+mj-lt"/>
              </a:rPr>
              <a:t>No. 6 fuel oil - 2% loss in 40 hours</a:t>
            </a:r>
          </a:p>
          <a:p>
            <a:endParaRPr lang="en-US" dirty="0"/>
          </a:p>
        </p:txBody>
      </p:sp>
      <p:sp>
        <p:nvSpPr>
          <p:cNvPr id="4" name="Content Placeholder 3"/>
          <p:cNvSpPr>
            <a:spLocks noGrp="1"/>
          </p:cNvSpPr>
          <p:nvPr>
            <p:ph sz="half" idx="2"/>
          </p:nvPr>
        </p:nvSpPr>
        <p:spPr/>
        <p:txBody>
          <a:bodyPr/>
          <a:lstStyle/>
          <a:p>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l="84270" t="17177" r="1653" b="68707"/>
          <a:stretch>
            <a:fillRect/>
          </a:stretch>
        </p:blipFill>
        <p:spPr bwMode="auto">
          <a:xfrm>
            <a:off x="7902201" y="1388051"/>
            <a:ext cx="10842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4439864" y="1388051"/>
            <a:ext cx="2946400" cy="2706688"/>
            <a:chOff x="5867400" y="3886200"/>
            <a:chExt cx="2946400" cy="2706688"/>
          </a:xfrm>
        </p:grpSpPr>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l="8263" t="14505" r="15697" b="4771"/>
            <a:stretch>
              <a:fillRect/>
            </a:stretch>
          </p:blipFill>
          <p:spPr bwMode="auto">
            <a:xfrm>
              <a:off x="5867400" y="3886200"/>
              <a:ext cx="29464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1"/>
            <p:cNvSpPr txBox="1">
              <a:spLocks noChangeArrowheads="1"/>
            </p:cNvSpPr>
            <p:nvPr/>
          </p:nvSpPr>
          <p:spPr bwMode="auto">
            <a:xfrm>
              <a:off x="7467600" y="4191000"/>
              <a:ext cx="995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latin typeface="Calibri" pitchFamily="34" charset="0"/>
                </a:rPr>
                <a:t>Gasoline</a:t>
              </a:r>
            </a:p>
          </p:txBody>
        </p:sp>
      </p:grpSp>
      <p:grpSp>
        <p:nvGrpSpPr>
          <p:cNvPr id="10" name="Group 9"/>
          <p:cNvGrpSpPr/>
          <p:nvPr/>
        </p:nvGrpSpPr>
        <p:grpSpPr>
          <a:xfrm>
            <a:off x="5353844" y="2714704"/>
            <a:ext cx="2946400" cy="2706688"/>
            <a:chOff x="2971800" y="2209800"/>
            <a:chExt cx="2946400" cy="2706688"/>
          </a:xfrm>
        </p:grpSpPr>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l="8263" t="14505" r="15697" b="4771"/>
            <a:stretch>
              <a:fillRect/>
            </a:stretch>
          </p:blipFill>
          <p:spPr bwMode="auto">
            <a:xfrm>
              <a:off x="2971800" y="2209800"/>
              <a:ext cx="29464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0"/>
            <p:cNvSpPr txBox="1">
              <a:spLocks noChangeArrowheads="1"/>
            </p:cNvSpPr>
            <p:nvPr/>
          </p:nvSpPr>
          <p:spPr bwMode="auto">
            <a:xfrm>
              <a:off x="4648200" y="2514600"/>
              <a:ext cx="100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latin typeface="Calibri" pitchFamily="34" charset="0"/>
                </a:rPr>
                <a:t>LA crude</a:t>
              </a:r>
            </a:p>
          </p:txBody>
        </p:sp>
      </p:grpSp>
      <p:grpSp>
        <p:nvGrpSpPr>
          <p:cNvPr id="7" name="Group 6"/>
          <p:cNvGrpSpPr/>
          <p:nvPr/>
        </p:nvGrpSpPr>
        <p:grpSpPr>
          <a:xfrm>
            <a:off x="6040064" y="4032189"/>
            <a:ext cx="2946400" cy="2706688"/>
            <a:chOff x="152400" y="152400"/>
            <a:chExt cx="2946400" cy="2706688"/>
          </a:xfrm>
        </p:grpSpPr>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l="8263" t="14505" r="15697" b="4771"/>
            <a:stretch>
              <a:fillRect/>
            </a:stretch>
          </p:blipFill>
          <p:spPr bwMode="auto">
            <a:xfrm>
              <a:off x="152400" y="152400"/>
              <a:ext cx="29464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9"/>
            <p:cNvSpPr txBox="1">
              <a:spLocks noChangeArrowheads="1"/>
            </p:cNvSpPr>
            <p:nvPr/>
          </p:nvSpPr>
          <p:spPr bwMode="auto">
            <a:xfrm>
              <a:off x="1295400" y="381000"/>
              <a:ext cx="1443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latin typeface="Calibri" pitchFamily="34" charset="0"/>
                </a:rPr>
                <a:t>No. 6 Fuel Oil</a:t>
              </a:r>
            </a:p>
          </p:txBody>
        </p:sp>
      </p:grpSp>
    </p:spTree>
    <p:extLst>
      <p:ext uri="{BB962C8B-B14F-4D97-AF65-F5344CB8AC3E}">
        <p14:creationId xmlns:p14="http://schemas.microsoft.com/office/powerpoint/2010/main" val="3596884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524000"/>
            <a:ext cx="42719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5"/>
          <p:cNvSpPr>
            <a:spLocks noGrp="1"/>
          </p:cNvSpPr>
          <p:nvPr>
            <p:ph type="title"/>
          </p:nvPr>
        </p:nvSpPr>
        <p:spPr/>
        <p:txBody>
          <a:bodyPr vert="horz" lIns="91440" rIns="45720" rtlCol="0" anchor="t">
            <a:normAutofit/>
            <a:scene3d>
              <a:camera prst="orthographicFront"/>
              <a:lightRig rig="threePt" dir="t">
                <a:rot lat="0" lon="0" rev="4800000"/>
              </a:lightRig>
            </a:scene3d>
            <a:sp3d prstMaterial="matte">
              <a:bevelT w="50800" h="10160"/>
            </a:sp3d>
          </a:bodyPr>
          <a:lstStyle/>
          <a:p>
            <a:r>
              <a:rPr lang="en-US">
                <a:solidFill>
                  <a:srgbClr val="FFC000"/>
                </a:solidFill>
              </a:rPr>
              <a:t>Dispersion</a:t>
            </a:r>
          </a:p>
        </p:txBody>
      </p:sp>
      <p:sp>
        <p:nvSpPr>
          <p:cNvPr id="11" name="Content Placeholder 10"/>
          <p:cNvSpPr>
            <a:spLocks noGrp="1"/>
          </p:cNvSpPr>
          <p:nvPr>
            <p:ph idx="1"/>
          </p:nvPr>
        </p:nvSpPr>
        <p:spPr>
          <a:xfrm>
            <a:off x="457200" y="1524000"/>
            <a:ext cx="3886200" cy="4876800"/>
          </a:xfrm>
        </p:spPr>
        <p:txBody>
          <a:bodyPr>
            <a:normAutofit lnSpcReduction="10000"/>
          </a:bodyPr>
          <a:lstStyle/>
          <a:p>
            <a:pPr>
              <a:defRPr/>
            </a:pPr>
            <a:r>
              <a:rPr lang="en-US" dirty="0" smtClean="0"/>
              <a:t>Another major removal mechanism</a:t>
            </a:r>
          </a:p>
          <a:p>
            <a:pPr>
              <a:defRPr/>
            </a:pPr>
            <a:r>
              <a:rPr lang="en-US" dirty="0" smtClean="0"/>
              <a:t>Dependent upon:</a:t>
            </a:r>
          </a:p>
          <a:p>
            <a:pPr lvl="1">
              <a:defRPr/>
            </a:pPr>
            <a:r>
              <a:rPr lang="en-US" dirty="0" smtClean="0"/>
              <a:t>Oil type (viscosity, surface tension)</a:t>
            </a:r>
          </a:p>
          <a:p>
            <a:pPr lvl="1">
              <a:defRPr/>
            </a:pPr>
            <a:r>
              <a:rPr lang="en-US" dirty="0" smtClean="0"/>
              <a:t>Environmental conditions (wave energy)</a:t>
            </a:r>
          </a:p>
          <a:p>
            <a:pPr>
              <a:defRPr/>
            </a:pPr>
            <a:r>
              <a:rPr lang="en-US" dirty="0" smtClean="0"/>
              <a:t>Droplets 50-70 µm in diameter are not likely to resurface due to turbulence</a:t>
            </a:r>
          </a:p>
          <a:p>
            <a:pPr>
              <a:defRPr/>
            </a:pPr>
            <a:endParaRPr lang="en-US" dirty="0" smtClean="0"/>
          </a:p>
        </p:txBody>
      </p:sp>
      <p:pic>
        <p:nvPicPr>
          <p:cNvPr id="3277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3528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Box 6"/>
          <p:cNvSpPr txBox="1">
            <a:spLocks noChangeArrowheads="1"/>
          </p:cNvSpPr>
          <p:nvPr/>
        </p:nvSpPr>
        <p:spPr bwMode="auto">
          <a:xfrm>
            <a:off x="5527675" y="6030913"/>
            <a:ext cx="315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rPr>
              <a:t>Photo credit: Dave Martin/AP</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vert="horz" lIns="91440" rIns="45720" rtlCol="0" anchor="t">
            <a:normAutofit/>
            <a:scene3d>
              <a:camera prst="orthographicFront"/>
              <a:lightRig rig="threePt" dir="t">
                <a:rot lat="0" lon="0" rev="4800000"/>
              </a:lightRig>
            </a:scene3d>
            <a:sp3d prstMaterial="matte">
              <a:bevelT w="50800" h="10160"/>
            </a:sp3d>
          </a:bodyPr>
          <a:lstStyle/>
          <a:p>
            <a:r>
              <a:rPr lang="en-US">
                <a:solidFill>
                  <a:srgbClr val="FFC000"/>
                </a:solidFill>
              </a:rPr>
              <a:t>North Cape Spill – Jan 1996</a:t>
            </a:r>
          </a:p>
        </p:txBody>
      </p:sp>
      <p:sp>
        <p:nvSpPr>
          <p:cNvPr id="2" name="Content Placeholder 1"/>
          <p:cNvSpPr>
            <a:spLocks noGrp="1"/>
          </p:cNvSpPr>
          <p:nvPr>
            <p:ph idx="1"/>
          </p:nvPr>
        </p:nvSpPr>
        <p:spPr/>
        <p:txBody>
          <a:bodyPr/>
          <a:lstStyle/>
          <a:p>
            <a:endParaRPr lang="en-US"/>
          </a:p>
        </p:txBody>
      </p:sp>
      <p:pic>
        <p:nvPicPr>
          <p:cNvPr id="337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657600"/>
            <a:ext cx="4470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457325"/>
            <a:ext cx="38100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p:cNvPicPr>
            <a:picLocks noChangeAspect="1" noChangeArrowheads="1"/>
          </p:cNvPicPr>
          <p:nvPr/>
        </p:nvPicPr>
        <p:blipFill>
          <a:blip r:embed="rId5">
            <a:extLst>
              <a:ext uri="{28A0092B-C50C-407E-A947-70E740481C1C}">
                <a14:useLocalDpi xmlns:a14="http://schemas.microsoft.com/office/drawing/2010/main" val="0"/>
              </a:ext>
            </a:extLst>
          </a:blip>
          <a:srcRect l="8263" t="14505" r="15697" b="4771"/>
          <a:stretch>
            <a:fillRect/>
          </a:stretch>
        </p:blipFill>
        <p:spPr bwMode="auto">
          <a:xfrm>
            <a:off x="457200" y="1905000"/>
            <a:ext cx="37211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vert="horz" lIns="91440" rIns="45720" rtlCol="0" anchor="t">
            <a:normAutofit/>
            <a:scene3d>
              <a:camera prst="orthographicFront"/>
              <a:lightRig rig="threePt" dir="t">
                <a:rot lat="0" lon="0" rev="4800000"/>
              </a:lightRig>
            </a:scene3d>
            <a:sp3d prstMaterial="matte">
              <a:bevelT w="50800" h="10160"/>
            </a:sp3d>
          </a:bodyPr>
          <a:lstStyle/>
          <a:p>
            <a:r>
              <a:rPr lang="en-US">
                <a:solidFill>
                  <a:srgbClr val="FFC000"/>
                </a:solidFill>
              </a:rPr>
              <a:t>Another example of Dispersion</a:t>
            </a:r>
          </a:p>
        </p:txBody>
      </p:sp>
      <p:sp>
        <p:nvSpPr>
          <p:cNvPr id="2" name="Content Placeholder 1"/>
          <p:cNvSpPr>
            <a:spLocks noGrp="1"/>
          </p:cNvSpPr>
          <p:nvPr>
            <p:ph idx="1"/>
          </p:nvPr>
        </p:nvSpPr>
        <p:spPr/>
        <p:txBody>
          <a:bodyPr/>
          <a:lstStyle/>
          <a:p>
            <a:endParaRPr lang="en-US"/>
          </a:p>
        </p:txBody>
      </p:sp>
      <p:pic>
        <p:nvPicPr>
          <p:cNvPr id="46083" name="Picture 4" descr="20100813_InitializationFileArea3b.pdf"/>
          <p:cNvPicPr>
            <a:picLocks noChangeAspect="1"/>
          </p:cNvPicPr>
          <p:nvPr/>
        </p:nvPicPr>
        <p:blipFill>
          <a:blip r:embed="rId3">
            <a:extLst>
              <a:ext uri="{28A0092B-C50C-407E-A947-70E740481C1C}">
                <a14:useLocalDpi xmlns:a14="http://schemas.microsoft.com/office/drawing/2010/main" val="0"/>
              </a:ext>
            </a:extLst>
          </a:blip>
          <a:srcRect l="7213" t="8000" r="11334" b="26665"/>
          <a:stretch>
            <a:fillRect/>
          </a:stretch>
        </p:blipFill>
        <p:spPr bwMode="auto">
          <a:xfrm>
            <a:off x="228600" y="1235075"/>
            <a:ext cx="8763000"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685800" y="2286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endParaRPr lang="en-US" sz="3600">
              <a:solidFill>
                <a:schemeClr val="bg1"/>
              </a:solidFill>
              <a:latin typeface="Palatino" pitchFamily="84" charset="0"/>
            </a:endParaRPr>
          </a:p>
        </p:txBody>
      </p:sp>
      <p:sp>
        <p:nvSpPr>
          <p:cNvPr id="34819" name="Title 4"/>
          <p:cNvSpPr>
            <a:spLocks noGrp="1"/>
          </p:cNvSpPr>
          <p:nvPr>
            <p:ph type="title"/>
          </p:nvPr>
        </p:nvSpPr>
        <p:spPr/>
        <p:txBody>
          <a:bodyPr vert="horz" lIns="91440" rIns="45720" rtlCol="0" anchor="t">
            <a:normAutofit/>
            <a:scene3d>
              <a:camera prst="orthographicFront"/>
              <a:lightRig rig="threePt" dir="t">
                <a:rot lat="0" lon="0" rev="4800000"/>
              </a:lightRig>
            </a:scene3d>
            <a:sp3d prstMaterial="matte">
              <a:bevelT w="50800" h="10160"/>
            </a:sp3d>
          </a:bodyPr>
          <a:lstStyle/>
          <a:p>
            <a:r>
              <a:rPr lang="en-US" dirty="0">
                <a:solidFill>
                  <a:srgbClr val="FFC000"/>
                </a:solidFill>
              </a:rPr>
              <a:t>Dissolution</a:t>
            </a:r>
          </a:p>
        </p:txBody>
      </p:sp>
      <p:sp>
        <p:nvSpPr>
          <p:cNvPr id="6" name="Content Placeholder 5"/>
          <p:cNvSpPr>
            <a:spLocks noGrp="1"/>
          </p:cNvSpPr>
          <p:nvPr>
            <p:ph idx="1"/>
          </p:nvPr>
        </p:nvSpPr>
        <p:spPr/>
        <p:txBody>
          <a:bodyPr>
            <a:normAutofit lnSpcReduction="10000"/>
          </a:bodyPr>
          <a:lstStyle/>
          <a:p>
            <a:pPr>
              <a:defRPr/>
            </a:pPr>
            <a:r>
              <a:rPr lang="en-US" dirty="0" smtClean="0"/>
              <a:t>Closely related to dispersion as dissolution occurs from the oil droplets. When and where you find subsurface oil droplets, expect to find dissolved fractions of oil</a:t>
            </a:r>
          </a:p>
          <a:p>
            <a:pPr>
              <a:defRPr/>
            </a:pPr>
            <a:r>
              <a:rPr lang="en-US" dirty="0" smtClean="0"/>
              <a:t>What goes into solution is toxic</a:t>
            </a:r>
          </a:p>
          <a:p>
            <a:pPr>
              <a:defRPr/>
            </a:pPr>
            <a:r>
              <a:rPr lang="en-US" dirty="0" smtClean="0"/>
              <a:t>Less than 0.1% (very heavy oil) to 2% (gasoline) of the spilled oil volume actually dissolves into the water column</a:t>
            </a:r>
          </a:p>
          <a:p>
            <a:pPr>
              <a:defRPr/>
            </a:pPr>
            <a:r>
              <a:rPr lang="en-US" dirty="0" smtClean="0"/>
              <a:t>Usually very low concentrations because you have a lot of water compared to the volume of hydrocarbons going into solution</a:t>
            </a:r>
          </a:p>
          <a:p>
            <a:pPr>
              <a:defRPr/>
            </a:pPr>
            <a:endParaRPr lang="en-US"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vert="horz" lIns="91440" rIns="45720" rtlCol="0" anchor="t">
            <a:normAutofit fontScale="90000"/>
            <a:scene3d>
              <a:camera prst="orthographicFront"/>
              <a:lightRig rig="threePt" dir="t">
                <a:rot lat="0" lon="0" rev="4800000"/>
              </a:lightRig>
            </a:scene3d>
            <a:sp3d prstMaterial="matte">
              <a:bevelT w="50800" h="10160"/>
            </a:sp3d>
          </a:bodyPr>
          <a:lstStyle/>
          <a:p>
            <a:r>
              <a:rPr lang="en-US">
                <a:solidFill>
                  <a:srgbClr val="FFC000"/>
                </a:solidFill>
              </a:rPr>
              <a:t>Deepwater Horizon: Dispersed/dissolved oil plume</a:t>
            </a:r>
          </a:p>
        </p:txBody>
      </p:sp>
      <p:sp>
        <p:nvSpPr>
          <p:cNvPr id="2" name="Content Placeholder 1"/>
          <p:cNvSpPr>
            <a:spLocks noGrp="1"/>
          </p:cNvSpPr>
          <p:nvPr>
            <p:ph idx="1"/>
          </p:nvPr>
        </p:nvSpPr>
        <p:spPr/>
        <p:txBody>
          <a:bodyPr/>
          <a:lstStyle/>
          <a:p>
            <a:endParaRPr lang="en-US"/>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52600"/>
            <a:ext cx="3859213"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057400"/>
            <a:ext cx="33528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5"/>
          <p:cNvSpPr txBox="1">
            <a:spLocks noChangeArrowheads="1"/>
          </p:cNvSpPr>
          <p:nvPr/>
        </p:nvSpPr>
        <p:spPr bwMode="auto">
          <a:xfrm>
            <a:off x="5486400" y="4724400"/>
            <a:ext cx="3048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002060"/>
                </a:solidFill>
                <a:latin typeface="Calibri" pitchFamily="34" charset="0"/>
              </a:rPr>
              <a:t>Results from R/V Brooks McCall, May 31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Rot="1" noChangeArrowheads="1"/>
          </p:cNvSpPr>
          <p:nvPr>
            <p:ph type="title"/>
          </p:nvPr>
        </p:nvSpPr>
        <p:spPr/>
        <p:txBody>
          <a:bodyPr vert="horz" lIns="91440" rIns="45720" rtlCol="0" anchor="t">
            <a:normAutofit/>
            <a:scene3d>
              <a:camera prst="orthographicFront"/>
              <a:lightRig rig="threePt" dir="t">
                <a:rot lat="0" lon="0" rev="4800000"/>
              </a:lightRig>
            </a:scene3d>
            <a:sp3d prstMaterial="matte">
              <a:bevelT w="50800" h="10160"/>
            </a:sp3d>
          </a:bodyPr>
          <a:lstStyle/>
          <a:p>
            <a:r>
              <a:rPr>
                <a:solidFill>
                  <a:srgbClr val="FFC000"/>
                </a:solidFill>
              </a:rPr>
              <a:t>Emulsification</a:t>
            </a:r>
          </a:p>
        </p:txBody>
      </p:sp>
      <p:sp>
        <p:nvSpPr>
          <p:cNvPr id="2" name="Content Placeholder 1"/>
          <p:cNvSpPr>
            <a:spLocks noGrp="1"/>
          </p:cNvSpPr>
          <p:nvPr>
            <p:ph sz="half" idx="1"/>
          </p:nvPr>
        </p:nvSpPr>
        <p:spPr>
          <a:xfrm>
            <a:off x="457200" y="1219200"/>
            <a:ext cx="4038600" cy="5178552"/>
          </a:xfrm>
        </p:spPr>
        <p:txBody>
          <a:bodyPr/>
          <a:lstStyle/>
          <a:p>
            <a:pPr marL="287338" lvl="1">
              <a:lnSpc>
                <a:spcPct val="90000"/>
              </a:lnSpc>
              <a:defRPr/>
            </a:pPr>
            <a:r>
              <a:rPr lang="en-US" dirty="0"/>
              <a:t>“Mousse”</a:t>
            </a:r>
          </a:p>
          <a:p>
            <a:pPr marL="287338" lvl="1">
              <a:lnSpc>
                <a:spcPct val="90000"/>
              </a:lnSpc>
              <a:defRPr/>
            </a:pPr>
            <a:endParaRPr lang="en-US" dirty="0"/>
          </a:p>
          <a:p>
            <a:pPr marL="287338" lvl="1">
              <a:lnSpc>
                <a:spcPct val="90000"/>
              </a:lnSpc>
              <a:defRPr/>
            </a:pPr>
            <a:r>
              <a:rPr lang="en-US" dirty="0"/>
              <a:t>Water droplets </a:t>
            </a:r>
            <a:r>
              <a:rPr lang="en-US" dirty="0" smtClean="0"/>
              <a:t>suspended in </a:t>
            </a:r>
            <a:r>
              <a:rPr lang="en-US" dirty="0"/>
              <a:t>the oil</a:t>
            </a:r>
          </a:p>
          <a:p>
            <a:pPr marL="287338" lvl="1">
              <a:lnSpc>
                <a:spcPct val="90000"/>
              </a:lnSpc>
              <a:defRPr/>
            </a:pPr>
            <a:endParaRPr lang="en-US" dirty="0"/>
          </a:p>
          <a:p>
            <a:pPr marL="287338" lvl="1">
              <a:lnSpc>
                <a:spcPct val="90000"/>
              </a:lnSpc>
              <a:defRPr/>
            </a:pPr>
            <a:r>
              <a:rPr lang="en-US" dirty="0"/>
              <a:t>Oil must be partially “weathered”</a:t>
            </a:r>
          </a:p>
          <a:p>
            <a:pPr marL="287338" lvl="1">
              <a:lnSpc>
                <a:spcPct val="90000"/>
              </a:lnSpc>
              <a:defRPr/>
            </a:pPr>
            <a:endParaRPr lang="en-US" dirty="0"/>
          </a:p>
          <a:p>
            <a:pPr marL="287338" lvl="1">
              <a:lnSpc>
                <a:spcPct val="90000"/>
              </a:lnSpc>
              <a:defRPr/>
            </a:pPr>
            <a:r>
              <a:rPr lang="en-US" dirty="0"/>
              <a:t>Oil must have high wax &amp; </a:t>
            </a:r>
            <a:r>
              <a:rPr lang="en-US" dirty="0" err="1"/>
              <a:t>asphaltene</a:t>
            </a:r>
            <a:r>
              <a:rPr lang="en-US" dirty="0"/>
              <a:t> content (&gt;5%) </a:t>
            </a:r>
          </a:p>
          <a:p>
            <a:pPr marL="287338" lvl="1">
              <a:lnSpc>
                <a:spcPct val="90000"/>
              </a:lnSpc>
              <a:defRPr/>
            </a:pPr>
            <a:endParaRPr lang="en-US" dirty="0"/>
          </a:p>
          <a:p>
            <a:pPr marL="287338" lvl="1">
              <a:lnSpc>
                <a:spcPct val="90000"/>
              </a:lnSpc>
              <a:defRPr/>
            </a:pPr>
            <a:r>
              <a:rPr lang="en-US" dirty="0"/>
              <a:t>Can be 70-90% water</a:t>
            </a:r>
          </a:p>
          <a:p>
            <a:pPr marL="287338" lvl="1">
              <a:lnSpc>
                <a:spcPct val="90000"/>
              </a:lnSpc>
              <a:defRPr/>
            </a:pPr>
            <a:endParaRPr lang="en-US" dirty="0"/>
          </a:p>
          <a:p>
            <a:pPr marL="287338" lvl="1">
              <a:lnSpc>
                <a:spcPct val="90000"/>
              </a:lnSpc>
              <a:defRPr/>
            </a:pPr>
            <a:r>
              <a:rPr lang="en-US" dirty="0"/>
              <a:t>Can result in significant changes in color </a:t>
            </a:r>
            <a:r>
              <a:rPr lang="en-US" dirty="0" smtClean="0"/>
              <a:t>&amp; volume (3-4x)</a:t>
            </a:r>
          </a:p>
          <a:p>
            <a:pPr marL="287338" lvl="1">
              <a:lnSpc>
                <a:spcPct val="90000"/>
              </a:lnSpc>
              <a:defRPr/>
            </a:pPr>
            <a:endParaRPr lang="en-US" dirty="0" smtClean="0"/>
          </a:p>
          <a:p>
            <a:pPr marL="287338" lvl="1">
              <a:lnSpc>
                <a:spcPct val="90000"/>
              </a:lnSpc>
              <a:defRPr/>
            </a:pPr>
            <a:r>
              <a:rPr lang="en-US" dirty="0" smtClean="0"/>
              <a:t>Usually more viscous &amp; persistent than original oil</a:t>
            </a:r>
            <a:endParaRPr lang="en-US" dirty="0"/>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685800"/>
            <a:ext cx="4114800" cy="2743200"/>
          </a:xfrm>
        </p:spPr>
      </p:pic>
      <p:sp>
        <p:nvSpPr>
          <p:cNvPr id="434179" name="Rectangle 3"/>
          <p:cNvSpPr>
            <a:spLocks noChangeArrowheads="1"/>
          </p:cNvSpPr>
          <p:nvPr/>
        </p:nvSpPr>
        <p:spPr bwMode="auto">
          <a:xfrm>
            <a:off x="685800" y="228600"/>
            <a:ext cx="7772400" cy="1219200"/>
          </a:xfrm>
          <a:prstGeom prst="rect">
            <a:avLst/>
          </a:prstGeom>
          <a:noFill/>
          <a:ln w="9525">
            <a:noFill/>
            <a:miter lim="800000"/>
            <a:headEnd/>
            <a:tailEnd/>
          </a:ln>
          <a:effectLst/>
        </p:spPr>
        <p:txBody>
          <a:bodyPr lIns="92075" tIns="46038" rIns="92075" bIns="46038" anchor="ctr"/>
          <a:lstStyle/>
          <a:p>
            <a:pPr algn="ctr">
              <a:defRPr/>
            </a:pPr>
            <a:endParaRPr lang="en-US" sz="4400" b="1">
              <a:solidFill>
                <a:schemeClr val="tx2"/>
              </a:solidFill>
              <a:effectLst>
                <a:outerShdw blurRad="38100" dist="38100" dir="2700000" algn="tl">
                  <a:srgbClr val="000000"/>
                </a:outerShdw>
              </a:effectLst>
              <a:latin typeface="Garamond" pitchFamily="18" charset="0"/>
            </a:endParaRPr>
          </a:p>
        </p:txBody>
      </p:sp>
      <p:sp>
        <p:nvSpPr>
          <p:cNvPr id="434180" name="Rectangle 4"/>
          <p:cNvSpPr>
            <a:spLocks noChangeArrowheads="1"/>
          </p:cNvSpPr>
          <p:nvPr/>
        </p:nvSpPr>
        <p:spPr bwMode="auto">
          <a:xfrm>
            <a:off x="-5181600" y="990600"/>
            <a:ext cx="4267200" cy="4191000"/>
          </a:xfrm>
          <a:prstGeom prst="rect">
            <a:avLst/>
          </a:prstGeom>
          <a:noFill/>
          <a:ln w="9525">
            <a:noFill/>
            <a:miter lim="800000"/>
            <a:headEnd/>
            <a:tailEnd/>
          </a:ln>
          <a:effectLst/>
        </p:spPr>
        <p:txBody>
          <a:bodyPr lIns="92075" tIns="46038" rIns="92075" bIns="46038"/>
          <a:lstStyle/>
          <a:p>
            <a:pPr marL="730250" lvl="1" indent="-273050">
              <a:lnSpc>
                <a:spcPct val="90000"/>
              </a:lnSpc>
              <a:buClr>
                <a:schemeClr val="accent2"/>
              </a:buClr>
              <a:buSzPct val="90000"/>
              <a:buFontTx/>
              <a:buBlip>
                <a:blip r:embed="rId4"/>
              </a:buBlip>
              <a:defRPr/>
            </a:pPr>
            <a:endParaRPr lang="en-US" sz="2400" dirty="0">
              <a:solidFill>
                <a:schemeClr val="bg1"/>
              </a:solidFill>
              <a:latin typeface="+mj-lt"/>
            </a:endParaRP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496233"/>
            <a:ext cx="4114800" cy="315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8486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vert="horz" lIns="91440" rIns="45720" rtlCol="0" anchor="t">
            <a:normAutofit/>
            <a:scene3d>
              <a:camera prst="orthographicFront"/>
              <a:lightRig rig="threePt" dir="t">
                <a:rot lat="0" lon="0" rev="4800000"/>
              </a:lightRig>
            </a:scene3d>
            <a:sp3d prstMaterial="matte">
              <a:bevelT w="50800" h="10160"/>
            </a:sp3d>
          </a:bodyPr>
          <a:lstStyle/>
          <a:p>
            <a:r>
              <a:rPr lang="en-US">
                <a:solidFill>
                  <a:srgbClr val="FFC000"/>
                </a:solidFill>
              </a:rPr>
              <a:t>Emulsification</a:t>
            </a:r>
          </a:p>
        </p:txBody>
      </p:sp>
      <p:sp>
        <p:nvSpPr>
          <p:cNvPr id="2" name="Content Placeholder 1"/>
          <p:cNvSpPr>
            <a:spLocks noGrp="1"/>
          </p:cNvSpPr>
          <p:nvPr>
            <p:ph idx="1"/>
          </p:nvPr>
        </p:nvSpPr>
        <p:spPr/>
        <p:txBody>
          <a:bodyPr/>
          <a:lstStyle/>
          <a:p>
            <a:endParaRPr lang="en-US"/>
          </a:p>
        </p:txBody>
      </p:sp>
      <p:pic>
        <p:nvPicPr>
          <p:cNvPr id="36868" name="Picture 5" descr="oilFlum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descr="P408023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981200"/>
            <a:ext cx="48704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343400"/>
            <a:ext cx="333375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ChangeArrowheads="1"/>
          </p:cNvSpPr>
          <p:nvPr/>
        </p:nvSpPr>
        <p:spPr bwMode="auto">
          <a:xfrm>
            <a:off x="685800" y="457200"/>
            <a:ext cx="7772400" cy="1219200"/>
          </a:xfrm>
          <a:prstGeom prst="rect">
            <a:avLst/>
          </a:prstGeom>
        </p:spPr>
        <p:txBody>
          <a:bodyPr vert="horz" lIns="91440" rIns="45720" rtlCol="0" anchor="t">
            <a:normAutofit/>
            <a:scene3d>
              <a:camera prst="orthographicFront"/>
              <a:lightRig rig="threePt" dir="t">
                <a:rot lat="0" lon="0" rev="4800000"/>
              </a:lightRig>
            </a:scene3d>
            <a:sp3d prstMaterial="matte">
              <a:bevelT w="50800" h="10160"/>
            </a:sp3d>
          </a:bodyPr>
          <a:lstStyle/>
          <a:p>
            <a:r>
              <a:rPr lang="en-US" sz="4800" b="1" dirty="0">
                <a:solidFill>
                  <a:srgbClr val="FFC000"/>
                </a:solidFill>
                <a:effectLst>
                  <a:outerShdw blurRad="50800" dist="38100" dir="5400000" algn="t" rotWithShape="0">
                    <a:prstClr val="black">
                      <a:alpha val="40000"/>
                    </a:prstClr>
                  </a:outerShdw>
                </a:effectLst>
                <a:latin typeface="+mj-lt"/>
                <a:ea typeface="+mj-ea"/>
                <a:cs typeface="+mj-cs"/>
              </a:rPr>
              <a:t>Sedimentation</a:t>
            </a:r>
          </a:p>
        </p:txBody>
      </p:sp>
      <p:sp>
        <p:nvSpPr>
          <p:cNvPr id="435203" name="Rectangle 3"/>
          <p:cNvSpPr>
            <a:spLocks noChangeArrowheads="1"/>
          </p:cNvSpPr>
          <p:nvPr/>
        </p:nvSpPr>
        <p:spPr bwMode="auto">
          <a:xfrm>
            <a:off x="381000" y="1676400"/>
            <a:ext cx="4572000" cy="4800600"/>
          </a:xfrm>
          <a:prstGeom prst="rect">
            <a:avLst/>
          </a:prstGeom>
          <a:noFill/>
          <a:ln w="9525">
            <a:noFill/>
            <a:miter lim="800000"/>
            <a:headEnd/>
            <a:tailEnd/>
          </a:ln>
          <a:effectLst/>
        </p:spPr>
        <p:txBody>
          <a:bodyPr lIns="92075" tIns="46038" rIns="92075" bIns="46038"/>
          <a:lstStyle/>
          <a:p>
            <a:pPr marL="285750" lvl="1" indent="-273050">
              <a:lnSpc>
                <a:spcPct val="90000"/>
              </a:lnSpc>
              <a:buClr>
                <a:schemeClr val="accent2"/>
              </a:buClr>
              <a:buSzPct val="90000"/>
              <a:buFontTx/>
              <a:buBlip>
                <a:blip r:embed="rId3"/>
              </a:buBlip>
              <a:defRPr/>
            </a:pPr>
            <a:r>
              <a:rPr lang="en-US" sz="2400" dirty="0" smtClean="0">
                <a:solidFill>
                  <a:schemeClr val="bg1"/>
                </a:solidFill>
                <a:latin typeface="+mj-lt"/>
              </a:rPr>
              <a:t>Very few crudes sink on their own</a:t>
            </a:r>
          </a:p>
          <a:p>
            <a:pPr marL="285750" lvl="1" indent="-273050">
              <a:lnSpc>
                <a:spcPct val="90000"/>
              </a:lnSpc>
              <a:buClr>
                <a:schemeClr val="accent2"/>
              </a:buClr>
              <a:buSzPct val="90000"/>
              <a:buFontTx/>
              <a:buBlip>
                <a:blip r:embed="rId3"/>
              </a:buBlip>
              <a:defRPr/>
            </a:pPr>
            <a:endParaRPr lang="en-US" sz="2400" dirty="0">
              <a:solidFill>
                <a:schemeClr val="bg1"/>
              </a:solidFill>
              <a:latin typeface="+mj-lt"/>
            </a:endParaRPr>
          </a:p>
          <a:p>
            <a:pPr marL="285750" lvl="1" indent="-273050">
              <a:lnSpc>
                <a:spcPct val="90000"/>
              </a:lnSpc>
              <a:buClr>
                <a:schemeClr val="accent2"/>
              </a:buClr>
              <a:buSzPct val="90000"/>
              <a:buFontTx/>
              <a:buBlip>
                <a:blip r:embed="rId3"/>
              </a:buBlip>
              <a:defRPr/>
            </a:pPr>
            <a:r>
              <a:rPr lang="en-US" sz="2400" dirty="0" smtClean="0">
                <a:solidFill>
                  <a:schemeClr val="bg1"/>
                </a:solidFill>
                <a:latin typeface="+mj-lt"/>
              </a:rPr>
              <a:t>A </a:t>
            </a:r>
            <a:r>
              <a:rPr lang="en-US" sz="2400" dirty="0">
                <a:solidFill>
                  <a:schemeClr val="bg1"/>
                </a:solidFill>
                <a:latin typeface="+mj-lt"/>
              </a:rPr>
              <a:t>adhesion of oil to solid particles in the water column</a:t>
            </a:r>
          </a:p>
          <a:p>
            <a:pPr marL="285750" lvl="1" indent="-273050">
              <a:lnSpc>
                <a:spcPct val="90000"/>
              </a:lnSpc>
              <a:buClr>
                <a:schemeClr val="accent2"/>
              </a:buClr>
              <a:buSzPct val="90000"/>
              <a:buFontTx/>
              <a:buBlip>
                <a:blip r:embed="rId3"/>
              </a:buBlip>
              <a:defRPr/>
            </a:pPr>
            <a:endParaRPr lang="en-US" sz="2400" dirty="0">
              <a:solidFill>
                <a:schemeClr val="bg1"/>
              </a:solidFill>
              <a:latin typeface="+mj-lt"/>
            </a:endParaRPr>
          </a:p>
          <a:p>
            <a:pPr marL="285750" lvl="1" indent="-273050">
              <a:lnSpc>
                <a:spcPct val="90000"/>
              </a:lnSpc>
              <a:buClr>
                <a:schemeClr val="accent2"/>
              </a:buClr>
              <a:buSzPct val="90000"/>
              <a:buFontTx/>
              <a:buBlip>
                <a:blip r:embed="rId3"/>
              </a:buBlip>
              <a:defRPr/>
            </a:pPr>
            <a:r>
              <a:rPr lang="en-US" sz="2400" dirty="0">
                <a:solidFill>
                  <a:schemeClr val="bg1"/>
                </a:solidFill>
                <a:latin typeface="+mj-lt"/>
              </a:rPr>
              <a:t>High sediment loads (&gt;500 g/m</a:t>
            </a:r>
            <a:r>
              <a:rPr lang="en-US" sz="2400" baseline="30000" dirty="0">
                <a:solidFill>
                  <a:schemeClr val="bg1"/>
                </a:solidFill>
                <a:latin typeface="+mj-lt"/>
              </a:rPr>
              <a:t>3</a:t>
            </a:r>
            <a:r>
              <a:rPr lang="en-US" sz="2400" dirty="0">
                <a:solidFill>
                  <a:schemeClr val="bg1"/>
                </a:solidFill>
                <a:latin typeface="+mj-lt"/>
              </a:rPr>
              <a:t>) can cause oil to sink within hours</a:t>
            </a:r>
          </a:p>
          <a:p>
            <a:pPr marL="285750" lvl="1" indent="-273050">
              <a:lnSpc>
                <a:spcPct val="90000"/>
              </a:lnSpc>
              <a:buClr>
                <a:schemeClr val="accent2"/>
              </a:buClr>
              <a:buSzPct val="90000"/>
              <a:buFontTx/>
              <a:buBlip>
                <a:blip r:embed="rId3"/>
              </a:buBlip>
              <a:defRPr/>
            </a:pPr>
            <a:endParaRPr lang="en-US" sz="2400" dirty="0">
              <a:solidFill>
                <a:schemeClr val="bg1"/>
              </a:solidFill>
              <a:latin typeface="+mj-lt"/>
            </a:endParaRPr>
          </a:p>
          <a:p>
            <a:pPr marL="285750" lvl="1" indent="-273050">
              <a:lnSpc>
                <a:spcPct val="90000"/>
              </a:lnSpc>
              <a:buClr>
                <a:schemeClr val="accent2"/>
              </a:buClr>
              <a:buSzPct val="90000"/>
              <a:buFontTx/>
              <a:buBlip>
                <a:blip r:embed="rId3"/>
              </a:buBlip>
              <a:defRPr/>
            </a:pPr>
            <a:r>
              <a:rPr lang="en-US" sz="2400" dirty="0">
                <a:solidFill>
                  <a:schemeClr val="bg1"/>
                </a:solidFill>
                <a:latin typeface="+mj-lt"/>
              </a:rPr>
              <a:t>Mostly occurs in muddy rivers</a:t>
            </a:r>
          </a:p>
          <a:p>
            <a:pPr marL="285750" lvl="1" indent="-273050">
              <a:lnSpc>
                <a:spcPct val="90000"/>
              </a:lnSpc>
              <a:buClr>
                <a:schemeClr val="accent2"/>
              </a:buClr>
              <a:buSzPct val="90000"/>
              <a:buFontTx/>
              <a:buBlip>
                <a:blip r:embed="rId3"/>
              </a:buBlip>
              <a:defRPr/>
            </a:pPr>
            <a:endParaRPr lang="en-US" sz="2400" dirty="0">
              <a:solidFill>
                <a:schemeClr val="bg1"/>
              </a:solidFill>
              <a:latin typeface="+mj-lt"/>
            </a:endParaRPr>
          </a:p>
          <a:p>
            <a:pPr marL="285750" lvl="1" indent="-273050">
              <a:lnSpc>
                <a:spcPct val="90000"/>
              </a:lnSpc>
              <a:buClr>
                <a:schemeClr val="accent2"/>
              </a:buClr>
              <a:buSzPct val="90000"/>
              <a:buFontTx/>
              <a:buBlip>
                <a:blip r:embed="rId3"/>
              </a:buBlip>
              <a:defRPr/>
            </a:pPr>
            <a:r>
              <a:rPr lang="en-US" sz="2400" dirty="0">
                <a:solidFill>
                  <a:schemeClr val="bg1"/>
                </a:solidFill>
                <a:latin typeface="+mj-lt"/>
              </a:rPr>
              <a:t>Can occur when oil/sand mix in the surf zone</a:t>
            </a:r>
          </a:p>
        </p:txBody>
      </p:sp>
      <p:pic>
        <p:nvPicPr>
          <p:cNvPr id="51204" name="Picture 4"/>
          <p:cNvPicPr>
            <a:picLocks noGrp="1" noChangeAspect="1" noChangeArrowheads="1"/>
          </p:cNvPicPr>
          <p:nvPr>
            <p:ph type="chart" sz="half" idx="2"/>
          </p:nvPr>
        </p:nvPicPr>
        <p:blipFill>
          <a:blip r:embed="rId4" cstate="print"/>
          <a:srcRect/>
          <a:stretch>
            <a:fillRect/>
          </a:stretch>
        </p:blipFill>
        <p:spPr>
          <a:xfrm>
            <a:off x="5029200" y="1828800"/>
            <a:ext cx="3810000" cy="2857500"/>
          </a:xfrm>
          <a:noFill/>
        </p:spPr>
      </p:pic>
      <p:sp>
        <p:nvSpPr>
          <p:cNvPr id="34821" name="Text Box 5"/>
          <p:cNvSpPr txBox="1">
            <a:spLocks noChangeArrowheads="1"/>
          </p:cNvSpPr>
          <p:nvPr/>
        </p:nvSpPr>
        <p:spPr bwMode="auto">
          <a:xfrm>
            <a:off x="5470525" y="4962525"/>
            <a:ext cx="2927350" cy="1314450"/>
          </a:xfrm>
          <a:prstGeom prst="rect">
            <a:avLst/>
          </a:prstGeom>
          <a:noFill/>
          <a:ln w="12700" cap="sq">
            <a:noFill/>
            <a:miter lim="800000"/>
            <a:headEnd type="none" w="sm" len="sm"/>
            <a:tailEnd type="none" w="sm" len="sm"/>
          </a:ln>
        </p:spPr>
        <p:txBody>
          <a:bodyPr wrap="none">
            <a:spAutoFit/>
          </a:bodyPr>
          <a:lstStyle/>
          <a:p>
            <a:pPr>
              <a:defRPr/>
            </a:pPr>
            <a:r>
              <a:rPr lang="en-US" sz="1600" dirty="0">
                <a:solidFill>
                  <a:schemeClr val="bg1"/>
                </a:solidFill>
                <a:latin typeface="+mj-lt"/>
              </a:rPr>
              <a:t>	A) 10,000 g/m</a:t>
            </a:r>
            <a:r>
              <a:rPr lang="en-US" sz="1600" baseline="30000" dirty="0">
                <a:solidFill>
                  <a:schemeClr val="bg1"/>
                </a:solidFill>
                <a:latin typeface="+mj-lt"/>
              </a:rPr>
              <a:t>3</a:t>
            </a:r>
          </a:p>
          <a:p>
            <a:pPr>
              <a:defRPr/>
            </a:pPr>
            <a:r>
              <a:rPr lang="en-US" sz="1600" dirty="0">
                <a:solidFill>
                  <a:schemeClr val="bg1"/>
                </a:solidFill>
                <a:latin typeface="+mj-lt"/>
              </a:rPr>
              <a:t>	B) 1000 g/m</a:t>
            </a:r>
            <a:r>
              <a:rPr lang="en-US" baseline="30000" dirty="0">
                <a:solidFill>
                  <a:schemeClr val="bg1"/>
                </a:solidFill>
                <a:latin typeface="+mj-lt"/>
              </a:rPr>
              <a:t>3</a:t>
            </a:r>
            <a:r>
              <a:rPr lang="en-US" sz="1600" dirty="0">
                <a:solidFill>
                  <a:schemeClr val="bg1"/>
                </a:solidFill>
                <a:latin typeface="+mj-lt"/>
              </a:rPr>
              <a:t>	</a:t>
            </a:r>
          </a:p>
          <a:p>
            <a:pPr>
              <a:defRPr/>
            </a:pPr>
            <a:r>
              <a:rPr lang="en-US" sz="1600" dirty="0">
                <a:solidFill>
                  <a:schemeClr val="bg1"/>
                </a:solidFill>
                <a:latin typeface="+mj-lt"/>
              </a:rPr>
              <a:t>	C) 100 g/m</a:t>
            </a:r>
            <a:r>
              <a:rPr lang="en-US" baseline="30000" dirty="0">
                <a:solidFill>
                  <a:schemeClr val="bg1"/>
                </a:solidFill>
                <a:latin typeface="+mj-lt"/>
              </a:rPr>
              <a:t>3</a:t>
            </a:r>
          </a:p>
          <a:p>
            <a:pPr>
              <a:defRPr/>
            </a:pPr>
            <a:r>
              <a:rPr lang="en-US" sz="1600" dirty="0">
                <a:solidFill>
                  <a:schemeClr val="bg1"/>
                </a:solidFill>
                <a:latin typeface="+mj-lt"/>
              </a:rPr>
              <a:t>	D) 10 g/m</a:t>
            </a:r>
            <a:r>
              <a:rPr lang="en-US" baseline="30000" dirty="0">
                <a:solidFill>
                  <a:schemeClr val="bg1"/>
                </a:solidFill>
                <a:latin typeface="+mj-lt"/>
              </a:rPr>
              <a:t>3</a:t>
            </a:r>
          </a:p>
          <a:p>
            <a:pPr>
              <a:defRPr/>
            </a:pPr>
            <a:r>
              <a:rPr lang="en-US" sz="1600" dirty="0">
                <a:solidFill>
                  <a:schemeClr val="bg1"/>
                </a:solidFill>
                <a:latin typeface="+mj-lt"/>
              </a:rPr>
              <a:t>	E) 1 g/m</a:t>
            </a:r>
            <a:r>
              <a:rPr lang="en-US" baseline="30000" dirty="0">
                <a:solidFill>
                  <a:schemeClr val="bg1"/>
                </a:solidFill>
                <a:latin typeface="+mj-lt"/>
              </a:rPr>
              <a:t>3</a:t>
            </a:r>
          </a:p>
        </p:txBody>
      </p:sp>
    </p:spTree>
    <p:extLst>
      <p:ext uri="{BB962C8B-B14F-4D97-AF65-F5344CB8AC3E}">
        <p14:creationId xmlns:p14="http://schemas.microsoft.com/office/powerpoint/2010/main" val="3136522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vert="horz" lIns="91440" rIns="45720" rtlCol="0" anchor="t">
            <a:normAutofit/>
            <a:scene3d>
              <a:camera prst="orthographicFront"/>
              <a:lightRig rig="threePt" dir="t">
                <a:rot lat="0" lon="0" rev="4800000"/>
              </a:lightRig>
            </a:scene3d>
            <a:sp3d prstMaterial="matte">
              <a:bevelT w="50800" h="10160"/>
            </a:sp3d>
          </a:bodyPr>
          <a:lstStyle/>
          <a:p>
            <a:r>
              <a:rPr lang="en-US">
                <a:solidFill>
                  <a:srgbClr val="FFC000"/>
                </a:solidFill>
              </a:rPr>
              <a:t>Biodegradation</a:t>
            </a:r>
          </a:p>
        </p:txBody>
      </p:sp>
      <p:sp>
        <p:nvSpPr>
          <p:cNvPr id="49155" name="Rectangle 3"/>
          <p:cNvSpPr>
            <a:spLocks noGrp="1" noChangeArrowheads="1"/>
          </p:cNvSpPr>
          <p:nvPr>
            <p:ph idx="1"/>
          </p:nvPr>
        </p:nvSpPr>
        <p:spPr>
          <a:xfrm>
            <a:off x="457200" y="1447800"/>
            <a:ext cx="8229600" cy="4953000"/>
          </a:xfrm>
        </p:spPr>
        <p:txBody>
          <a:bodyPr>
            <a:normAutofit/>
          </a:bodyPr>
          <a:lstStyle/>
          <a:p>
            <a:pPr>
              <a:defRPr/>
            </a:pPr>
            <a:r>
              <a:rPr lang="en-US" dirty="0" smtClean="0"/>
              <a:t>Sea water contains a range of micro-organisms that can partially or completely degrade oil</a:t>
            </a:r>
          </a:p>
          <a:p>
            <a:pPr>
              <a:defRPr/>
            </a:pPr>
            <a:r>
              <a:rPr lang="en-US" dirty="0" smtClean="0"/>
              <a:t>Many types of microbes exist – each tends to degrade a particular group of compounds</a:t>
            </a:r>
          </a:p>
          <a:p>
            <a:pPr>
              <a:defRPr/>
            </a:pPr>
            <a:r>
              <a:rPr lang="en-US" dirty="0" smtClean="0"/>
              <a:t>Some compounds are resistant and may not degrade</a:t>
            </a:r>
          </a:p>
        </p:txBody>
      </p:sp>
      <p:pic>
        <p:nvPicPr>
          <p:cNvPr id="39940" name="Picture 4" descr="Picture 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572000"/>
            <a:ext cx="73152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1" name="Rectangle 3"/>
          <p:cNvSpPr>
            <a:spLocks noGrp="1" noChangeArrowheads="1"/>
          </p:cNvSpPr>
          <p:nvPr>
            <p:ph type="body" idx="1"/>
          </p:nvPr>
        </p:nvSpPr>
        <p:spPr>
          <a:xfrm>
            <a:off x="533400" y="1828800"/>
            <a:ext cx="6096000" cy="4267200"/>
          </a:xfrm>
        </p:spPr>
        <p:txBody>
          <a:bodyPr/>
          <a:lstStyle/>
          <a:p>
            <a:pPr eaLnBrk="1" hangingPunct="1">
              <a:defRPr/>
            </a:pPr>
            <a:r>
              <a:rPr lang="en-US" dirty="0" smtClean="0"/>
              <a:t>Complex mixture of</a:t>
            </a:r>
          </a:p>
          <a:p>
            <a:pPr lvl="1" eaLnBrk="1" hangingPunct="1">
              <a:defRPr/>
            </a:pPr>
            <a:r>
              <a:rPr lang="en-US" dirty="0" smtClean="0">
                <a:latin typeface="+mj-lt"/>
              </a:rPr>
              <a:t>1,000’s of compounds</a:t>
            </a:r>
          </a:p>
          <a:p>
            <a:pPr lvl="1" eaLnBrk="1" hangingPunct="1">
              <a:defRPr/>
            </a:pPr>
            <a:r>
              <a:rPr lang="en-US" dirty="0" smtClean="0">
                <a:latin typeface="+mj-lt"/>
              </a:rPr>
              <a:t>Chemical structures (i.e. straight-chain, cyclic &amp; aromatic hydrocarbons)</a:t>
            </a:r>
          </a:p>
          <a:p>
            <a:pPr lvl="1" eaLnBrk="1" hangingPunct="1">
              <a:defRPr/>
            </a:pPr>
            <a:r>
              <a:rPr lang="en-US" dirty="0" smtClean="0">
                <a:latin typeface="+mj-lt"/>
              </a:rPr>
              <a:t>Molecular weights</a:t>
            </a:r>
          </a:p>
          <a:p>
            <a:pPr lvl="1" eaLnBrk="1" hangingPunct="1">
              <a:defRPr/>
            </a:pPr>
            <a:r>
              <a:rPr lang="en-US" dirty="0" smtClean="0">
                <a:latin typeface="+mj-lt"/>
              </a:rPr>
              <a:t>Proportions</a:t>
            </a:r>
          </a:p>
          <a:p>
            <a:pPr eaLnBrk="1" hangingPunct="1">
              <a:defRPr/>
            </a:pPr>
            <a:r>
              <a:rPr lang="en-US" dirty="0" smtClean="0"/>
              <a:t>Two general categories</a:t>
            </a:r>
          </a:p>
          <a:p>
            <a:pPr lvl="1" eaLnBrk="1" hangingPunct="1">
              <a:defRPr/>
            </a:pPr>
            <a:r>
              <a:rPr lang="en-US" dirty="0" smtClean="0">
                <a:latin typeface="+mj-lt"/>
              </a:rPr>
              <a:t>Crude oils</a:t>
            </a:r>
          </a:p>
          <a:p>
            <a:pPr lvl="1" eaLnBrk="1" hangingPunct="1">
              <a:defRPr/>
            </a:pPr>
            <a:r>
              <a:rPr lang="en-US" dirty="0" smtClean="0">
                <a:latin typeface="+mj-lt"/>
              </a:rPr>
              <a:t>Refined oils (“products”)</a:t>
            </a:r>
          </a:p>
          <a:p>
            <a:pPr marL="0" indent="0">
              <a:defRPr/>
            </a:pPr>
            <a:r>
              <a:rPr lang="en-US" dirty="0" smtClean="0"/>
              <a:t>Crudes vary by field, across the same field and over time</a:t>
            </a:r>
            <a:endParaRPr lang="en-US" dirty="0" smtClean="0">
              <a:latin typeface="+mj-lt"/>
            </a:endParaRPr>
          </a:p>
        </p:txBody>
      </p:sp>
      <p:graphicFrame>
        <p:nvGraphicFramePr>
          <p:cNvPr id="1026" name="Object 4"/>
          <p:cNvGraphicFramePr>
            <a:graphicFrameLocks noChangeAspect="1"/>
          </p:cNvGraphicFramePr>
          <p:nvPr/>
        </p:nvGraphicFramePr>
        <p:xfrm>
          <a:off x="6273800" y="1066800"/>
          <a:ext cx="2854325" cy="5181600"/>
        </p:xfrm>
        <a:graphic>
          <a:graphicData uri="http://schemas.openxmlformats.org/presentationml/2006/ole">
            <mc:AlternateContent xmlns:mc="http://schemas.openxmlformats.org/markup-compatibility/2006">
              <mc:Choice xmlns:v="urn:schemas-microsoft-com:vml" Requires="v">
                <p:oleObj spid="_x0000_s112659" r:id="rId4" imgW="3022600" imgH="5486400" progId="">
                  <p:embed/>
                </p:oleObj>
              </mc:Choice>
              <mc:Fallback>
                <p:oleObj r:id="rId4" imgW="3022600" imgH="54864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800" y="1066800"/>
                        <a:ext cx="2854325" cy="518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itle 4"/>
          <p:cNvSpPr>
            <a:spLocks noGrp="1"/>
          </p:cNvSpPr>
          <p:nvPr>
            <p:ph type="title"/>
          </p:nvPr>
        </p:nvSpPr>
        <p:spPr/>
        <p:txBody>
          <a:bodyPr/>
          <a:lstStyle/>
          <a:p>
            <a:pPr>
              <a:defRPr/>
            </a:pPr>
            <a:r>
              <a:rPr dirty="0" smtClean="0">
                <a:solidFill>
                  <a:srgbClr val="FFC000"/>
                </a:solidFill>
              </a:rPr>
              <a:t>Petroleum Oil is…</a:t>
            </a:r>
            <a:endParaRPr dirty="0">
              <a:solidFill>
                <a:srgbClr val="FFC000"/>
              </a:solidFill>
            </a:endParaRPr>
          </a:p>
        </p:txBody>
      </p:sp>
    </p:spTree>
    <p:extLst>
      <p:ext uri="{BB962C8B-B14F-4D97-AF65-F5344CB8AC3E}">
        <p14:creationId xmlns:p14="http://schemas.microsoft.com/office/powerpoint/2010/main" val="340939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4343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r" eaLnBrk="1" hangingPunct="1">
              <a:lnSpc>
                <a:spcPct val="90000"/>
              </a:lnSpc>
            </a:pPr>
            <a:r>
              <a:rPr lang="en-US" sz="4000" i="1" dirty="0">
                <a:solidFill>
                  <a:schemeClr val="bg1"/>
                </a:solidFill>
              </a:rPr>
              <a:t>...Eventually forming </a:t>
            </a:r>
            <a:r>
              <a:rPr lang="en-US" sz="4000" i="1" dirty="0" err="1">
                <a:solidFill>
                  <a:schemeClr val="bg1"/>
                </a:solidFill>
              </a:rPr>
              <a:t>tarballs</a:t>
            </a:r>
            <a:endParaRPr lang="en-US" sz="4000" i="1" dirty="0">
              <a:solidFill>
                <a:schemeClr val="bg1"/>
              </a:solidFill>
            </a:endParaRP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04800"/>
            <a:ext cx="38100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4"/>
          <p:cNvSpPr txBox="1">
            <a:spLocks noChangeArrowheads="1"/>
          </p:cNvSpPr>
          <p:nvPr/>
        </p:nvSpPr>
        <p:spPr bwMode="auto">
          <a:xfrm>
            <a:off x="3657600" y="5334000"/>
            <a:ext cx="5029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800">
                <a:solidFill>
                  <a:schemeClr val="tx1"/>
                </a:solidFill>
                <a:latin typeface="Times New Roman" pitchFamily="84" charset="0"/>
              </a:defRPr>
            </a:lvl1pPr>
            <a:lvl2pPr marL="742950" indent="-285750">
              <a:defRPr sz="2800">
                <a:solidFill>
                  <a:schemeClr val="tx1"/>
                </a:solidFill>
                <a:latin typeface="Times New Roman" pitchFamily="84" charset="0"/>
              </a:defRPr>
            </a:lvl2pPr>
            <a:lvl3pPr marL="1143000" indent="-228600">
              <a:defRPr sz="2800">
                <a:solidFill>
                  <a:schemeClr val="tx1"/>
                </a:solidFill>
                <a:latin typeface="Times New Roman" pitchFamily="84" charset="0"/>
              </a:defRPr>
            </a:lvl3pPr>
            <a:lvl4pPr marL="1600200" indent="-228600">
              <a:defRPr sz="2800">
                <a:solidFill>
                  <a:schemeClr val="tx1"/>
                </a:solidFill>
                <a:latin typeface="Times New Roman" pitchFamily="84" charset="0"/>
              </a:defRPr>
            </a:lvl4pPr>
            <a:lvl5pPr marL="2057400" indent="-228600">
              <a:defRPr sz="2800">
                <a:solidFill>
                  <a:schemeClr val="tx1"/>
                </a:solidFill>
                <a:latin typeface="Times New Roman" pitchFamily="84" charset="0"/>
              </a:defRPr>
            </a:lvl5pPr>
            <a:lvl6pPr marL="2514600" indent="-228600" eaLnBrk="0" fontAlgn="base" hangingPunct="0">
              <a:spcBef>
                <a:spcPct val="0"/>
              </a:spcBef>
              <a:spcAft>
                <a:spcPct val="0"/>
              </a:spcAft>
              <a:defRPr sz="2800">
                <a:solidFill>
                  <a:schemeClr val="tx1"/>
                </a:solidFill>
                <a:latin typeface="Times New Roman" pitchFamily="84" charset="0"/>
              </a:defRPr>
            </a:lvl6pPr>
            <a:lvl7pPr marL="2971800" indent="-228600" eaLnBrk="0" fontAlgn="base" hangingPunct="0">
              <a:spcBef>
                <a:spcPct val="0"/>
              </a:spcBef>
              <a:spcAft>
                <a:spcPct val="0"/>
              </a:spcAft>
              <a:defRPr sz="2800">
                <a:solidFill>
                  <a:schemeClr val="tx1"/>
                </a:solidFill>
                <a:latin typeface="Times New Roman" pitchFamily="84" charset="0"/>
              </a:defRPr>
            </a:lvl7pPr>
            <a:lvl8pPr marL="3429000" indent="-228600" eaLnBrk="0" fontAlgn="base" hangingPunct="0">
              <a:spcBef>
                <a:spcPct val="0"/>
              </a:spcBef>
              <a:spcAft>
                <a:spcPct val="0"/>
              </a:spcAft>
              <a:defRPr sz="2800">
                <a:solidFill>
                  <a:schemeClr val="tx1"/>
                </a:solidFill>
                <a:latin typeface="Times New Roman" pitchFamily="84" charset="0"/>
              </a:defRPr>
            </a:lvl8pPr>
            <a:lvl9pPr marL="3886200" indent="-228600" eaLnBrk="0" fontAlgn="base" hangingPunct="0">
              <a:spcBef>
                <a:spcPct val="0"/>
              </a:spcBef>
              <a:spcAft>
                <a:spcPct val="0"/>
              </a:spcAft>
              <a:defRPr sz="2800">
                <a:solidFill>
                  <a:schemeClr val="tx1"/>
                </a:solidFill>
                <a:latin typeface="Times New Roman" pitchFamily="84" charset="0"/>
              </a:defRPr>
            </a:lvl9pPr>
          </a:lstStyle>
          <a:p>
            <a:pPr>
              <a:lnSpc>
                <a:spcPct val="90000"/>
              </a:lnSpc>
            </a:pPr>
            <a:r>
              <a:rPr lang="en-US" sz="4000" i="1" dirty="0">
                <a:solidFill>
                  <a:schemeClr val="bg1"/>
                </a:solidFill>
              </a:rPr>
              <a:t>...that are difficult to track by air </a:t>
            </a:r>
            <a:r>
              <a:rPr lang="en-US" sz="4000" i="1" dirty="0" smtClean="0">
                <a:solidFill>
                  <a:schemeClr val="bg1"/>
                </a:solidFill>
              </a:rPr>
              <a:t>&amp; boat</a:t>
            </a:r>
            <a:r>
              <a:rPr lang="en-US" sz="4000" i="1" dirty="0">
                <a:solidFill>
                  <a:schemeClr val="bg1"/>
                </a:solidFill>
              </a:rPr>
              <a:t>.</a:t>
            </a:r>
          </a:p>
        </p:txBody>
      </p:sp>
      <p:pic>
        <p:nvPicPr>
          <p:cNvPr id="21509" name="Picture 5" descr="Tarbal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438400"/>
            <a:ext cx="38862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813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Grp="1" noRot="1" noChangeArrowheads="1"/>
          </p:cNvSpPr>
          <p:nvPr>
            <p:ph type="title"/>
          </p:nvPr>
        </p:nvSpPr>
        <p:spPr/>
        <p:txBody>
          <a:bodyPr/>
          <a:lstStyle/>
          <a:p>
            <a:r>
              <a:rPr lang="en-US" sz="2800" smtClean="0"/>
              <a:t>Tarballs are very persistent in the marine environment and can travel hundreds of miles</a:t>
            </a:r>
          </a:p>
        </p:txBody>
      </p:sp>
      <p:sp>
        <p:nvSpPr>
          <p:cNvPr id="2" name="Content Placeholder 1"/>
          <p:cNvSpPr>
            <a:spLocks noGrp="1"/>
          </p:cNvSpPr>
          <p:nvPr>
            <p:ph idx="1"/>
          </p:nvPr>
        </p:nvSpPr>
        <p:spPr/>
        <p:txBody>
          <a:bodyPr/>
          <a:lstStyle/>
          <a:p>
            <a:endParaRPr lang="en-US"/>
          </a:p>
        </p:txBody>
      </p:sp>
      <p:sp>
        <p:nvSpPr>
          <p:cNvPr id="41987" name="AutoShape 2" descr="https://responselink.orr.noaa.gov/hotline/attachments/8333/14215/P7110077.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88" name="AutoShape 4" descr="https://responselink.orr.noaa.gov/hotline/attachments/8333/14215/P7110077.JPG"/>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89" name="AutoShape 6" descr="https://responselink.orr.noaa.gov/hotline/attachments/8333/14215/P7110077.JPG"/>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0" name="AutoShape 8" descr="https://responselink.orr.noaa.gov/hotline/attachments/8055/524102/SPI090722f.jpg"/>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1" name="AutoShape 10" descr="https://responselink.orr.noaa.gov/hotline/attachments/7579/511146/5180706.jpg"/>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41992" name="Group 9"/>
          <p:cNvGrpSpPr>
            <a:grpSpLocks/>
          </p:cNvGrpSpPr>
          <p:nvPr/>
        </p:nvGrpSpPr>
        <p:grpSpPr bwMode="auto">
          <a:xfrm>
            <a:off x="990600" y="1520825"/>
            <a:ext cx="7156450" cy="4879975"/>
            <a:chOff x="1171719" y="1459788"/>
            <a:chExt cx="7156525" cy="4880331"/>
          </a:xfrm>
        </p:grpSpPr>
        <p:pic>
          <p:nvPicPr>
            <p:cNvPr id="4199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7377" y="1459788"/>
              <a:ext cx="3371851"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1719" y="3774389"/>
              <a:ext cx="3400281" cy="255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48352" y="3505200"/>
              <a:ext cx="3779892" cy="283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8244" y="1481219"/>
              <a:ext cx="38100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vert="horz" lIns="91440" rIns="45720" rtlCol="0" anchor="t">
            <a:normAutofit/>
            <a:scene3d>
              <a:camera prst="orthographicFront"/>
              <a:lightRig rig="threePt" dir="t">
                <a:rot lat="0" lon="0" rev="4800000"/>
              </a:lightRig>
            </a:scene3d>
            <a:sp3d prstMaterial="matte">
              <a:bevelT w="50800" h="10160"/>
            </a:sp3d>
          </a:bodyPr>
          <a:lstStyle/>
          <a:p>
            <a:r>
              <a:rPr lang="en-US" dirty="0">
                <a:solidFill>
                  <a:srgbClr val="FFC000"/>
                </a:solidFill>
              </a:rPr>
              <a:t>ADIOS </a:t>
            </a:r>
            <a:r>
              <a:rPr lang="en-US" dirty="0" smtClean="0">
                <a:solidFill>
                  <a:srgbClr val="FFC000"/>
                </a:solidFill>
              </a:rPr>
              <a:t>Oil Weathering Model</a:t>
            </a:r>
            <a:endParaRPr lang="en-US" dirty="0">
              <a:solidFill>
                <a:srgbClr val="FFC000"/>
              </a:solidFill>
            </a:endParaRPr>
          </a:p>
        </p:txBody>
      </p:sp>
      <p:sp>
        <p:nvSpPr>
          <p:cNvPr id="2" name="Content Placeholder 1"/>
          <p:cNvSpPr>
            <a:spLocks noGrp="1"/>
          </p:cNvSpPr>
          <p:nvPr>
            <p:ph idx="1"/>
          </p:nvPr>
        </p:nvSpPr>
        <p:spPr/>
        <p:txBody>
          <a:bodyPr/>
          <a:lstStyle/>
          <a:p>
            <a:endParaRPr lang="en-US"/>
          </a:p>
        </p:txBody>
      </p:sp>
      <p:pic>
        <p:nvPicPr>
          <p:cNvPr id="481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61595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276600"/>
            <a:ext cx="4221163"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vert="horz" lIns="91440" rIns="45720" rtlCol="0" anchor="t">
            <a:normAutofit/>
            <a:scene3d>
              <a:camera prst="orthographicFront"/>
              <a:lightRig rig="threePt" dir="t">
                <a:rot lat="0" lon="0" rev="4800000"/>
              </a:lightRig>
            </a:scene3d>
            <a:sp3d prstMaterial="matte">
              <a:bevelT w="50800" h="10160"/>
            </a:sp3d>
          </a:bodyPr>
          <a:lstStyle/>
          <a:p>
            <a:r>
              <a:rPr lang="en-US">
                <a:solidFill>
                  <a:srgbClr val="FFC000"/>
                </a:solidFill>
              </a:rPr>
              <a:t>Rules of thumb to remember</a:t>
            </a:r>
          </a:p>
        </p:txBody>
      </p:sp>
      <p:sp>
        <p:nvSpPr>
          <p:cNvPr id="2" name="Content Placeholder 1"/>
          <p:cNvSpPr>
            <a:spLocks noGrp="1"/>
          </p:cNvSpPr>
          <p:nvPr>
            <p:ph idx="1"/>
          </p:nvPr>
        </p:nvSpPr>
        <p:spPr/>
        <p:txBody>
          <a:bodyPr/>
          <a:lstStyle/>
          <a:p>
            <a:pPr marL="285750" lvl="1">
              <a:lnSpc>
                <a:spcPct val="90000"/>
              </a:lnSpc>
              <a:defRPr/>
            </a:pPr>
            <a:r>
              <a:rPr lang="en-US" b="1" dirty="0">
                <a:latin typeface="+mj-lt"/>
              </a:rPr>
              <a:t>High API oils </a:t>
            </a:r>
            <a:r>
              <a:rPr lang="en-US" dirty="0">
                <a:latin typeface="+mj-lt"/>
              </a:rPr>
              <a:t>(gasoline, jet fuel, No. 2 diesel) </a:t>
            </a:r>
            <a:r>
              <a:rPr lang="en-US" dirty="0" smtClean="0">
                <a:latin typeface="+mj-lt"/>
              </a:rPr>
              <a:t>– Are toxic</a:t>
            </a:r>
            <a:r>
              <a:rPr lang="en-US" dirty="0">
                <a:latin typeface="+mj-lt"/>
              </a:rPr>
              <a:t>, form thin sheens, and evaporate </a:t>
            </a:r>
            <a:r>
              <a:rPr lang="en-US" dirty="0" smtClean="0">
                <a:latin typeface="+mj-lt"/>
              </a:rPr>
              <a:t>quickly</a:t>
            </a:r>
          </a:p>
          <a:p>
            <a:pPr marL="285750" lvl="1">
              <a:lnSpc>
                <a:spcPct val="90000"/>
              </a:lnSpc>
              <a:defRPr/>
            </a:pPr>
            <a:endParaRPr lang="en-US" dirty="0">
              <a:latin typeface="+mj-lt"/>
            </a:endParaRPr>
          </a:p>
          <a:p>
            <a:pPr marL="285750" lvl="1">
              <a:lnSpc>
                <a:spcPct val="90000"/>
              </a:lnSpc>
              <a:defRPr/>
            </a:pPr>
            <a:r>
              <a:rPr lang="en-US" b="1" dirty="0">
                <a:latin typeface="+mj-lt"/>
              </a:rPr>
              <a:t>Medium API oils </a:t>
            </a:r>
            <a:r>
              <a:rPr lang="en-US" dirty="0">
                <a:latin typeface="+mj-lt"/>
              </a:rPr>
              <a:t>(medium crudes like ANS) </a:t>
            </a:r>
            <a:r>
              <a:rPr lang="en-US" dirty="0" smtClean="0">
                <a:latin typeface="+mj-lt"/>
              </a:rPr>
              <a:t>– Are a </a:t>
            </a:r>
            <a:r>
              <a:rPr lang="en-US" dirty="0">
                <a:latin typeface="+mj-lt"/>
              </a:rPr>
              <a:t>mix of toxic elements and will coat/smother, will be brown/orange, and </a:t>
            </a:r>
            <a:r>
              <a:rPr lang="en-US" dirty="0" smtClean="0">
                <a:latin typeface="+mj-lt"/>
              </a:rPr>
              <a:t>sticky</a:t>
            </a:r>
          </a:p>
          <a:p>
            <a:pPr marL="285750" lvl="1">
              <a:lnSpc>
                <a:spcPct val="90000"/>
              </a:lnSpc>
              <a:defRPr/>
            </a:pPr>
            <a:endParaRPr lang="en-US" dirty="0">
              <a:latin typeface="+mj-lt"/>
            </a:endParaRPr>
          </a:p>
          <a:p>
            <a:pPr marL="285750" lvl="1">
              <a:lnSpc>
                <a:spcPct val="90000"/>
              </a:lnSpc>
              <a:defRPr/>
            </a:pPr>
            <a:r>
              <a:rPr lang="en-US" b="1" dirty="0">
                <a:latin typeface="+mj-lt"/>
              </a:rPr>
              <a:t>Low API oils </a:t>
            </a:r>
            <a:r>
              <a:rPr lang="en-US" dirty="0">
                <a:latin typeface="+mj-lt"/>
              </a:rPr>
              <a:t>(IFO 300+, No. 6 oils) </a:t>
            </a:r>
            <a:r>
              <a:rPr lang="en-US" dirty="0" smtClean="0">
                <a:latin typeface="+mj-lt"/>
              </a:rPr>
              <a:t>– Are thick</a:t>
            </a:r>
            <a:r>
              <a:rPr lang="en-US" dirty="0">
                <a:latin typeface="+mj-lt"/>
              </a:rPr>
              <a:t>, black, viscous, persistent, form </a:t>
            </a:r>
            <a:r>
              <a:rPr lang="en-US" dirty="0" err="1">
                <a:latin typeface="+mj-lt"/>
              </a:rPr>
              <a:t>tarballs</a:t>
            </a:r>
            <a:r>
              <a:rPr lang="en-US" dirty="0">
                <a:latin typeface="+mj-lt"/>
              </a:rPr>
              <a:t>, and may sink</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94200510123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514635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ropped IMG_1575"/>
          <p:cNvPicPr>
            <a:picLocks noChangeAspect="1" noChangeArrowheads="1"/>
          </p:cNvPicPr>
          <p:nvPr/>
        </p:nvPicPr>
        <p:blipFill>
          <a:blip r:embed="rId3" cstate="print"/>
          <a:srcRect/>
          <a:stretch>
            <a:fillRect/>
          </a:stretch>
        </p:blipFill>
        <p:spPr bwMode="auto">
          <a:xfrm>
            <a:off x="-1447800" y="-1017588"/>
            <a:ext cx="11201400" cy="7874001"/>
          </a:xfrm>
          <a:prstGeom prst="rect">
            <a:avLst/>
          </a:prstGeom>
          <a:noFill/>
          <a:ln w="9525">
            <a:noFill/>
            <a:miter lim="800000"/>
            <a:headEnd/>
            <a:tailEnd/>
          </a:ln>
        </p:spPr>
      </p:pic>
      <p:sp>
        <p:nvSpPr>
          <p:cNvPr id="465925" name="Rectangle 5"/>
          <p:cNvSpPr>
            <a:spLocks noGrp="1" noRot="1" noChangeArrowheads="1"/>
          </p:cNvSpPr>
          <p:nvPr>
            <p:ph type="title"/>
          </p:nvPr>
        </p:nvSpPr>
        <p:spPr>
          <a:xfrm>
            <a:off x="457200" y="155575"/>
            <a:ext cx="8229600" cy="1252538"/>
          </a:xfrm>
        </p:spPr>
        <p:txBody>
          <a:bodyPr/>
          <a:lstStyle/>
          <a:p>
            <a:pPr eaLnBrk="1" hangingPunct="1">
              <a:defRPr/>
            </a:pPr>
            <a:endParaRPr smtClean="0"/>
          </a:p>
        </p:txBody>
      </p:sp>
      <p:sp>
        <p:nvSpPr>
          <p:cNvPr id="55300" name="Rectangle 6"/>
          <p:cNvSpPr>
            <a:spLocks noGrp="1" noChangeArrowheads="1"/>
          </p:cNvSpPr>
          <p:nvPr>
            <p:ph type="body" idx="1"/>
          </p:nvPr>
        </p:nvSpPr>
        <p:spPr/>
        <p:txBody>
          <a:bodyPr/>
          <a:lstStyle/>
          <a:p>
            <a:pPr eaLnBrk="1" hangingPunct="1"/>
            <a:endParaRPr lang="en-US" smtClean="0"/>
          </a:p>
        </p:txBody>
      </p:sp>
    </p:spTree>
    <p:extLst>
      <p:ext uri="{BB962C8B-B14F-4D97-AF65-F5344CB8AC3E}">
        <p14:creationId xmlns:p14="http://schemas.microsoft.com/office/powerpoint/2010/main" val="3340028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print"/>
          <a:srcRect/>
          <a:stretch>
            <a:fillRect/>
          </a:stretch>
        </p:blipFill>
        <p:spPr bwMode="auto">
          <a:xfrm>
            <a:off x="0" y="1588"/>
            <a:ext cx="9144000" cy="6856412"/>
          </a:xfrm>
          <a:prstGeom prst="rect">
            <a:avLst/>
          </a:prstGeom>
          <a:noFill/>
          <a:ln w="9525">
            <a:noFill/>
            <a:miter lim="800000"/>
            <a:headEnd/>
            <a:tailEnd/>
          </a:ln>
        </p:spPr>
      </p:pic>
    </p:spTree>
    <p:extLst>
      <p:ext uri="{BB962C8B-B14F-4D97-AF65-F5344CB8AC3E}">
        <p14:creationId xmlns:p14="http://schemas.microsoft.com/office/powerpoint/2010/main" val="2968114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014888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685800" y="609600"/>
            <a:ext cx="7772400" cy="1143000"/>
          </a:xfrm>
        </p:spPr>
        <p:txBody>
          <a:bodyPr anchor="t"/>
          <a:lstStyle/>
          <a:p>
            <a:r>
              <a:rPr lang="en-US" dirty="0" smtClean="0">
                <a:solidFill>
                  <a:srgbClr val="FF0000"/>
                </a:solidFill>
                <a:ea typeface="ＭＳ Ｐゴシック" pitchFamily="34" charset="-128"/>
              </a:rPr>
              <a:t>Another Pop Quiz!</a:t>
            </a:r>
          </a:p>
        </p:txBody>
      </p:sp>
      <p:sp>
        <p:nvSpPr>
          <p:cNvPr id="123907" name="Rectangle 3"/>
          <p:cNvSpPr>
            <a:spLocks noGrp="1" noChangeArrowheads="1"/>
          </p:cNvSpPr>
          <p:nvPr>
            <p:ph type="body" idx="1"/>
          </p:nvPr>
        </p:nvSpPr>
        <p:spPr>
          <a:xfrm>
            <a:off x="685801" y="1905000"/>
            <a:ext cx="7239000" cy="3733800"/>
          </a:xfrm>
        </p:spPr>
        <p:txBody>
          <a:bodyPr/>
          <a:lstStyle/>
          <a:p>
            <a:r>
              <a:rPr lang="en-US" dirty="0" smtClean="0">
                <a:solidFill>
                  <a:schemeClr val="bg1"/>
                </a:solidFill>
                <a:ea typeface="ＭＳ Ｐゴシック" pitchFamily="34" charset="-128"/>
              </a:rPr>
              <a:t>In the initial stages of a spill (minutes) the dominant process moving the oil will be _________?</a:t>
            </a:r>
          </a:p>
          <a:p>
            <a:endParaRPr lang="en-US" dirty="0" smtClean="0">
              <a:solidFill>
                <a:schemeClr val="bg1"/>
              </a:solidFill>
              <a:ea typeface="ＭＳ Ｐゴシック" pitchFamily="34" charset="-128"/>
            </a:endParaRPr>
          </a:p>
          <a:p>
            <a:r>
              <a:rPr lang="en-US" dirty="0" smtClean="0">
                <a:solidFill>
                  <a:schemeClr val="bg1"/>
                </a:solidFill>
                <a:ea typeface="ＭＳ Ｐゴシック" pitchFamily="34" charset="-128"/>
              </a:rPr>
              <a:t>The dominant weathering process for gasoline will most likely be ___________?</a:t>
            </a:r>
          </a:p>
          <a:p>
            <a:endParaRPr lang="en-US" sz="1000" dirty="0" smtClean="0">
              <a:solidFill>
                <a:schemeClr val="bg1"/>
              </a:solidFill>
              <a:ea typeface="ＭＳ Ｐゴシック" pitchFamily="34" charset="-128"/>
            </a:endParaRPr>
          </a:p>
        </p:txBody>
      </p:sp>
      <p:sp>
        <p:nvSpPr>
          <p:cNvPr id="28676" name="Text Box 4"/>
          <p:cNvSpPr txBox="1">
            <a:spLocks noChangeArrowheads="1"/>
          </p:cNvSpPr>
          <p:nvPr/>
        </p:nvSpPr>
        <p:spPr bwMode="auto">
          <a:xfrm>
            <a:off x="990600" y="2712243"/>
            <a:ext cx="17462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84" charset="0"/>
                <a:ea typeface="ＭＳ Ｐゴシック" pitchFamily="34" charset="-128"/>
              </a:defRPr>
            </a:lvl1pPr>
            <a:lvl2pPr marL="37931725" indent="-37474525">
              <a:defRPr sz="2400">
                <a:solidFill>
                  <a:schemeClr val="tx1"/>
                </a:solidFill>
                <a:latin typeface="Times" pitchFamily="84" charset="0"/>
                <a:ea typeface="ＭＳ Ｐゴシック" pitchFamily="34" charset="-128"/>
              </a:defRPr>
            </a:lvl2pPr>
            <a:lvl3pPr>
              <a:defRPr sz="2400">
                <a:solidFill>
                  <a:schemeClr val="tx1"/>
                </a:solidFill>
                <a:latin typeface="Times" pitchFamily="84" charset="0"/>
                <a:ea typeface="ＭＳ Ｐゴシック" pitchFamily="34" charset="-128"/>
              </a:defRPr>
            </a:lvl3pPr>
            <a:lvl4pPr>
              <a:defRPr sz="2400">
                <a:solidFill>
                  <a:schemeClr val="tx1"/>
                </a:solidFill>
                <a:latin typeface="Times" pitchFamily="84" charset="0"/>
                <a:ea typeface="ＭＳ Ｐゴシック" pitchFamily="34" charset="-128"/>
              </a:defRPr>
            </a:lvl4pPr>
            <a:lvl5pPr>
              <a:defRPr sz="2400">
                <a:solidFill>
                  <a:schemeClr val="tx1"/>
                </a:solidFill>
                <a:latin typeface="Times" pitchFamily="84"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84"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84"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84"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84" charset="0"/>
                <a:ea typeface="ＭＳ Ｐゴシック" pitchFamily="34" charset="-128"/>
              </a:defRPr>
            </a:lvl9pPr>
          </a:lstStyle>
          <a:p>
            <a:r>
              <a:rPr lang="en-US" sz="2800" dirty="0">
                <a:solidFill>
                  <a:srgbClr val="CC1C25"/>
                </a:solidFill>
                <a:latin typeface="Helvetica" pitchFamily="84" charset="0"/>
              </a:rPr>
              <a:t>spreading</a:t>
            </a:r>
          </a:p>
        </p:txBody>
      </p:sp>
      <p:sp>
        <p:nvSpPr>
          <p:cNvPr id="28677" name="Text Box 5"/>
          <p:cNvSpPr txBox="1">
            <a:spLocks noChangeArrowheads="1"/>
          </p:cNvSpPr>
          <p:nvPr/>
        </p:nvSpPr>
        <p:spPr bwMode="auto">
          <a:xfrm>
            <a:off x="3048000" y="4464843"/>
            <a:ext cx="20431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84" charset="0"/>
                <a:ea typeface="ＭＳ Ｐゴシック" pitchFamily="34" charset="-128"/>
              </a:defRPr>
            </a:lvl1pPr>
            <a:lvl2pPr marL="37931725" indent="-37474525">
              <a:defRPr sz="2400">
                <a:solidFill>
                  <a:schemeClr val="tx1"/>
                </a:solidFill>
                <a:latin typeface="Times" pitchFamily="84" charset="0"/>
                <a:ea typeface="ＭＳ Ｐゴシック" pitchFamily="34" charset="-128"/>
              </a:defRPr>
            </a:lvl2pPr>
            <a:lvl3pPr>
              <a:defRPr sz="2400">
                <a:solidFill>
                  <a:schemeClr val="tx1"/>
                </a:solidFill>
                <a:latin typeface="Times" pitchFamily="84" charset="0"/>
                <a:ea typeface="ＭＳ Ｐゴシック" pitchFamily="34" charset="-128"/>
              </a:defRPr>
            </a:lvl3pPr>
            <a:lvl4pPr>
              <a:defRPr sz="2400">
                <a:solidFill>
                  <a:schemeClr val="tx1"/>
                </a:solidFill>
                <a:latin typeface="Times" pitchFamily="84" charset="0"/>
                <a:ea typeface="ＭＳ Ｐゴシック" pitchFamily="34" charset="-128"/>
              </a:defRPr>
            </a:lvl4pPr>
            <a:lvl5pPr>
              <a:defRPr sz="2400">
                <a:solidFill>
                  <a:schemeClr val="tx1"/>
                </a:solidFill>
                <a:latin typeface="Times" pitchFamily="84" charset="0"/>
                <a:ea typeface="ＭＳ Ｐゴシック" pitchFamily="34" charset="-128"/>
              </a:defRPr>
            </a:lvl5pPr>
            <a:lvl6pPr marL="457200" eaLnBrk="0" fontAlgn="base" hangingPunct="0">
              <a:spcBef>
                <a:spcPct val="0"/>
              </a:spcBef>
              <a:spcAft>
                <a:spcPct val="0"/>
              </a:spcAft>
              <a:defRPr sz="2400">
                <a:solidFill>
                  <a:schemeClr val="tx1"/>
                </a:solidFill>
                <a:latin typeface="Times" pitchFamily="84" charset="0"/>
                <a:ea typeface="ＭＳ Ｐゴシック" pitchFamily="34" charset="-128"/>
              </a:defRPr>
            </a:lvl6pPr>
            <a:lvl7pPr marL="914400" eaLnBrk="0" fontAlgn="base" hangingPunct="0">
              <a:spcBef>
                <a:spcPct val="0"/>
              </a:spcBef>
              <a:spcAft>
                <a:spcPct val="0"/>
              </a:spcAft>
              <a:defRPr sz="2400">
                <a:solidFill>
                  <a:schemeClr val="tx1"/>
                </a:solidFill>
                <a:latin typeface="Times" pitchFamily="84" charset="0"/>
                <a:ea typeface="ＭＳ Ｐゴシック" pitchFamily="34" charset="-128"/>
              </a:defRPr>
            </a:lvl7pPr>
            <a:lvl8pPr marL="1371600" eaLnBrk="0" fontAlgn="base" hangingPunct="0">
              <a:spcBef>
                <a:spcPct val="0"/>
              </a:spcBef>
              <a:spcAft>
                <a:spcPct val="0"/>
              </a:spcAft>
              <a:defRPr sz="2400">
                <a:solidFill>
                  <a:schemeClr val="tx1"/>
                </a:solidFill>
                <a:latin typeface="Times" pitchFamily="84" charset="0"/>
                <a:ea typeface="ＭＳ Ｐゴシック" pitchFamily="34" charset="-128"/>
              </a:defRPr>
            </a:lvl8pPr>
            <a:lvl9pPr marL="1828800" eaLnBrk="0" fontAlgn="base" hangingPunct="0">
              <a:spcBef>
                <a:spcPct val="0"/>
              </a:spcBef>
              <a:spcAft>
                <a:spcPct val="0"/>
              </a:spcAft>
              <a:defRPr sz="2400">
                <a:solidFill>
                  <a:schemeClr val="tx1"/>
                </a:solidFill>
                <a:latin typeface="Times" pitchFamily="84" charset="0"/>
                <a:ea typeface="ＭＳ Ｐゴシック" pitchFamily="34" charset="-128"/>
              </a:defRPr>
            </a:lvl9pPr>
          </a:lstStyle>
          <a:p>
            <a:r>
              <a:rPr lang="en-US" sz="2800" dirty="0">
                <a:solidFill>
                  <a:srgbClr val="CC1C25"/>
                </a:solidFill>
                <a:latin typeface="Helvetica" pitchFamily="84" charset="0"/>
              </a:rPr>
              <a:t>evaporation</a:t>
            </a:r>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609600"/>
            <a:ext cx="16573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a:cxnSpLocks noChangeShapeType="1"/>
          </p:cNvCxnSpPr>
          <p:nvPr/>
        </p:nvCxnSpPr>
        <p:spPr bwMode="auto">
          <a:xfrm>
            <a:off x="3567113" y="3657600"/>
            <a:ext cx="1524000" cy="1588"/>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56155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additive="base">
                                        <p:cTn id="7" dur="500" fill="hold"/>
                                        <p:tgtEl>
                                          <p:spTgt spid="28676"/>
                                        </p:tgtEl>
                                        <p:attrNameLst>
                                          <p:attrName>ppt_x</p:attrName>
                                        </p:attrNameLst>
                                      </p:cBhvr>
                                      <p:tavLst>
                                        <p:tav tm="0">
                                          <p:val>
                                            <p:strVal val="0-#ppt_w/2"/>
                                          </p:val>
                                        </p:tav>
                                        <p:tav tm="100000">
                                          <p:val>
                                            <p:strVal val="#ppt_x"/>
                                          </p:val>
                                        </p:tav>
                                      </p:tavLst>
                                    </p:anim>
                                    <p:anim calcmode="lin" valueType="num">
                                      <p:cBhvr additive="base">
                                        <p:cTn id="8" dur="500" fill="hold"/>
                                        <p:tgtEl>
                                          <p:spTgt spid="28676"/>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8676"/>
                                        </p:tgtEl>
                                        <p:attrNameLst>
                                          <p:attrName>ppt_c</p:attrName>
                                        </p:attrNameLst>
                                      </p:cBhvr>
                                      <p:to>
                                        <a:schemeClr val="bg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8677"/>
                                        </p:tgtEl>
                                        <p:attrNameLst>
                                          <p:attrName>style.visibility</p:attrName>
                                        </p:attrNameLst>
                                      </p:cBhvr>
                                      <p:to>
                                        <p:strVal val="visible"/>
                                      </p:to>
                                    </p:set>
                                    <p:anim calcmode="lin" valueType="num">
                                      <p:cBhvr additive="base">
                                        <p:cTn id="13" dur="500" fill="hold"/>
                                        <p:tgtEl>
                                          <p:spTgt spid="28677"/>
                                        </p:tgtEl>
                                        <p:attrNameLst>
                                          <p:attrName>ppt_x</p:attrName>
                                        </p:attrNameLst>
                                      </p:cBhvr>
                                      <p:tavLst>
                                        <p:tav tm="0">
                                          <p:val>
                                            <p:strVal val="1+#ppt_w/2"/>
                                          </p:val>
                                        </p:tav>
                                        <p:tav tm="100000">
                                          <p:val>
                                            <p:strVal val="#ppt_x"/>
                                          </p:val>
                                        </p:tav>
                                      </p:tavLst>
                                    </p:anim>
                                    <p:anim calcmode="lin" valueType="num">
                                      <p:cBhvr additive="base">
                                        <p:cTn id="14" dur="500" fill="hold"/>
                                        <p:tgtEl>
                                          <p:spTgt spid="28677"/>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8677"/>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utoUpdateAnimBg="0"/>
      <p:bldP spid="28677"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7" descr="94200510123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09603" name="Rectangle 3"/>
          <p:cNvSpPr>
            <a:spLocks noGrp="1" noChangeArrowheads="1"/>
          </p:cNvSpPr>
          <p:nvPr>
            <p:ph type="ctrTitle"/>
          </p:nvPr>
        </p:nvSpPr>
        <p:spPr>
          <a:xfrm>
            <a:off x="685800" y="914400"/>
            <a:ext cx="7772400" cy="1235075"/>
          </a:xfrm>
        </p:spPr>
        <p:txBody>
          <a:bodyPr/>
          <a:lstStyle/>
          <a:p>
            <a:pPr algn="ctr" eaLnBrk="1" hangingPunct="1">
              <a:defRPr/>
            </a:pPr>
            <a:r>
              <a:rPr sz="5400" dirty="0" smtClean="0"/>
              <a:t>Questions?</a:t>
            </a:r>
          </a:p>
        </p:txBody>
      </p:sp>
      <p:sp>
        <p:nvSpPr>
          <p:cNvPr id="409604" name="Rectangle 4"/>
          <p:cNvSpPr>
            <a:spLocks noGrp="1" noChangeArrowheads="1"/>
          </p:cNvSpPr>
          <p:nvPr>
            <p:ph type="subTitle" idx="1"/>
          </p:nvPr>
        </p:nvSpPr>
        <p:spPr>
          <a:xfrm>
            <a:off x="5105400" y="5105400"/>
            <a:ext cx="3810000" cy="1752600"/>
          </a:xfrm>
        </p:spPr>
        <p:txBody>
          <a:bodyPr/>
          <a:lstStyle/>
          <a:p>
            <a:pPr marL="342900" indent="-342900" algn="r">
              <a:lnSpc>
                <a:spcPct val="80000"/>
              </a:lnSpc>
              <a:spcBef>
                <a:spcPct val="20000"/>
              </a:spcBef>
              <a:buClr>
                <a:schemeClr val="hlink"/>
              </a:buClr>
              <a:buSzPct val="70000"/>
              <a:defRPr/>
            </a:pPr>
            <a:r>
              <a:rPr lang="en-US" b="1" kern="0" dirty="0" smtClean="0">
                <a:solidFill>
                  <a:srgbClr val="FFC000"/>
                </a:solidFill>
                <a:effectLst>
                  <a:outerShdw blurRad="38100" dist="38100" dir="2700000" algn="tl">
                    <a:srgbClr val="000000"/>
                  </a:outerShdw>
                </a:effectLst>
              </a:rPr>
              <a:t>Jordan Stout</a:t>
            </a:r>
          </a:p>
          <a:p>
            <a:pPr marL="342900" indent="-342900" algn="r">
              <a:lnSpc>
                <a:spcPct val="80000"/>
              </a:lnSpc>
              <a:spcBef>
                <a:spcPct val="20000"/>
              </a:spcBef>
              <a:buClr>
                <a:schemeClr val="hlink"/>
              </a:buClr>
              <a:buSzPct val="70000"/>
              <a:defRPr/>
            </a:pPr>
            <a:r>
              <a:rPr lang="en-US" sz="1600" b="1" kern="0" dirty="0" smtClean="0">
                <a:solidFill>
                  <a:srgbClr val="FFC000"/>
                </a:solidFill>
                <a:effectLst>
                  <a:outerShdw blurRad="38100" dist="38100" dir="2700000" algn="tl">
                    <a:srgbClr val="000000"/>
                  </a:outerShdw>
                </a:effectLst>
              </a:rPr>
              <a:t>NOAA Scientific Support Coordinator</a:t>
            </a:r>
          </a:p>
          <a:p>
            <a:pPr marL="342900" indent="-342900" algn="r">
              <a:lnSpc>
                <a:spcPct val="80000"/>
              </a:lnSpc>
              <a:spcBef>
                <a:spcPct val="20000"/>
              </a:spcBef>
              <a:buClr>
                <a:schemeClr val="hlink"/>
              </a:buClr>
              <a:buSzPct val="70000"/>
              <a:defRPr/>
            </a:pPr>
            <a:r>
              <a:rPr lang="en-US" sz="1600" b="1" kern="0" dirty="0" smtClean="0">
                <a:solidFill>
                  <a:srgbClr val="FFC000"/>
                </a:solidFill>
                <a:effectLst>
                  <a:outerShdw blurRad="38100" dist="38100" dir="2700000" algn="tl">
                    <a:srgbClr val="000000"/>
                  </a:outerShdw>
                </a:effectLst>
              </a:rPr>
              <a:t>Tel: (510) 437-5344</a:t>
            </a:r>
          </a:p>
          <a:p>
            <a:pPr marL="342900" indent="-342900" algn="r">
              <a:lnSpc>
                <a:spcPct val="80000"/>
              </a:lnSpc>
              <a:spcBef>
                <a:spcPct val="20000"/>
              </a:spcBef>
              <a:buClr>
                <a:schemeClr val="hlink"/>
              </a:buClr>
              <a:buSzPct val="70000"/>
              <a:defRPr/>
            </a:pPr>
            <a:r>
              <a:rPr lang="en-US" sz="1600" b="1" kern="0" dirty="0" smtClean="0">
                <a:solidFill>
                  <a:srgbClr val="FFC000"/>
                </a:solidFill>
                <a:effectLst>
                  <a:outerShdw blurRad="38100" dist="38100" dir="2700000" algn="tl">
                    <a:srgbClr val="000000"/>
                  </a:outerShdw>
                </a:effectLst>
              </a:rPr>
              <a:t>Mobile: (206) 321-3320</a:t>
            </a:r>
          </a:p>
          <a:p>
            <a:pPr marL="342900" indent="-342900" algn="r">
              <a:lnSpc>
                <a:spcPct val="80000"/>
              </a:lnSpc>
              <a:spcBef>
                <a:spcPct val="20000"/>
              </a:spcBef>
              <a:buClr>
                <a:schemeClr val="hlink"/>
              </a:buClr>
              <a:buSzPct val="70000"/>
              <a:defRPr/>
            </a:pPr>
            <a:r>
              <a:rPr lang="en-US" sz="1600" b="1" kern="0" dirty="0" smtClean="0">
                <a:solidFill>
                  <a:srgbClr val="FFC000"/>
                </a:solidFill>
                <a:effectLst>
                  <a:outerShdw blurRad="38100" dist="38100" dir="2700000" algn="tl">
                    <a:srgbClr val="000000"/>
                  </a:outerShdw>
                </a:effectLst>
              </a:rPr>
              <a:t>24-hour: (206) 526-4911</a:t>
            </a:r>
          </a:p>
          <a:p>
            <a:pPr marL="342900" indent="-342900" algn="r">
              <a:lnSpc>
                <a:spcPct val="80000"/>
              </a:lnSpc>
              <a:spcBef>
                <a:spcPct val="20000"/>
              </a:spcBef>
              <a:buClr>
                <a:schemeClr val="hlink"/>
              </a:buClr>
              <a:buSzPct val="70000"/>
              <a:defRPr/>
            </a:pPr>
            <a:r>
              <a:rPr lang="en-US" sz="1600" b="1" kern="0" dirty="0" smtClean="0">
                <a:solidFill>
                  <a:srgbClr val="FFC000"/>
                </a:solidFill>
                <a:effectLst>
                  <a:outerShdw blurRad="38100" dist="38100" dir="2700000" algn="tl">
                    <a:srgbClr val="000000"/>
                  </a:outerShdw>
                </a:effectLst>
              </a:rPr>
              <a:t>E-mail: jordan.stout@noaa.gov</a:t>
            </a:r>
            <a:endParaRPr lang="en-US" sz="1600" dirty="0" smtClean="0">
              <a:solidFill>
                <a:srgbClr val="E5E5FF"/>
              </a:solidFill>
            </a:endParaRPr>
          </a:p>
        </p:txBody>
      </p:sp>
      <p:grpSp>
        <p:nvGrpSpPr>
          <p:cNvPr id="90117" name="Group 15"/>
          <p:cNvGrpSpPr>
            <a:grpSpLocks/>
          </p:cNvGrpSpPr>
          <p:nvPr/>
        </p:nvGrpSpPr>
        <p:grpSpPr bwMode="auto">
          <a:xfrm>
            <a:off x="381000" y="5029200"/>
            <a:ext cx="4038600" cy="1554163"/>
            <a:chOff x="381000" y="5029200"/>
            <a:chExt cx="4038600" cy="1554163"/>
          </a:xfrm>
        </p:grpSpPr>
        <p:sp>
          <p:nvSpPr>
            <p:cNvPr id="11" name="Rectangle 10"/>
            <p:cNvSpPr>
              <a:spLocks noChangeArrowheads="1"/>
            </p:cNvSpPr>
            <p:nvPr/>
          </p:nvSpPr>
          <p:spPr bwMode="auto">
            <a:xfrm>
              <a:off x="381000" y="5334000"/>
              <a:ext cx="4038600" cy="1249363"/>
            </a:xfrm>
            <a:prstGeom prst="rect">
              <a:avLst/>
            </a:prstGeom>
            <a:noFill/>
            <a:ln w="9525">
              <a:noFill/>
              <a:miter lim="800000"/>
              <a:headEnd/>
              <a:tailEnd/>
            </a:ln>
            <a:effectLst/>
          </p:spPr>
          <p:txBody>
            <a:bodyPr/>
            <a:lstStyle/>
            <a:p>
              <a:pPr marL="342900" indent="-342900" fontAlgn="auto">
                <a:spcBef>
                  <a:spcPct val="20000"/>
                </a:spcBef>
                <a:spcAft>
                  <a:spcPts val="0"/>
                </a:spcAft>
                <a:buClr>
                  <a:schemeClr val="hlink"/>
                </a:buClr>
                <a:buSzPct val="70000"/>
                <a:buFont typeface="Wingdings" pitchFamily="2" charset="2"/>
                <a:buNone/>
                <a:defRPr/>
              </a:pPr>
              <a:r>
                <a:rPr lang="en-US" sz="3200" b="1" dirty="0">
                  <a:solidFill>
                    <a:srgbClr val="FFC000"/>
                  </a:solidFill>
                  <a:effectLst>
                    <a:outerShdw blurRad="38100" dist="38100" dir="2700000" algn="tl">
                      <a:srgbClr val="000000"/>
                    </a:outerShdw>
                  </a:effectLst>
                  <a:latin typeface="+mn-lt"/>
                </a:rPr>
                <a:t>		NOAA</a:t>
              </a:r>
            </a:p>
            <a:p>
              <a:pPr marL="342900" indent="-342900" fontAlgn="auto">
                <a:spcBef>
                  <a:spcPct val="20000"/>
                </a:spcBef>
                <a:spcAft>
                  <a:spcPts val="0"/>
                </a:spcAft>
                <a:buClr>
                  <a:schemeClr val="hlink"/>
                </a:buClr>
                <a:buSzPct val="70000"/>
                <a:buFont typeface="Wingdings" pitchFamily="2" charset="2"/>
                <a:buNone/>
                <a:defRPr/>
              </a:pPr>
              <a:r>
                <a:rPr lang="en-US" b="1" dirty="0">
                  <a:solidFill>
                    <a:srgbClr val="FFC000"/>
                  </a:solidFill>
                  <a:effectLst>
                    <a:outerShdw blurRad="38100" dist="38100" dir="2700000" algn="tl">
                      <a:srgbClr val="000000"/>
                    </a:outerShdw>
                  </a:effectLst>
                  <a:latin typeface="+mn-lt"/>
                </a:rPr>
                <a:t>Emergency Response Division</a:t>
              </a:r>
            </a:p>
            <a:p>
              <a:pPr marL="342900" indent="-342900" fontAlgn="auto">
                <a:spcBef>
                  <a:spcPct val="20000"/>
                </a:spcBef>
                <a:spcAft>
                  <a:spcPts val="0"/>
                </a:spcAft>
                <a:buClr>
                  <a:schemeClr val="hlink"/>
                </a:buClr>
                <a:buSzPct val="70000"/>
                <a:buFont typeface="Wingdings" pitchFamily="2" charset="2"/>
                <a:buNone/>
                <a:defRPr/>
              </a:pPr>
              <a:r>
                <a:rPr lang="en-US" b="1" dirty="0">
                  <a:solidFill>
                    <a:srgbClr val="FFC000"/>
                  </a:solidFill>
                  <a:effectLst>
                    <a:outerShdw blurRad="38100" dist="38100" dir="2700000" algn="tl">
                      <a:srgbClr val="000000"/>
                    </a:outerShdw>
                  </a:effectLst>
                  <a:latin typeface="+mn-lt"/>
                </a:rPr>
                <a:t>www.response.restoration.noaa.gov</a:t>
              </a:r>
            </a:p>
          </p:txBody>
        </p:sp>
        <p:grpSp>
          <p:nvGrpSpPr>
            <p:cNvPr id="90119" name="Group 14"/>
            <p:cNvGrpSpPr>
              <a:grpSpLocks/>
            </p:cNvGrpSpPr>
            <p:nvPr/>
          </p:nvGrpSpPr>
          <p:grpSpPr bwMode="auto">
            <a:xfrm>
              <a:off x="457200" y="5029200"/>
              <a:ext cx="838200" cy="828675"/>
              <a:chOff x="457200" y="5029200"/>
              <a:chExt cx="838200" cy="828675"/>
            </a:xfrm>
          </p:grpSpPr>
          <p:sp>
            <p:nvSpPr>
              <p:cNvPr id="13" name="Oval 12"/>
              <p:cNvSpPr/>
              <p:nvPr/>
            </p:nvSpPr>
            <p:spPr>
              <a:xfrm>
                <a:off x="533400" y="5105400"/>
                <a:ext cx="685800" cy="685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 name="Group 11"/>
              <p:cNvGrpSpPr>
                <a:grpSpLocks/>
              </p:cNvGrpSpPr>
              <p:nvPr/>
            </p:nvGrpSpPr>
            <p:grpSpPr bwMode="auto">
              <a:xfrm>
                <a:off x="457200" y="5029200"/>
                <a:ext cx="838200" cy="828675"/>
                <a:chOff x="-720" y="1776"/>
                <a:chExt cx="528" cy="522"/>
              </a:xfrm>
              <a:noFill/>
            </p:grpSpPr>
            <p:sp>
              <p:nvSpPr>
                <p:cNvPr id="15" name="Oval 8"/>
                <p:cNvSpPr>
                  <a:spLocks noChangeArrowheads="1"/>
                </p:cNvSpPr>
                <p:nvPr/>
              </p:nvSpPr>
              <p:spPr bwMode="auto">
                <a:xfrm>
                  <a:off x="-672" y="1824"/>
                  <a:ext cx="432" cy="432"/>
                </a:xfrm>
                <a:prstGeom prst="ellipse">
                  <a:avLst/>
                </a:prstGeom>
                <a:grpFill/>
                <a:ln w="9525">
                  <a:solidFill>
                    <a:schemeClr val="tx1"/>
                  </a:solidFill>
                  <a:round/>
                  <a:headEnd/>
                  <a:tailEnd/>
                </a:ln>
              </p:spPr>
              <p:txBody>
                <a:bodyPr wrap="none" anchor="ctr"/>
                <a:lstStyle/>
                <a:p>
                  <a:pPr>
                    <a:defRPr/>
                  </a:pPr>
                  <a:endParaRPr lang="en-US">
                    <a:latin typeface="Garamond" pitchFamily="18" charset="0"/>
                  </a:endParaRPr>
                </a:p>
              </p:txBody>
            </p:sp>
            <p:pic>
              <p:nvPicPr>
                <p:cNvPr id="16" name="Picture 9" descr="NOAA-logo"/>
                <p:cNvPicPr>
                  <a:picLocks noChangeAspect="1" noChangeArrowheads="1"/>
                </p:cNvPicPr>
                <p:nvPr/>
              </p:nvPicPr>
              <p:blipFill>
                <a:blip r:embed="rId4" cstate="screen"/>
                <a:srcRect/>
                <a:stretch>
                  <a:fillRect/>
                </a:stretch>
              </p:blipFill>
              <p:spPr bwMode="auto">
                <a:xfrm>
                  <a:off x="-720" y="1776"/>
                  <a:ext cx="528" cy="522"/>
                </a:xfrm>
                <a:prstGeom prst="rect">
                  <a:avLst/>
                </a:prstGeom>
                <a:grpFill/>
                <a:ln w="9525">
                  <a:noFill/>
                  <a:miter lim="800000"/>
                  <a:headEnd/>
                  <a:tailEnd/>
                </a:ln>
              </p:spPr>
            </p:pic>
          </p:grpSp>
        </p:grpSp>
      </p:grpSp>
    </p:spTree>
    <p:extLst>
      <p:ext uri="{BB962C8B-B14F-4D97-AF65-F5344CB8AC3E}">
        <p14:creationId xmlns:p14="http://schemas.microsoft.com/office/powerpoint/2010/main" val="2592817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5486400" y="251013"/>
            <a:ext cx="2926080" cy="3500357"/>
          </a:xfrm>
          <a:prstGeom prst="rect">
            <a:avLst/>
          </a:prstGeom>
          <a:noFill/>
          <a:ln w="9525">
            <a:noFill/>
            <a:miter lim="800000"/>
            <a:headEnd/>
            <a:tailEnd/>
          </a:ln>
        </p:spPr>
      </p:pic>
      <p:pic>
        <p:nvPicPr>
          <p:cNvPr id="25603" name="Picture 3"/>
          <p:cNvPicPr>
            <a:picLocks noChangeAspect="1" noChangeArrowheads="1"/>
          </p:cNvPicPr>
          <p:nvPr/>
        </p:nvPicPr>
        <p:blipFill>
          <a:blip r:embed="rId4" cstate="print"/>
          <a:srcRect/>
          <a:stretch>
            <a:fillRect/>
          </a:stretch>
        </p:blipFill>
        <p:spPr bwMode="auto">
          <a:xfrm>
            <a:off x="625366" y="251012"/>
            <a:ext cx="4466870" cy="6349440"/>
          </a:xfrm>
          <a:prstGeom prst="rect">
            <a:avLst/>
          </a:prstGeom>
          <a:noFill/>
          <a:ln w="9525">
            <a:noFill/>
            <a:miter lim="800000"/>
            <a:headEnd/>
            <a:tailEnd/>
          </a:ln>
        </p:spPr>
      </p:pic>
      <p:pic>
        <p:nvPicPr>
          <p:cNvPr id="4" name="Picture 8" descr="products-oil-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3903812"/>
            <a:ext cx="2926080" cy="269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71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lvl="1" eaLnBrk="1" hangingPunct="1">
              <a:defRPr/>
            </a:pPr>
            <a:r>
              <a:rPr lang="en-US" altLang="en-US" dirty="0" smtClean="0">
                <a:latin typeface="+mj-lt"/>
              </a:rPr>
              <a:t>Refineries use fractional distillation to separate various components</a:t>
            </a:r>
          </a:p>
          <a:p>
            <a:pPr lvl="1" eaLnBrk="1" hangingPunct="1">
              <a:defRPr/>
            </a:pPr>
            <a:endParaRPr lang="en-US" altLang="en-US" dirty="0" smtClean="0">
              <a:latin typeface="+mj-lt"/>
            </a:endParaRPr>
          </a:p>
          <a:p>
            <a:pPr lvl="1" eaLnBrk="1" hangingPunct="1">
              <a:defRPr/>
            </a:pPr>
            <a:r>
              <a:rPr lang="en-US" altLang="en-US" dirty="0" smtClean="0">
                <a:latin typeface="+mj-lt"/>
              </a:rPr>
              <a:t>The distillate fractions are characterized by their boiling points </a:t>
            </a:r>
          </a:p>
          <a:p>
            <a:pPr lvl="1" eaLnBrk="1" hangingPunct="1">
              <a:defRPr/>
            </a:pPr>
            <a:endParaRPr lang="en-US" altLang="en-US" dirty="0" smtClean="0">
              <a:latin typeface="+mj-lt"/>
            </a:endParaRPr>
          </a:p>
          <a:p>
            <a:pPr lvl="1" eaLnBrk="1" hangingPunct="1">
              <a:defRPr/>
            </a:pPr>
            <a:r>
              <a:rPr lang="en-US" altLang="en-US" dirty="0" smtClean="0">
                <a:latin typeface="+mj-lt"/>
              </a:rPr>
              <a:t>Boiling temperature &amp; viscosity of residuum increase as distillates are removed</a:t>
            </a:r>
          </a:p>
          <a:p>
            <a:pPr lvl="1" eaLnBrk="1" hangingPunct="1">
              <a:defRPr/>
            </a:pPr>
            <a:endParaRPr lang="en-US" altLang="en-US" dirty="0" smtClean="0">
              <a:latin typeface="+mj-lt"/>
            </a:endParaRPr>
          </a:p>
          <a:p>
            <a:pPr lvl="1" eaLnBrk="1" hangingPunct="1">
              <a:defRPr/>
            </a:pPr>
            <a:r>
              <a:rPr lang="en-US" altLang="en-US" dirty="0" smtClean="0">
                <a:latin typeface="+mj-lt"/>
              </a:rPr>
              <a:t>Various refined products look &amp; behave differently in the environment</a:t>
            </a:r>
          </a:p>
        </p:txBody>
      </p:sp>
      <p:sp>
        <p:nvSpPr>
          <p:cNvPr id="4" name="Title 3"/>
          <p:cNvSpPr>
            <a:spLocks noGrp="1"/>
          </p:cNvSpPr>
          <p:nvPr>
            <p:ph type="title"/>
          </p:nvPr>
        </p:nvSpPr>
        <p:spPr/>
        <p:txBody>
          <a:bodyPr/>
          <a:lstStyle/>
          <a:p>
            <a:pPr>
              <a:defRPr/>
            </a:pPr>
            <a:r>
              <a:rPr altLang="en-US" dirty="0" smtClean="0">
                <a:solidFill>
                  <a:srgbClr val="FFC000"/>
                </a:solidFill>
              </a:rPr>
              <a:t>Distillation &amp; Cracking</a:t>
            </a:r>
            <a:endParaRPr dirty="0" smtClean="0">
              <a:solidFill>
                <a:srgbClr val="FFC000"/>
              </a:solidFill>
            </a:endParaRPr>
          </a:p>
        </p:txBody>
      </p:sp>
    </p:spTree>
    <p:extLst>
      <p:ext uri="{BB962C8B-B14F-4D97-AF65-F5344CB8AC3E}">
        <p14:creationId xmlns:p14="http://schemas.microsoft.com/office/powerpoint/2010/main" val="969353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C000"/>
                </a:solidFill>
                <a:latin typeface="Helvetica" pitchFamily="84" charset="0"/>
              </a:rPr>
              <a:t>What Is All That Oil Used For</a:t>
            </a:r>
            <a:r>
              <a:rPr lang="en-US" dirty="0" smtClean="0">
                <a:solidFill>
                  <a:srgbClr val="FFC000"/>
                </a:solidFill>
                <a:latin typeface="Helvetica" pitchFamily="84" charset="0"/>
              </a:rPr>
              <a:t>?</a:t>
            </a:r>
            <a:endParaRPr lang="en-US" dirty="0">
              <a:solidFill>
                <a:srgbClr val="FFC000"/>
              </a:solidFill>
            </a:endParaRPr>
          </a:p>
        </p:txBody>
      </p:sp>
      <p:sp>
        <p:nvSpPr>
          <p:cNvPr id="3" name="Content Placeholder 2"/>
          <p:cNvSpPr>
            <a:spLocks noGrp="1"/>
          </p:cNvSpPr>
          <p:nvPr>
            <p:ph idx="1"/>
          </p:nvPr>
        </p:nvSpPr>
        <p:spPr/>
        <p:txBody>
          <a:bodyPr/>
          <a:lstStyle/>
          <a:p>
            <a:pPr marL="14288" lvl="1" indent="0">
              <a:buNone/>
              <a:defRPr/>
            </a:pPr>
            <a:r>
              <a:rPr lang="en-US" dirty="0" smtClean="0"/>
              <a:t>hair spray, hair gel, balloons,  cosmetics, toiletries, pet toys, sandals/flip flops, ballpoint pens, vertical blinds, plastic hangers, phones, picture frames, polyester clothing, trash bags, photo albums, children's toys, document binders, freezer bags, shopping bags, Teflon products, storage containers, </a:t>
            </a:r>
            <a:r>
              <a:rPr lang="en-US" dirty="0" err="1" smtClean="0"/>
              <a:t>band-aids</a:t>
            </a:r>
            <a:r>
              <a:rPr lang="en-US" dirty="0" smtClean="0"/>
              <a:t>, candles, egg cartons, disposable plates, garden hose, marking pens, office equipment, kitchen utensils, faux fur, pantyhose, spray paint, and many, many more!</a:t>
            </a:r>
            <a:endParaRPr lang="en-US" dirty="0">
              <a:latin typeface="+mj-lt"/>
            </a:endParaRPr>
          </a:p>
        </p:txBody>
      </p:sp>
    </p:spTree>
    <p:extLst>
      <p:ext uri="{BB962C8B-B14F-4D97-AF65-F5344CB8AC3E}">
        <p14:creationId xmlns:p14="http://schemas.microsoft.com/office/powerpoint/2010/main" val="524158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EROS Theme">
  <a:themeElements>
    <a:clrScheme name="eros1 10">
      <a:dk1>
        <a:srgbClr val="4D4D4D"/>
      </a:dk1>
      <a:lt1>
        <a:srgbClr val="FFFFFF"/>
      </a:lt1>
      <a:dk2>
        <a:srgbClr val="000099"/>
      </a:dk2>
      <a:lt2>
        <a:srgbClr val="CCECFF"/>
      </a:lt2>
      <a:accent1>
        <a:srgbClr val="339966"/>
      </a:accent1>
      <a:accent2>
        <a:srgbClr val="3366FF"/>
      </a:accent2>
      <a:accent3>
        <a:srgbClr val="AAAACA"/>
      </a:accent3>
      <a:accent4>
        <a:srgbClr val="DADADA"/>
      </a:accent4>
      <a:accent5>
        <a:srgbClr val="ADCAB8"/>
      </a:accent5>
      <a:accent6>
        <a:srgbClr val="2D5CE7"/>
      </a:accent6>
      <a:hlink>
        <a:srgbClr val="33CCFF"/>
      </a:hlink>
      <a:folHlink>
        <a:srgbClr val="003399"/>
      </a:folHlink>
    </a:clrScheme>
    <a:fontScheme name="eros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rgbClr val="FFCC00"/>
            </a:solidFill>
            <a:effectLst/>
            <a:latin typeface="Garamond"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rgbClr val="FFCC00"/>
            </a:solidFill>
            <a:effectLst/>
            <a:latin typeface="Garamond" pitchFamily="18" charset="0"/>
          </a:defRPr>
        </a:defPPr>
      </a:lstStyle>
    </a:lnDef>
  </a:objectDefaults>
  <a:extraClrSchemeLst>
    <a:extraClrScheme>
      <a:clrScheme name="eros1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eros1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eros1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eros1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eros1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eros1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eros1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
      <a:clrScheme name="eros1 8">
        <a:dk1>
          <a:srgbClr val="4D4D4D"/>
        </a:dk1>
        <a:lt1>
          <a:srgbClr val="FFFFFF"/>
        </a:lt1>
        <a:dk2>
          <a:srgbClr val="0033CC"/>
        </a:dk2>
        <a:lt2>
          <a:srgbClr val="CCECFF"/>
        </a:lt2>
        <a:accent1>
          <a:srgbClr val="339966"/>
        </a:accent1>
        <a:accent2>
          <a:srgbClr val="3366FF"/>
        </a:accent2>
        <a:accent3>
          <a:srgbClr val="AAADE2"/>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eros1 9">
        <a:dk1>
          <a:srgbClr val="4D4D4D"/>
        </a:dk1>
        <a:lt1>
          <a:srgbClr val="FFFFFF"/>
        </a:lt1>
        <a:dk2>
          <a:srgbClr val="000099"/>
        </a:dk2>
        <a:lt2>
          <a:srgbClr val="CCECFF"/>
        </a:lt2>
        <a:accent1>
          <a:srgbClr val="339966"/>
        </a:accent1>
        <a:accent2>
          <a:srgbClr val="3366FF"/>
        </a:accent2>
        <a:accent3>
          <a:srgbClr val="AAAA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eros1 10">
        <a:dk1>
          <a:srgbClr val="4D4D4D"/>
        </a:dk1>
        <a:lt1>
          <a:srgbClr val="FFFFFF"/>
        </a:lt1>
        <a:dk2>
          <a:srgbClr val="000099"/>
        </a:dk2>
        <a:lt2>
          <a:srgbClr val="CCECFF"/>
        </a:lt2>
        <a:accent1>
          <a:srgbClr val="339966"/>
        </a:accent1>
        <a:accent2>
          <a:srgbClr val="3366FF"/>
        </a:accent2>
        <a:accent3>
          <a:srgbClr val="AAAACA"/>
        </a:accent3>
        <a:accent4>
          <a:srgbClr val="DADADA"/>
        </a:accent4>
        <a:accent5>
          <a:srgbClr val="ADCAB8"/>
        </a:accent5>
        <a:accent6>
          <a:srgbClr val="2D5CE7"/>
        </a:accent6>
        <a:hlink>
          <a:srgbClr val="33CCFF"/>
        </a:hlink>
        <a:folHlink>
          <a:srgbClr val="0033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ros2">
  <a:themeElements>
    <a:clrScheme name="1_eros2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fontScheme name="1_eros2">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rgbClr val="FFCC00"/>
            </a:solidFill>
            <a:effectLst/>
            <a:latin typeface="Garamond"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rgbClr val="FFCC00"/>
            </a:solidFill>
            <a:effectLst/>
            <a:latin typeface="Garamond" pitchFamily="18" charset="0"/>
          </a:defRPr>
        </a:defPPr>
      </a:lstStyle>
    </a:lnDef>
  </a:objectDefaults>
  <a:extraClrSchemeLst>
    <a:extraClrScheme>
      <a:clrScheme name="1_eros2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1_eros2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1_eros2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1_eros2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1_eros2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1_eros2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1_eros2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
      <a:clrScheme name="1_eros2 8">
        <a:dk1>
          <a:srgbClr val="4D4D4D"/>
        </a:dk1>
        <a:lt1>
          <a:srgbClr val="FFFFFF"/>
        </a:lt1>
        <a:dk2>
          <a:srgbClr val="0033CC"/>
        </a:dk2>
        <a:lt2>
          <a:srgbClr val="CCECFF"/>
        </a:lt2>
        <a:accent1>
          <a:srgbClr val="339966"/>
        </a:accent1>
        <a:accent2>
          <a:srgbClr val="3366FF"/>
        </a:accent2>
        <a:accent3>
          <a:srgbClr val="AAADE2"/>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1_eros2 9">
        <a:dk1>
          <a:srgbClr val="4D4D4D"/>
        </a:dk1>
        <a:lt1>
          <a:srgbClr val="FFFFFF"/>
        </a:lt1>
        <a:dk2>
          <a:srgbClr val="000099"/>
        </a:dk2>
        <a:lt2>
          <a:srgbClr val="CCECFF"/>
        </a:lt2>
        <a:accent1>
          <a:srgbClr val="339966"/>
        </a:accent1>
        <a:accent2>
          <a:srgbClr val="3366FF"/>
        </a:accent2>
        <a:accent3>
          <a:srgbClr val="AAAA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1_eros2 10">
        <a:dk1>
          <a:srgbClr val="4D4D4D"/>
        </a:dk1>
        <a:lt1>
          <a:srgbClr val="FFFFFF"/>
        </a:lt1>
        <a:dk2>
          <a:srgbClr val="000099"/>
        </a:dk2>
        <a:lt2>
          <a:srgbClr val="CCECFF"/>
        </a:lt2>
        <a:accent1>
          <a:srgbClr val="339966"/>
        </a:accent1>
        <a:accent2>
          <a:srgbClr val="3366FF"/>
        </a:accent2>
        <a:accent3>
          <a:srgbClr val="AAAACA"/>
        </a:accent3>
        <a:accent4>
          <a:srgbClr val="DADADA"/>
        </a:accent4>
        <a:accent5>
          <a:srgbClr val="ADCAB8"/>
        </a:accent5>
        <a:accent6>
          <a:srgbClr val="2D5CE7"/>
        </a:accent6>
        <a:hlink>
          <a:srgbClr val="33CCFF"/>
        </a:hlink>
        <a:folHlink>
          <a:srgbClr val="0033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rL Theme">
  <a:themeElements>
    <a:clrScheme name="Organization">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CC9900"/>
      </a:accent6>
      <a:hlink>
        <a:srgbClr val="0000FF"/>
      </a:hlink>
      <a:folHlink>
        <a:srgbClr val="800080"/>
      </a:folHlink>
    </a:clrScheme>
    <a:fontScheme name="Cent MT">
      <a:majorFont>
        <a:latin typeface="Tw Cen MT"/>
        <a:ea typeface=""/>
        <a:cs typeface=""/>
      </a:majorFont>
      <a:minorFont>
        <a:latin typeface="Tw Cen MT Condensed"/>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ganization">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CC9900"/>
    </a:accent6>
    <a:hlink>
      <a:srgbClr val="0000FF"/>
    </a:hlink>
    <a:folHlink>
      <a:srgbClr val="800080"/>
    </a:folHlink>
  </a:clrScheme>
</a:themeOverride>
</file>

<file path=ppt/theme/themeOverride2.xml><?xml version="1.0" encoding="utf-8"?>
<a:themeOverride xmlns:a="http://schemas.openxmlformats.org/drawingml/2006/main">
  <a:clrScheme name="Organization">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CC9900"/>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EROS Theme</Template>
  <TotalTime>4506</TotalTime>
  <Words>5240</Words>
  <Application>Microsoft Office PowerPoint</Application>
  <PresentationFormat>On-screen Show (4:3)</PresentationFormat>
  <Paragraphs>764</Paragraphs>
  <Slides>69</Slides>
  <Notes>58</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69</vt:i4>
      </vt:variant>
    </vt:vector>
  </HeadingPairs>
  <TitlesOfParts>
    <vt:vector size="74" baseType="lpstr">
      <vt:lpstr>EROS Theme</vt:lpstr>
      <vt:lpstr>1_eros2</vt:lpstr>
      <vt:lpstr>DrL Theme</vt:lpstr>
      <vt:lpstr>Worksheet</vt:lpstr>
      <vt:lpstr>Picture</vt:lpstr>
      <vt:lpstr>Oil Composition &amp; Weathering</vt:lpstr>
      <vt:lpstr>PowerPoint Presentation</vt:lpstr>
      <vt:lpstr>PowerPoint Presentation</vt:lpstr>
      <vt:lpstr>What is Oil?</vt:lpstr>
      <vt:lpstr>Petroleum Oil is…</vt:lpstr>
      <vt:lpstr>Petroleum Oil is…</vt:lpstr>
      <vt:lpstr>PowerPoint Presentation</vt:lpstr>
      <vt:lpstr>Distillation &amp; Cracking</vt:lpstr>
      <vt:lpstr>What Is All That Oil Used For?</vt:lpstr>
      <vt:lpstr>Oil “Fingerprinting”</vt:lpstr>
      <vt:lpstr>Products Behave Differently</vt:lpstr>
      <vt:lpstr>Photos from Deepwater Horizon Oil Spill 2010</vt:lpstr>
      <vt:lpstr>PowerPoint Presentation</vt:lpstr>
      <vt:lpstr>PowerPoint Presentation</vt:lpstr>
      <vt:lpstr>PowerPoint Presentation</vt:lpstr>
      <vt:lpstr>Oil is composed primarily of hydrocarbons</vt:lpstr>
      <vt:lpstr>Alkanes &amp; cycloalkanes</vt:lpstr>
      <vt:lpstr>Aromatic Hydrocarbons</vt:lpstr>
      <vt:lpstr>Aromatic Hydrocarbons – BTEX &amp; PAHs</vt:lpstr>
      <vt:lpstr>Non-hydrocarbon Organic NSO (Nitrogen, Sulfur, Oxygen)</vt:lpstr>
      <vt:lpstr>Typical Composition of Fuel Oils</vt:lpstr>
      <vt:lpstr>Physical Properties of Oil</vt:lpstr>
      <vt:lpstr>Density, or…</vt:lpstr>
      <vt:lpstr>Density (will it float?)</vt:lpstr>
      <vt:lpstr>Specific &amp; °API Gravities</vt:lpstr>
      <vt:lpstr>T/B DBL-152</vt:lpstr>
      <vt:lpstr>Barge DBL-152 November 11, 2005</vt:lpstr>
      <vt:lpstr>PowerPoint Presentation</vt:lpstr>
      <vt:lpstr>PowerPoint Presentation</vt:lpstr>
      <vt:lpstr>Some CA Crudes &amp; Their ºAPI Gravities</vt:lpstr>
      <vt:lpstr>Oil Types</vt:lpstr>
      <vt:lpstr>Viscosity (will it be a liquid or not?)</vt:lpstr>
      <vt:lpstr>Viscosities of Common Items</vt:lpstr>
      <vt:lpstr>M/V Selendang Ayu</vt:lpstr>
      <vt:lpstr>T/V Prestige</vt:lpstr>
      <vt:lpstr>PowerPoint Presentation</vt:lpstr>
      <vt:lpstr>PowerPoint Presentation</vt:lpstr>
      <vt:lpstr>PowerPoint Presentation</vt:lpstr>
      <vt:lpstr>Flash Point (when will it ignite?)</vt:lpstr>
      <vt:lpstr>Falcon 17 Wild Well Release (Morgan City, Louisiana)</vt:lpstr>
      <vt:lpstr>Refined Products: Fuel Oils</vt:lpstr>
      <vt:lpstr>Pop Quiz Time!</vt:lpstr>
      <vt:lpstr>What Happens When Oil Spills?</vt:lpstr>
      <vt:lpstr>Over time, slicks are torn into smaller &amp; smaller pieces…</vt:lpstr>
      <vt:lpstr>Spreading</vt:lpstr>
      <vt:lpstr>“fresh oil” → tars, asphalts, etc.</vt:lpstr>
      <vt:lpstr>Weathering: Changes in Oil Chemistry</vt:lpstr>
      <vt:lpstr>Processes in Oil Weathering</vt:lpstr>
      <vt:lpstr>Evaporation</vt:lpstr>
      <vt:lpstr>Evaporation Examples</vt:lpstr>
      <vt:lpstr>Dispersion</vt:lpstr>
      <vt:lpstr>North Cape Spill – Jan 1996</vt:lpstr>
      <vt:lpstr>Another example of Dispersion</vt:lpstr>
      <vt:lpstr>Dissolution</vt:lpstr>
      <vt:lpstr>Deepwater Horizon: Dispersed/dissolved oil plume</vt:lpstr>
      <vt:lpstr>Emulsification</vt:lpstr>
      <vt:lpstr>Emulsification</vt:lpstr>
      <vt:lpstr>PowerPoint Presentation</vt:lpstr>
      <vt:lpstr>Biodegradation</vt:lpstr>
      <vt:lpstr>PowerPoint Presentation</vt:lpstr>
      <vt:lpstr>Tarballs are very persistent in the marine environment and can travel hundreds of miles</vt:lpstr>
      <vt:lpstr>ADIOS Oil Weathering Model</vt:lpstr>
      <vt:lpstr>Rules of thumb to remember</vt:lpstr>
      <vt:lpstr>PowerPoint Presentation</vt:lpstr>
      <vt:lpstr>PowerPoint Presentation</vt:lpstr>
      <vt:lpstr>PowerPoint Presentation</vt:lpstr>
      <vt:lpstr>PowerPoint Presentation</vt:lpstr>
      <vt:lpstr>Another Pop Quiz!</vt:lpstr>
      <vt:lpstr>Questions?</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Oil weathering</dc:title>
  <dc:creator>amy.macfadyen</dc:creator>
  <cp:lastModifiedBy>NOSTEMP</cp:lastModifiedBy>
  <cp:revision>178</cp:revision>
  <dcterms:created xsi:type="dcterms:W3CDTF">2011-08-22T17:31:58Z</dcterms:created>
  <dcterms:modified xsi:type="dcterms:W3CDTF">2014-02-25T03:45:17Z</dcterms:modified>
</cp:coreProperties>
</file>