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36"/>
  </p:notesMasterIdLst>
  <p:handoutMasterIdLst>
    <p:handoutMasterId r:id="rId37"/>
  </p:handoutMasterIdLst>
  <p:sldIdLst>
    <p:sldId id="256" r:id="rId3"/>
    <p:sldId id="487" r:id="rId4"/>
    <p:sldId id="423" r:id="rId5"/>
    <p:sldId id="366" r:id="rId6"/>
    <p:sldId id="458" r:id="rId7"/>
    <p:sldId id="476" r:id="rId8"/>
    <p:sldId id="453" r:id="rId9"/>
    <p:sldId id="360" r:id="rId10"/>
    <p:sldId id="294" r:id="rId11"/>
    <p:sldId id="484" r:id="rId12"/>
    <p:sldId id="483" r:id="rId13"/>
    <p:sldId id="481" r:id="rId14"/>
    <p:sldId id="461" r:id="rId15"/>
    <p:sldId id="462" r:id="rId16"/>
    <p:sldId id="464" r:id="rId17"/>
    <p:sldId id="463" r:id="rId18"/>
    <p:sldId id="482" r:id="rId19"/>
    <p:sldId id="465" r:id="rId20"/>
    <p:sldId id="466" r:id="rId21"/>
    <p:sldId id="467" r:id="rId22"/>
    <p:sldId id="479" r:id="rId23"/>
    <p:sldId id="488" r:id="rId24"/>
    <p:sldId id="305" r:id="rId25"/>
    <p:sldId id="485" r:id="rId26"/>
    <p:sldId id="445" r:id="rId27"/>
    <p:sldId id="450" r:id="rId28"/>
    <p:sldId id="489" r:id="rId29"/>
    <p:sldId id="365" r:id="rId30"/>
    <p:sldId id="427" r:id="rId31"/>
    <p:sldId id="457" r:id="rId32"/>
    <p:sldId id="455" r:id="rId33"/>
    <p:sldId id="469" r:id="rId34"/>
    <p:sldId id="486" r:id="rId35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accent2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accent2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accent2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accent2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accent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accent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accent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accent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accent2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990099"/>
    <a:srgbClr val="FFFF99"/>
    <a:srgbClr val="0033CC"/>
    <a:srgbClr val="CCECFF"/>
    <a:srgbClr val="33CCFF"/>
    <a:srgbClr val="CC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93" autoAdjust="0"/>
    <p:restoredTop sz="67879" autoAdjust="0"/>
  </p:normalViewPr>
  <p:slideViewPr>
    <p:cSldViewPr>
      <p:cViewPr>
        <p:scale>
          <a:sx n="70" d="100"/>
          <a:sy n="70" d="100"/>
        </p:scale>
        <p:origin x="-3066" y="-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>
        <p:scale>
          <a:sx n="100" d="100"/>
          <a:sy n="100" d="100"/>
        </p:scale>
        <p:origin x="-2166" y="30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6.xml"/><Relationship Id="rId1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charset="0"/>
              </a:defRPr>
            </a:lvl1pPr>
          </a:lstStyle>
          <a:p>
            <a:pPr>
              <a:defRPr/>
            </a:pPr>
            <a:fld id="{700B9396-0B13-4729-83E4-2D7CF4ED44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578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charset="0"/>
              </a:defRPr>
            </a:lvl1pPr>
          </a:lstStyle>
          <a:p>
            <a:pPr>
              <a:defRPr/>
            </a:pPr>
            <a:fld id="{F38682FB-0C4A-4019-8FF3-62D1D4B59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137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31863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fld id="{492826DD-3375-4FCA-A26B-AE4F1EC042C1}" type="slidenum">
              <a:rPr lang="en-US" sz="1200" smtClean="0"/>
              <a:pPr/>
              <a:t>1</a:t>
            </a:fld>
            <a:endParaRPr lang="en-US" sz="1200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31863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fld id="{9D188814-4050-427D-BA4C-2ECBEF3DE30B}" type="slidenum">
              <a:rPr lang="en-US" sz="1200" smtClean="0">
                <a:ea typeface="ＭＳ Ｐゴシック" pitchFamily="34" charset="-128"/>
              </a:rPr>
              <a:pPr/>
              <a:t>11</a:t>
            </a:fld>
            <a:endParaRPr lang="en-US" sz="1200" smtClean="0">
              <a:ea typeface="ＭＳ Ｐゴシック" pitchFamily="34" charset="-128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129" tIns="47065" rIns="94129" bIns="47065"/>
          <a:lstStyle/>
          <a:p>
            <a:pPr eaLnBrk="1" hangingPunct="1"/>
            <a:endParaRPr lang="en-US" b="1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31863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fld id="{6B039E50-48A9-4F7C-BDBC-7F33DA4ED709}" type="slidenum">
              <a:rPr lang="en-US" sz="1200" smtClean="0"/>
              <a:pPr/>
              <a:t>12</a:t>
            </a:fld>
            <a:endParaRPr lang="en-US" sz="1200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22925" cy="2898775"/>
          </a:xfrm>
          <a:noFill/>
        </p:spPr>
        <p:txBody>
          <a:bodyPr/>
          <a:lstStyle/>
          <a:p>
            <a:r>
              <a:rPr lang="en-US" dirty="0" smtClean="0"/>
              <a:t>Besides mortality, there are other chronic effects from petroleum mixtures.</a:t>
            </a:r>
          </a:p>
          <a:p>
            <a:r>
              <a:rPr lang="en-US" dirty="0" smtClean="0"/>
              <a:t>Reduced growth is commonly encountered in animals and plants – shown here.  Reduced growth can be measured by plant height – or an overall reduction in percent cover.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31863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fld id="{DB13019A-4243-4B81-A2F4-98FC31264878}" type="slidenum">
              <a:rPr lang="en-US" sz="1200" smtClean="0"/>
              <a:pPr/>
              <a:t>13</a:t>
            </a:fld>
            <a:endParaRPr lang="en-US" sz="1200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noFill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31863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fld id="{2B2BE360-B6B8-4EB2-9467-85D457BF6E58}" type="slidenum">
              <a:rPr lang="en-US" sz="1200" smtClean="0"/>
              <a:pPr/>
              <a:t>14</a:t>
            </a:fld>
            <a:endParaRPr lang="en-US" sz="1200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noFill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31863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fld id="{80A1282B-578B-40DF-A372-709BA00DC01B}" type="slidenum">
              <a:rPr lang="en-US" sz="1200" smtClean="0"/>
              <a:pPr/>
              <a:t>15</a:t>
            </a:fld>
            <a:endParaRPr lang="en-US" sz="1200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noFill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31863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fld id="{7BE3E10C-E458-4B09-9A32-3B2E9040A6CE}" type="slidenum">
              <a:rPr lang="en-US" sz="1200" smtClean="0"/>
              <a:pPr/>
              <a:t>16</a:t>
            </a:fld>
            <a:endParaRPr lang="en-US" sz="1200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noFill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31863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fld id="{59215962-E49C-4BAE-B66A-3EEAC788BFCD}" type="slidenum">
              <a:rPr lang="en-US" sz="1200" smtClean="0"/>
              <a:pPr/>
              <a:t>17</a:t>
            </a:fld>
            <a:endParaRPr lang="en-US" sz="1200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31863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fld id="{9A351FCF-D8E5-4261-A1FE-C8CE1EF0A411}" type="slidenum">
              <a:rPr lang="en-US" sz="1200" smtClean="0"/>
              <a:pPr/>
              <a:t>18</a:t>
            </a:fld>
            <a:endParaRPr lang="en-US" sz="120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noFill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31863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fld id="{75D77CA6-6886-4C7A-85DC-F1E6CAD0E538}" type="slidenum">
              <a:rPr lang="en-US" sz="1200" smtClean="0"/>
              <a:pPr/>
              <a:t>19</a:t>
            </a:fld>
            <a:endParaRPr lang="en-US" sz="120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noFill/>
        </p:spPr>
        <p:txBody>
          <a:bodyPr/>
          <a:lstStyle/>
          <a:p>
            <a:pPr>
              <a:buFontTx/>
              <a:buChar char="•"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31863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fld id="{5D771719-AF50-479B-B171-97FDFA2AF6F0}" type="slidenum">
              <a:rPr lang="en-US" sz="1200" smtClean="0"/>
              <a:pPr/>
              <a:t>20</a:t>
            </a:fld>
            <a:endParaRPr lang="en-US" sz="120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noFill/>
        </p:spPr>
        <p:txBody>
          <a:bodyPr/>
          <a:lstStyle/>
          <a:p>
            <a:pPr>
              <a:buFontTx/>
              <a:buNone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31863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fld id="{3AB6CB3E-180F-46AF-9259-1A28D2A6A1B4}" type="slidenum">
              <a:rPr lang="en-US" sz="1200" smtClean="0"/>
              <a:pPr/>
              <a:t>3</a:t>
            </a:fld>
            <a:endParaRPr lang="en-US" sz="1200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noFill/>
        </p:spPr>
        <p:txBody>
          <a:bodyPr/>
          <a:lstStyle/>
          <a:p>
            <a:pPr>
              <a:buFontTx/>
              <a:buChar char="•"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31863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fld id="{EDBE2AF2-2B4F-4555-9F79-925850612B25}" type="slidenum">
              <a:rPr lang="en-US" sz="1200" smtClean="0"/>
              <a:pPr/>
              <a:t>21</a:t>
            </a:fld>
            <a:endParaRPr lang="en-US" sz="120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noFill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8682FB-0C4A-4019-8FF3-62D1D4B5924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84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31863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fld id="{634EDD34-40EB-42B3-A9D6-F21BE30C84AF}" type="slidenum">
              <a:rPr lang="en-US" sz="1200" smtClean="0"/>
              <a:pPr/>
              <a:t>23</a:t>
            </a:fld>
            <a:endParaRPr lang="en-US" sz="1200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Tx/>
              <a:buChar char="•"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8682FB-0C4A-4019-8FF3-62D1D4B5924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900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31863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fld id="{6275F845-8CA5-430B-8628-01CD396F66D0}" type="slidenum">
              <a:rPr lang="en-US" sz="1200" smtClean="0"/>
              <a:pPr/>
              <a:t>25</a:t>
            </a:fld>
            <a:endParaRPr lang="en-US" sz="1200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2">
              <a:buFontTx/>
              <a:buNone/>
            </a:pPr>
            <a:endParaRPr lang="en-US" dirty="0" smtClean="0"/>
          </a:p>
          <a:p>
            <a:pPr lvl="2"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31863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fld id="{7C4173D9-BEC2-42A1-B7E3-373C4B2AF5B0}" type="slidenum">
              <a:rPr lang="en-US" sz="1200" smtClean="0"/>
              <a:pPr/>
              <a:t>26</a:t>
            </a:fld>
            <a:endParaRPr lang="en-US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Tx/>
              <a:buNone/>
            </a:pPr>
            <a:endParaRPr lang="en-US" sz="900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31863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fld id="{B01401A1-E7BE-44AD-AC31-ADE87F5FF8A2}" type="slidenum">
              <a:rPr lang="en-US" sz="1200" smtClean="0"/>
              <a:pPr/>
              <a:t>27</a:t>
            </a:fld>
            <a:endParaRPr lang="en-US" sz="120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noFill/>
        </p:spPr>
        <p:txBody>
          <a:bodyPr/>
          <a:lstStyle/>
          <a:p>
            <a:pPr>
              <a:buFontTx/>
              <a:buNone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31863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fld id="{5C95A101-0730-43F8-839E-FAAACA1AEFF7}" type="slidenum">
              <a:rPr lang="en-US" sz="1200" smtClean="0"/>
              <a:pPr/>
              <a:t>28</a:t>
            </a:fld>
            <a:endParaRPr lang="en-US" sz="1200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noFill/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>
              <a:buFontTx/>
              <a:buChar char="•"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31863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fld id="{83A4E1D8-B7F6-49FD-873C-CA29039EA75E}" type="slidenum">
              <a:rPr lang="en-US" sz="1200" smtClean="0"/>
              <a:pPr/>
              <a:t>29</a:t>
            </a:fld>
            <a:endParaRPr lang="en-US" sz="1200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noFill/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31863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fld id="{08488BA3-2143-4A7D-BB1E-0C39CAC83D45}" type="slidenum">
              <a:rPr lang="en-US" sz="1200" smtClean="0"/>
              <a:pPr/>
              <a:t>30</a:t>
            </a:fld>
            <a:endParaRPr lang="en-US" sz="1200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31863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fld id="{F461FB74-0E0D-47D7-B1F4-413C094095ED}" type="slidenum">
              <a:rPr lang="en-US" sz="1200" smtClean="0"/>
              <a:pPr/>
              <a:t>4</a:t>
            </a:fld>
            <a:endParaRPr lang="en-US" sz="1200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noFill/>
        </p:spPr>
        <p:txBody>
          <a:bodyPr/>
          <a:lstStyle/>
          <a:p>
            <a:pPr>
              <a:buFontTx/>
              <a:buChar char="•"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31863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fld id="{72743C9F-D90D-4E41-BFCC-93070F70535F}" type="slidenum">
              <a:rPr lang="en-US" sz="1200" smtClean="0"/>
              <a:pPr/>
              <a:t>31</a:t>
            </a:fld>
            <a:endParaRPr lang="en-US" sz="120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Tx/>
              <a:buNone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31863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fld id="{E0FF3642-65BB-42A3-80AF-0F8FF5D6225B}" type="slidenum">
              <a:rPr lang="en-US" sz="1200" smtClean="0"/>
              <a:pPr/>
              <a:t>32</a:t>
            </a:fld>
            <a:endParaRPr lang="en-US" sz="120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31863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fld id="{7406F25B-C64A-46CE-9065-B47F28D05E98}" type="slidenum">
              <a:rPr lang="en-US" sz="1200" smtClean="0"/>
              <a:pPr/>
              <a:t>5</a:t>
            </a:fld>
            <a:endParaRPr lang="en-US" sz="1200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Tx/>
              <a:buChar char="•"/>
            </a:pPr>
            <a:endParaRPr lang="en-US" sz="1000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31863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fld id="{98DCF9A5-860F-4662-AF8A-9110218AA40A}" type="slidenum">
              <a:rPr lang="en-US" sz="1200" smtClean="0"/>
              <a:pPr/>
              <a:t>6</a:t>
            </a:fld>
            <a:endParaRPr lang="en-US" sz="1200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/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31863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fld id="{E1CA8C9E-2916-495F-8740-58A30FDAC5EF}" type="slidenum">
              <a:rPr lang="en-US" sz="1200" smtClean="0"/>
              <a:pPr/>
              <a:t>7</a:t>
            </a:fld>
            <a:endParaRPr lang="en-US" sz="120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31863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fld id="{330A0EBE-096A-47A0-A60A-B3EABB8EF623}" type="slidenum">
              <a:rPr lang="en-US" sz="1200" smtClean="0"/>
              <a:pPr/>
              <a:t>8</a:t>
            </a:fld>
            <a:endParaRPr lang="en-US" sz="120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31863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fld id="{CC149134-399A-4088-8BC9-C930BC0DB778}" type="slidenum">
              <a:rPr lang="en-US" sz="1200" smtClean="0"/>
              <a:pPr/>
              <a:t>9</a:t>
            </a:fld>
            <a:endParaRPr lang="en-US" sz="1200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Tx/>
              <a:buNone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31863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31863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fld id="{8F46833E-92D1-4C1B-87C4-D62BC739B56B}" type="slidenum">
              <a:rPr lang="en-US" sz="1200" smtClean="0"/>
              <a:pPr/>
              <a:t>10</a:t>
            </a:fld>
            <a:endParaRPr lang="en-US" sz="1200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noFill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2BD2C-F4F6-47EA-930F-5F167F6291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42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F265F-3D07-4DBF-8282-2AF4EE581A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23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473D7-946A-424A-B94E-F1CC9C1A1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04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74C5A-8BEA-41A8-B065-AF8E2292B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41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75C6C-0F14-40C5-AB58-2561C75C60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26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73CCC-B233-44ED-A974-98CFCF368A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01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92627-FC52-4E31-AAAF-2311F75450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27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935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3CDCC-0BE6-4762-8FC9-5830C9B61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98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BF146-C5A8-4E20-A865-39F5F85E83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77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D1B45-BE7F-482D-82C0-3FE948C9E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16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54553-97C8-46C7-A6B3-3DA91B1A7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78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20901-61D4-4F27-AD91-D87A4DEEA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9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851A2-C060-43C9-AD58-3A9B5FA0E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717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C64EF-DECF-419D-A63C-6AB003F65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106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6A9ED-BA7B-41F1-ACF5-DC2405F04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1513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2C4D8-DD13-4653-87AB-DB36962BB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756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B8E8D-DC50-461B-BD9F-B667E20B9A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917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9FE59-0315-4677-AC9D-E626DA13E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456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A9C38-4AA4-44BB-B507-A8C774D39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18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13ABD-1743-4942-A3F8-84D35937F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36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B8821-BAB8-4950-9BEA-5CDDE37E8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22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E2B8A-343A-4CB6-A59A-56B76E7DD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722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2E8FD-D70F-4254-9913-36F58EDFC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439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FD763-05D1-4576-B0FE-AB3467A35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95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E0BA8-431F-463A-A0B4-8E75D7E87E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69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11040-135C-419B-AD8D-E8E95FC58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48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3D7E0BFF-0601-41D0-8B40-635B122AA1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92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2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25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BB5D6A8-9511-414B-A0B6-25837B80A2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533400"/>
            <a:ext cx="7772400" cy="1143000"/>
          </a:xfrm>
        </p:spPr>
        <p:txBody>
          <a:bodyPr/>
          <a:lstStyle/>
          <a:p>
            <a:r>
              <a:rPr lang="en-US" b="1" smtClean="0">
                <a:solidFill>
                  <a:schemeClr val="accent2"/>
                </a:solidFill>
              </a:rPr>
              <a:t/>
            </a:r>
            <a:br>
              <a:rPr lang="en-US" b="1" smtClean="0">
                <a:solidFill>
                  <a:schemeClr val="accent2"/>
                </a:solidFill>
              </a:rPr>
            </a:br>
            <a:r>
              <a:rPr lang="en-US" b="1" smtClean="0">
                <a:solidFill>
                  <a:schemeClr val="accent2"/>
                </a:solidFill>
              </a:rPr>
              <a:t/>
            </a:r>
            <a:br>
              <a:rPr lang="en-US" b="1" smtClean="0">
                <a:solidFill>
                  <a:schemeClr val="accent2"/>
                </a:solidFill>
              </a:rPr>
            </a:br>
            <a:r>
              <a:rPr lang="en-US" b="1" smtClean="0">
                <a:solidFill>
                  <a:schemeClr val="tx1"/>
                </a:solidFill>
              </a:rPr>
              <a:t>The Effects of Oil Spills on Ecosystems</a:t>
            </a:r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362200"/>
            <a:ext cx="8839200" cy="3505200"/>
          </a:xfrm>
        </p:spPr>
        <p:txBody>
          <a:bodyPr/>
          <a:lstStyle/>
          <a:p>
            <a:endParaRPr lang="en-US" sz="2000" b="1" dirty="0" smtClean="0">
              <a:solidFill>
                <a:schemeClr val="accent2"/>
              </a:solidFill>
            </a:endParaRPr>
          </a:p>
          <a:p>
            <a:r>
              <a:rPr lang="en-US" sz="2800" b="1" dirty="0" smtClean="0"/>
              <a:t>Regina </a:t>
            </a:r>
            <a:r>
              <a:rPr lang="en-US" sz="2800" b="1" dirty="0" err="1" smtClean="0"/>
              <a:t>Donohoe</a:t>
            </a:r>
            <a:r>
              <a:rPr lang="en-US" sz="2800" b="1" dirty="0" smtClean="0"/>
              <a:t>, Ph.D.</a:t>
            </a:r>
          </a:p>
          <a:p>
            <a:r>
              <a:rPr lang="en-US" sz="2800" b="1" dirty="0" smtClean="0"/>
              <a:t>Bruce </a:t>
            </a:r>
            <a:r>
              <a:rPr lang="en-US" sz="2800" b="1" dirty="0" err="1" smtClean="0"/>
              <a:t>Joab</a:t>
            </a:r>
            <a:r>
              <a:rPr lang="en-US" sz="2800" b="1" dirty="0" smtClean="0"/>
              <a:t>, M.S.</a:t>
            </a:r>
          </a:p>
          <a:p>
            <a:r>
              <a:rPr lang="en-US" sz="2800" b="1" dirty="0" smtClean="0"/>
              <a:t>Beckye Stanton, Ph.D. </a:t>
            </a:r>
          </a:p>
          <a:p>
            <a:r>
              <a:rPr lang="en-US" sz="2800" b="1" dirty="0" smtClean="0"/>
              <a:t>California Dept. of Fish and Wildlife</a:t>
            </a:r>
          </a:p>
          <a:p>
            <a:r>
              <a:rPr lang="en-US" sz="2800" b="1" dirty="0" smtClean="0"/>
              <a:t>Office of Spill Prevention and Response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Acute Effects of Petroleum Mixtures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Mortality</a:t>
            </a:r>
          </a:p>
          <a:p>
            <a:pPr>
              <a:lnSpc>
                <a:spcPct val="90000"/>
              </a:lnSpc>
            </a:pPr>
            <a:r>
              <a:rPr lang="en-US" smtClean="0"/>
              <a:t>Physical solvation &amp; membrane penetration</a:t>
            </a:r>
          </a:p>
          <a:p>
            <a:pPr>
              <a:lnSpc>
                <a:spcPct val="90000"/>
              </a:lnSpc>
            </a:pPr>
            <a:r>
              <a:rPr lang="en-US" smtClean="0"/>
              <a:t>Nonpolar narcosis</a:t>
            </a:r>
          </a:p>
        </p:txBody>
      </p:sp>
      <p:pic>
        <p:nvPicPr>
          <p:cNvPr id="16388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2133600"/>
            <a:ext cx="4003675" cy="24717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2" name="Picture 12" descr="IMG_1097"/>
          <p:cNvPicPr>
            <a:picLocks noChangeAspect="1" noChangeArrowheads="1"/>
          </p:cNvPicPr>
          <p:nvPr/>
        </p:nvPicPr>
        <p:blipFill>
          <a:blip r:embed="rId3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7"/>
          <a:stretch>
            <a:fillRect/>
          </a:stretch>
        </p:blipFill>
        <p:spPr bwMode="auto">
          <a:xfrm>
            <a:off x="6400800" y="0"/>
            <a:ext cx="1916113" cy="239871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15" name="Group 17"/>
          <p:cNvGrpSpPr>
            <a:grpSpLocks/>
          </p:cNvGrpSpPr>
          <p:nvPr/>
        </p:nvGrpSpPr>
        <p:grpSpPr bwMode="auto">
          <a:xfrm>
            <a:off x="0" y="839788"/>
            <a:ext cx="5226050" cy="4519612"/>
            <a:chOff x="0" y="839517"/>
            <a:chExt cx="5226050" cy="4519883"/>
          </a:xfrm>
        </p:grpSpPr>
        <p:pic>
          <p:nvPicPr>
            <p:cNvPr id="13328" name="Picture 10" descr="IMG_1085"/>
            <p:cNvPicPr>
              <a:picLocks noChangeAspect="1" noChangeArrowheads="1"/>
            </p:cNvPicPr>
            <p:nvPr/>
          </p:nvPicPr>
          <p:blipFill>
            <a:blip r:embed="rId4">
              <a:lum bright="2000" contras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38275"/>
              <a:ext cx="5226050" cy="3921125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9" name="Text Box 13"/>
            <p:cNvSpPr txBox="1">
              <a:spLocks noChangeArrowheads="1"/>
            </p:cNvSpPr>
            <p:nvPr/>
          </p:nvSpPr>
          <p:spPr bwMode="auto">
            <a:xfrm>
              <a:off x="0" y="839517"/>
              <a:ext cx="3164649" cy="523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tx1"/>
                  </a:solidFill>
                </a:rPr>
                <a:t>Cosco Busan Spill - Rodeo Beach</a:t>
              </a:r>
            </a:p>
            <a:p>
              <a:pPr eaLnBrk="1" hangingPunct="1"/>
              <a:r>
                <a:rPr lang="en-US">
                  <a:solidFill>
                    <a:schemeClr val="tx1"/>
                  </a:solidFill>
                </a:rPr>
                <a:t>23 Nov 2007  - two weeks post-spill</a:t>
              </a:r>
            </a:p>
          </p:txBody>
        </p:sp>
      </p:grpSp>
      <p:sp>
        <p:nvSpPr>
          <p:cNvPr id="276494" name="Oval 14"/>
          <p:cNvSpPr>
            <a:spLocks noChangeArrowheads="1"/>
          </p:cNvSpPr>
          <p:nvPr/>
        </p:nvSpPr>
        <p:spPr bwMode="auto">
          <a:xfrm>
            <a:off x="2936875" y="4056063"/>
            <a:ext cx="600075" cy="5429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495" name="Line 15"/>
          <p:cNvSpPr>
            <a:spLocks noChangeShapeType="1"/>
          </p:cNvSpPr>
          <p:nvPr/>
        </p:nvSpPr>
        <p:spPr bwMode="auto">
          <a:xfrm flipV="1">
            <a:off x="4114800" y="1905000"/>
            <a:ext cx="2566988" cy="213995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7649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2" r="18752" b="13753"/>
          <a:stretch>
            <a:fillRect/>
          </a:stretch>
        </p:blipFill>
        <p:spPr bwMode="auto">
          <a:xfrm>
            <a:off x="4586288" y="2862263"/>
            <a:ext cx="4557712" cy="299878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ine 15"/>
          <p:cNvSpPr>
            <a:spLocks noChangeShapeType="1"/>
          </p:cNvSpPr>
          <p:nvPr/>
        </p:nvSpPr>
        <p:spPr bwMode="auto">
          <a:xfrm flipH="1">
            <a:off x="5843588" y="1981200"/>
            <a:ext cx="1014412" cy="25352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4" name="Oval 14"/>
          <p:cNvSpPr>
            <a:spLocks noChangeArrowheads="1"/>
          </p:cNvSpPr>
          <p:nvPr/>
        </p:nvSpPr>
        <p:spPr bwMode="auto">
          <a:xfrm>
            <a:off x="5067300" y="4395788"/>
            <a:ext cx="1585913" cy="14224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TextBox 10"/>
          <p:cNvSpPr txBox="1">
            <a:spLocks noChangeArrowheads="1"/>
          </p:cNvSpPr>
          <p:nvPr/>
        </p:nvSpPr>
        <p:spPr bwMode="auto">
          <a:xfrm>
            <a:off x="1146175" y="1846263"/>
            <a:ext cx="114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Un-Oiled</a:t>
            </a:r>
          </a:p>
        </p:txBody>
      </p:sp>
      <p:sp>
        <p:nvSpPr>
          <p:cNvPr id="13322" name="TextBox 10"/>
          <p:cNvSpPr txBox="1">
            <a:spLocks noChangeArrowheads="1"/>
          </p:cNvSpPr>
          <p:nvPr/>
        </p:nvSpPr>
        <p:spPr bwMode="auto">
          <a:xfrm>
            <a:off x="4271963" y="247015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Oiled</a:t>
            </a:r>
          </a:p>
        </p:txBody>
      </p:sp>
      <p:cxnSp>
        <p:nvCxnSpPr>
          <p:cNvPr id="13323" name="Straight Arrow Connector 33"/>
          <p:cNvCxnSpPr>
            <a:cxnSpLocks noChangeShapeType="1"/>
          </p:cNvCxnSpPr>
          <p:nvPr/>
        </p:nvCxnSpPr>
        <p:spPr bwMode="auto">
          <a:xfrm rot="16200000" flipH="1">
            <a:off x="1692275" y="2457450"/>
            <a:ext cx="844550" cy="431800"/>
          </a:xfrm>
          <a:prstGeom prst="straightConnector1">
            <a:avLst/>
          </a:prstGeom>
          <a:noFill/>
          <a:ln w="31750">
            <a:solidFill>
              <a:srgbClr val="BB271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4" name="Straight Arrow Connector 35"/>
          <p:cNvCxnSpPr>
            <a:cxnSpLocks noChangeShapeType="1"/>
            <a:stCxn id="13322" idx="2"/>
          </p:cNvCxnSpPr>
          <p:nvPr/>
        </p:nvCxnSpPr>
        <p:spPr bwMode="auto">
          <a:xfrm rot="5400000">
            <a:off x="3178969" y="2836069"/>
            <a:ext cx="1470025" cy="1477963"/>
          </a:xfrm>
          <a:prstGeom prst="straightConnector1">
            <a:avLst/>
          </a:prstGeom>
          <a:noFill/>
          <a:ln w="31750">
            <a:solidFill>
              <a:srgbClr val="BB271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4288" y="6488113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1200">
                <a:solidFill>
                  <a:schemeClr val="tx1"/>
                </a:solidFill>
              </a:rPr>
              <a:t>Photo Courtesy of Darren Fong, National Park Service and Pete Raimondi, U.C. Santa Cruz </a:t>
            </a:r>
            <a:r>
              <a:rPr lang="en-US" sz="1200" b="0">
                <a:solidFill>
                  <a:schemeClr val="tx1"/>
                </a:solidFill>
              </a:rPr>
              <a:t>(</a:t>
            </a:r>
            <a:r>
              <a:rPr lang="en-US" sz="1000">
                <a:solidFill>
                  <a:schemeClr val="tx1"/>
                </a:solidFill>
              </a:rPr>
              <a:t>Cosco Busan Oil Spill Trustees, 2011) 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240588" y="2514600"/>
            <a:ext cx="1903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January 8, 2008</a:t>
            </a:r>
          </a:p>
        </p:txBody>
      </p:sp>
      <p:sp>
        <p:nvSpPr>
          <p:cNvPr id="13327" name="Text Box 8"/>
          <p:cNvSpPr txBox="1">
            <a:spLocks noChangeArrowheads="1"/>
          </p:cNvSpPr>
          <p:nvPr/>
        </p:nvSpPr>
        <p:spPr bwMode="auto">
          <a:xfrm>
            <a:off x="152400" y="152400"/>
            <a:ext cx="8382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>
                <a:solidFill>
                  <a:schemeClr val="tx1"/>
                </a:solidFill>
                <a:latin typeface="Calibri" pitchFamily="34" charset="0"/>
              </a:rPr>
              <a:t>Effects from Fouling/Smothering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76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94" grpId="0" animBg="1"/>
      <p:bldP spid="276495" grpId="0" animBg="1"/>
      <p:bldP spid="12" grpId="0" animBg="1"/>
      <p:bldP spid="48144" grpId="0" animBg="1"/>
      <p:bldP spid="20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229600" cy="1143000"/>
          </a:xfrm>
        </p:spPr>
        <p:txBody>
          <a:bodyPr/>
          <a:lstStyle/>
          <a:p>
            <a:r>
              <a:rPr lang="en-US" sz="4000" b="1" smtClean="0">
                <a:solidFill>
                  <a:schemeClr val="tx1"/>
                </a:solidFill>
              </a:rPr>
              <a:t>Chronic Effects on Plant Growth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9850" y="1422400"/>
            <a:ext cx="5715000" cy="4286250"/>
            <a:chOff x="228600" y="1143000"/>
            <a:chExt cx="5257800" cy="4520642"/>
          </a:xfrm>
        </p:grpSpPr>
        <p:pic>
          <p:nvPicPr>
            <p:cNvPr id="1434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1143000"/>
              <a:ext cx="5638800" cy="4831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1" name="Text Box 5"/>
            <p:cNvSpPr txBox="1">
              <a:spLocks noChangeArrowheads="1"/>
            </p:cNvSpPr>
            <p:nvPr/>
          </p:nvSpPr>
          <p:spPr bwMode="auto">
            <a:xfrm>
              <a:off x="2895600" y="1340643"/>
              <a:ext cx="25146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0">
                  <a:solidFill>
                    <a:schemeClr val="tx1"/>
                  </a:solidFill>
                </a:rPr>
                <a:t>Green and Trett (eds.), 1989</a:t>
              </a:r>
              <a:r>
                <a:rPr lang="en-US" sz="1800" b="0">
                  <a:solidFill>
                    <a:schemeClr val="tx1"/>
                  </a:solidFill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Chronic Effects – Mixtures</a:t>
            </a:r>
          </a:p>
        </p:txBody>
      </p:sp>
      <p:pic>
        <p:nvPicPr>
          <p:cNvPr id="15363" name="Picture 26" descr="MPj04333260000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752600"/>
            <a:ext cx="4764088" cy="3175000"/>
          </a:xfr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2667000" y="5181600"/>
            <a:ext cx="3581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chemeClr val="tx1"/>
                </a:solidFill>
              </a:rPr>
              <a:t>Animal Behavior </a:t>
            </a:r>
          </a:p>
          <a:p>
            <a:pPr eaLnBrk="1" hangingPunct="1"/>
            <a:endParaRPr lang="en-US" sz="32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47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868363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Chronic Effects of Constituents</a:t>
            </a:r>
          </a:p>
        </p:txBody>
      </p:sp>
      <p:sp>
        <p:nvSpPr>
          <p:cNvPr id="19460" name="Content Placeholder 1"/>
          <p:cNvSpPr>
            <a:spLocks noGrp="1"/>
          </p:cNvSpPr>
          <p:nvPr>
            <p:ph idx="1"/>
          </p:nvPr>
        </p:nvSpPr>
        <p:spPr>
          <a:xfrm>
            <a:off x="609600" y="1325563"/>
            <a:ext cx="7772400" cy="4114800"/>
          </a:xfrm>
        </p:spPr>
        <p:txBody>
          <a:bodyPr/>
          <a:lstStyle/>
          <a:p>
            <a:r>
              <a:rPr lang="en-US" smtClean="0"/>
              <a:t>PAHs</a:t>
            </a:r>
          </a:p>
          <a:p>
            <a:pPr lvl="1">
              <a:buFont typeface="Wingdings" pitchFamily="2" charset="2"/>
              <a:buChar char="§"/>
            </a:pPr>
            <a:r>
              <a:rPr lang="en-US" smtClean="0">
                <a:cs typeface="Arial" charset="0"/>
              </a:rPr>
              <a:t>Effects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mtClean="0">
                <a:cs typeface="Arial" charset="0"/>
              </a:rPr>
              <a:t>on early life stages of fish</a:t>
            </a:r>
          </a:p>
          <a:p>
            <a:pPr lvl="1"/>
            <a:r>
              <a:rPr lang="en-US" smtClean="0">
                <a:cs typeface="Arial" charset="0"/>
              </a:rPr>
              <a:t>Cancer in fish</a:t>
            </a:r>
          </a:p>
          <a:p>
            <a:pPr lvl="1"/>
            <a:r>
              <a:rPr lang="en-US" smtClean="0">
                <a:cs typeface="Arial" charset="0"/>
              </a:rPr>
              <a:t>Other sublethal effects</a:t>
            </a:r>
          </a:p>
          <a:p>
            <a:r>
              <a:rPr lang="en-US" smtClean="0">
                <a:cs typeface="Arial" charset="0"/>
              </a:rPr>
              <a:t>Polars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/>
          <a:lstStyle/>
          <a:p>
            <a:r>
              <a:rPr lang="en-US" sz="4000" b="1" smtClean="0">
                <a:solidFill>
                  <a:schemeClr val="tx1"/>
                </a:solidFill>
              </a:rPr>
              <a:t>PAHs &amp; Early Life Stage Fish</a:t>
            </a:r>
            <a:br>
              <a:rPr lang="en-US" sz="4000" b="1" smtClean="0">
                <a:solidFill>
                  <a:schemeClr val="tx1"/>
                </a:solidFill>
              </a:rPr>
            </a:br>
            <a:r>
              <a:rPr lang="en-US" sz="4000" b="1" i="1" smtClean="0">
                <a:solidFill>
                  <a:schemeClr val="tx1"/>
                </a:solidFill>
              </a:rPr>
              <a:t>Mortality</a:t>
            </a:r>
          </a:p>
        </p:txBody>
      </p:sp>
      <p:pic>
        <p:nvPicPr>
          <p:cNvPr id="17411" name="Picture 18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1981200"/>
            <a:ext cx="4876800" cy="4005263"/>
          </a:xfr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733800" y="6062663"/>
            <a:ext cx="213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0">
                <a:solidFill>
                  <a:schemeClr val="tx1"/>
                </a:solidFill>
              </a:rPr>
              <a:t>Carls </a:t>
            </a:r>
            <a:r>
              <a:rPr lang="en-US" sz="1800" b="0" i="1">
                <a:solidFill>
                  <a:schemeClr val="tx1"/>
                </a:solidFill>
              </a:rPr>
              <a:t>et al.</a:t>
            </a:r>
            <a:r>
              <a:rPr lang="en-US" sz="1800" b="0">
                <a:solidFill>
                  <a:schemeClr val="tx1"/>
                </a:solidFill>
              </a:rPr>
              <a:t>, 1999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981200"/>
            <a:ext cx="9144000" cy="3136900"/>
          </a:xfr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6019800" y="6248400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0">
                <a:solidFill>
                  <a:schemeClr val="tx1"/>
                </a:solidFill>
              </a:rPr>
              <a:t>Incardona et al. 2004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7772400" y="4648200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56 </a:t>
            </a:r>
            <a:r>
              <a:rPr lang="el-GR" sz="2000">
                <a:solidFill>
                  <a:schemeClr val="tx1"/>
                </a:solidFill>
                <a:cs typeface="Arial" charset="0"/>
              </a:rPr>
              <a:t>μ</a:t>
            </a:r>
            <a:r>
              <a:rPr lang="en-US" sz="200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8437" name="Rectangle 2"/>
          <p:cNvSpPr txBox="1">
            <a:spLocks noChangeArrowheads="1"/>
          </p:cNvSpPr>
          <p:nvPr/>
        </p:nvSpPr>
        <p:spPr bwMode="auto">
          <a:xfrm>
            <a:off x="7620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/>
            <a:r>
              <a:rPr lang="en-US" sz="4000">
                <a:solidFill>
                  <a:schemeClr val="tx1"/>
                </a:solidFill>
              </a:rPr>
              <a:t>PAHs &amp; Early Life Stage Fish</a:t>
            </a:r>
            <a:br>
              <a:rPr lang="en-US" sz="4000">
                <a:solidFill>
                  <a:schemeClr val="tx1"/>
                </a:solidFill>
              </a:rPr>
            </a:br>
            <a:r>
              <a:rPr lang="en-US" sz="4000" i="1">
                <a:solidFill>
                  <a:schemeClr val="tx1"/>
                </a:solidFill>
              </a:rPr>
              <a:t>Embryo Abnormalities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/>
          <a:lstStyle/>
          <a:p>
            <a:r>
              <a:rPr lang="en-US" sz="4000" b="1" smtClean="0">
                <a:solidFill>
                  <a:schemeClr val="tx1"/>
                </a:solidFill>
              </a:rPr>
              <a:t>PAHs &amp; Early Life Stage Fish</a:t>
            </a:r>
            <a:br>
              <a:rPr lang="en-US" sz="4000" b="1" smtClean="0">
                <a:solidFill>
                  <a:schemeClr val="tx1"/>
                </a:solidFill>
              </a:rPr>
            </a:br>
            <a:r>
              <a:rPr lang="en-US" sz="4000" b="1" i="1" smtClean="0">
                <a:solidFill>
                  <a:schemeClr val="tx1"/>
                </a:solidFill>
              </a:rPr>
              <a:t>Herring following Cosco Busan Spill</a:t>
            </a:r>
          </a:p>
        </p:txBody>
      </p:sp>
      <p:pic>
        <p:nvPicPr>
          <p:cNvPr id="19459" name="Picture 4" descr="Comparative photographs of herring eggs/ larvae collected from shallow water in areas affected and unaffected by the Cosco Busan oil spill.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" t="16667" r="4274" b="27142"/>
          <a:stretch>
            <a:fillRect/>
          </a:stretch>
        </p:blipFill>
        <p:spPr>
          <a:xfrm>
            <a:off x="533400" y="1905000"/>
            <a:ext cx="8153400" cy="446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143000"/>
            <a:ext cx="7162800" cy="5429250"/>
          </a:xfr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4000" b="1" smtClean="0">
                <a:solidFill>
                  <a:schemeClr val="tx1"/>
                </a:solidFill>
              </a:rPr>
              <a:t>PAHs &amp; Fish</a:t>
            </a:r>
            <a:br>
              <a:rPr lang="en-US" sz="4000" b="1" smtClean="0">
                <a:solidFill>
                  <a:schemeClr val="tx1"/>
                </a:solidFill>
              </a:rPr>
            </a:br>
            <a:r>
              <a:rPr lang="en-US" sz="4000" b="1" i="1" smtClean="0">
                <a:solidFill>
                  <a:schemeClr val="tx1"/>
                </a:solidFill>
              </a:rPr>
              <a:t>Reproductive Toxicity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sz="900" smtClean="0"/>
          </a:p>
          <a:p>
            <a:pPr lvl="1">
              <a:lnSpc>
                <a:spcPct val="80000"/>
              </a:lnSpc>
              <a:buFontTx/>
              <a:buChar char="•"/>
            </a:pPr>
            <a:endParaRPr lang="en-US" sz="900" smtClean="0"/>
          </a:p>
          <a:p>
            <a:pPr lvl="1">
              <a:lnSpc>
                <a:spcPct val="80000"/>
              </a:lnSpc>
              <a:buFontTx/>
              <a:buNone/>
            </a:pPr>
            <a:endParaRPr lang="en-US" sz="900" smtClean="0"/>
          </a:p>
          <a:p>
            <a:pPr lvl="1">
              <a:lnSpc>
                <a:spcPct val="80000"/>
              </a:lnSpc>
              <a:buFontTx/>
              <a:buNone/>
            </a:pPr>
            <a:endParaRPr lang="en-US" sz="900" smtClean="0"/>
          </a:p>
          <a:p>
            <a:pPr lvl="1">
              <a:lnSpc>
                <a:spcPct val="80000"/>
              </a:lnSpc>
              <a:buFontTx/>
              <a:buNone/>
            </a:pPr>
            <a:endParaRPr lang="en-US" sz="900" smtClean="0"/>
          </a:p>
          <a:p>
            <a:pPr lvl="1">
              <a:lnSpc>
                <a:spcPct val="80000"/>
              </a:lnSpc>
              <a:buFontTx/>
              <a:buNone/>
            </a:pPr>
            <a:endParaRPr lang="en-US" sz="900" smtClean="0"/>
          </a:p>
          <a:p>
            <a:pPr lvl="1">
              <a:lnSpc>
                <a:spcPct val="80000"/>
              </a:lnSpc>
              <a:buFontTx/>
              <a:buNone/>
            </a:pPr>
            <a:endParaRPr lang="en-US" sz="900" smtClean="0"/>
          </a:p>
          <a:p>
            <a:pPr lvl="1">
              <a:lnSpc>
                <a:spcPct val="80000"/>
              </a:lnSpc>
              <a:buFontTx/>
              <a:buNone/>
            </a:pPr>
            <a:endParaRPr lang="en-US" sz="900" smtClean="0"/>
          </a:p>
          <a:p>
            <a:pPr lvl="1">
              <a:lnSpc>
                <a:spcPct val="80000"/>
              </a:lnSpc>
              <a:buFontTx/>
              <a:buNone/>
            </a:pPr>
            <a:endParaRPr lang="en-US" sz="900" smtClean="0"/>
          </a:p>
          <a:p>
            <a:pPr lvl="1">
              <a:lnSpc>
                <a:spcPct val="80000"/>
              </a:lnSpc>
              <a:buFontTx/>
              <a:buNone/>
            </a:pPr>
            <a:endParaRPr lang="en-US" sz="900" smtClean="0"/>
          </a:p>
          <a:p>
            <a:pPr lvl="1">
              <a:lnSpc>
                <a:spcPct val="80000"/>
              </a:lnSpc>
              <a:buFontTx/>
              <a:buChar char="•"/>
            </a:pPr>
            <a:endParaRPr lang="en-US" sz="900" smtClean="0"/>
          </a:p>
          <a:p>
            <a:pPr lvl="1">
              <a:lnSpc>
                <a:spcPct val="80000"/>
              </a:lnSpc>
              <a:buFontTx/>
              <a:buNone/>
            </a:pPr>
            <a:endParaRPr lang="en-US" sz="900" smtClean="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7543800" y="6521450"/>
            <a:ext cx="160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0">
                <a:solidFill>
                  <a:schemeClr val="tx1"/>
                </a:solidFill>
              </a:rPr>
              <a:t>Johnson, 2002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5638800" y="6108700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</a:rPr>
              <a:t>in sediment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3200400" y="1066800"/>
            <a:ext cx="3048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Female English sole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PAHs &amp; Fish</a:t>
            </a:r>
            <a:br>
              <a:rPr lang="en-US" b="1" smtClean="0">
                <a:solidFill>
                  <a:schemeClr val="tx1"/>
                </a:solidFill>
              </a:rPr>
            </a:br>
            <a:r>
              <a:rPr lang="en-US" b="1" i="1" smtClean="0">
                <a:solidFill>
                  <a:schemeClr val="tx1"/>
                </a:solidFill>
              </a:rPr>
              <a:t>Cancer</a:t>
            </a:r>
          </a:p>
        </p:txBody>
      </p:sp>
      <p:pic>
        <p:nvPicPr>
          <p:cNvPr id="21507" name="Picture 3" descr="f5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752600"/>
            <a:ext cx="5549900" cy="3506788"/>
          </a:xfr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774700" y="5334000"/>
            <a:ext cx="7683500" cy="104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0">
                <a:solidFill>
                  <a:schemeClr val="tx1"/>
                </a:solidFill>
              </a:rPr>
              <a:t>Liver carcinomas in brown bullhead</a:t>
            </a:r>
            <a:r>
              <a:rPr lang="en-US" sz="2000" b="0">
                <a:solidFill>
                  <a:schemeClr val="tx1"/>
                </a:solidFill>
              </a:rPr>
              <a:t> 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sz="2000" b="0">
                <a:solidFill>
                  <a:schemeClr val="tx1"/>
                </a:solidFill>
              </a:rPr>
              <a:t>(Courtesy of P. Baumann)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7924800" cy="1143000"/>
          </a:xfrm>
        </p:spPr>
        <p:txBody>
          <a:bodyPr/>
          <a:lstStyle/>
          <a:p>
            <a:r>
              <a:rPr lang="en-US" b="1" smtClean="0">
                <a:cs typeface="Arial" charset="0"/>
              </a:rPr>
              <a:t>ECOTOXICOLOGY OVERVIEW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PAHs &amp; Fish</a:t>
            </a:r>
            <a:br>
              <a:rPr lang="en-US" b="1" smtClean="0">
                <a:solidFill>
                  <a:schemeClr val="tx1"/>
                </a:solidFill>
              </a:rPr>
            </a:br>
            <a:r>
              <a:rPr lang="en-US" b="1" i="1" smtClean="0">
                <a:solidFill>
                  <a:schemeClr val="tx1"/>
                </a:solidFill>
              </a:rPr>
              <a:t>Other Sub-lethal Effects</a:t>
            </a:r>
          </a:p>
        </p:txBody>
      </p:sp>
      <p:sp>
        <p:nvSpPr>
          <p:cNvPr id="482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4988" y="914400"/>
            <a:ext cx="4646612" cy="2133600"/>
          </a:xfrm>
        </p:spPr>
        <p:txBody>
          <a:bodyPr/>
          <a:lstStyle/>
          <a:p>
            <a:pPr lvl="1">
              <a:buFontTx/>
              <a:buChar char="•"/>
            </a:pPr>
            <a:endParaRPr lang="en-US" smtClean="0"/>
          </a:p>
          <a:p>
            <a:pPr lvl="1">
              <a:buFontTx/>
              <a:buChar char="•"/>
            </a:pPr>
            <a:r>
              <a:rPr lang="en-US" sz="3200" smtClean="0"/>
              <a:t>Immunotoxicity</a:t>
            </a:r>
          </a:p>
          <a:p>
            <a:pPr lvl="1">
              <a:buFontTx/>
              <a:buChar char="•"/>
            </a:pPr>
            <a:r>
              <a:rPr lang="en-US" sz="3200" smtClean="0">
                <a:cs typeface="Arial" charset="0"/>
              </a:rPr>
              <a:t>Enzyme Induction</a:t>
            </a:r>
          </a:p>
          <a:p>
            <a:pPr lvl="1">
              <a:buFontTx/>
              <a:buNone/>
            </a:pPr>
            <a:endParaRPr lang="en-US" sz="3200" smtClean="0"/>
          </a:p>
          <a:p>
            <a:pPr lvl="2">
              <a:buFontTx/>
              <a:buNone/>
            </a:pPr>
            <a:endParaRPr lang="en-US" smtClean="0">
              <a:solidFill>
                <a:srgbClr val="CCFFFF"/>
              </a:solidFill>
            </a:endParaRPr>
          </a:p>
        </p:txBody>
      </p:sp>
      <p:grpSp>
        <p:nvGrpSpPr>
          <p:cNvPr id="22532" name="Group 36"/>
          <p:cNvGrpSpPr>
            <a:grpSpLocks/>
          </p:cNvGrpSpPr>
          <p:nvPr/>
        </p:nvGrpSpPr>
        <p:grpSpPr bwMode="auto">
          <a:xfrm>
            <a:off x="304800" y="3036888"/>
            <a:ext cx="8610600" cy="3440112"/>
            <a:chOff x="-49" y="2153"/>
            <a:chExt cx="5809" cy="2167"/>
          </a:xfrm>
        </p:grpSpPr>
        <p:grpSp>
          <p:nvGrpSpPr>
            <p:cNvPr id="22533" name="Group 35"/>
            <p:cNvGrpSpPr>
              <a:grpSpLocks/>
            </p:cNvGrpSpPr>
            <p:nvPr/>
          </p:nvGrpSpPr>
          <p:grpSpPr bwMode="auto">
            <a:xfrm>
              <a:off x="-49" y="2153"/>
              <a:ext cx="5809" cy="2167"/>
              <a:chOff x="-49" y="2153"/>
              <a:chExt cx="5809" cy="2167"/>
            </a:xfrm>
          </p:grpSpPr>
          <p:pic>
            <p:nvPicPr>
              <p:cNvPr id="22536" name="Picture 27" descr="norm liv 12-0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" y="2160"/>
                <a:ext cx="2108" cy="216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22537" name="Picture 29" descr="BaPMetabolis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4" y="2153"/>
                <a:ext cx="3936" cy="21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2534" name="Text Box 31"/>
            <p:cNvSpPr txBox="1">
              <a:spLocks noChangeArrowheads="1"/>
            </p:cNvSpPr>
            <p:nvPr/>
          </p:nvSpPr>
          <p:spPr bwMode="auto">
            <a:xfrm>
              <a:off x="2976" y="2304"/>
              <a:ext cx="624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/>
                <a:t>P-450</a:t>
              </a:r>
            </a:p>
          </p:txBody>
        </p:sp>
        <p:sp>
          <p:nvSpPr>
            <p:cNvPr id="22535" name="Text Box 34"/>
            <p:cNvSpPr txBox="1">
              <a:spLocks noChangeArrowheads="1"/>
            </p:cNvSpPr>
            <p:nvPr/>
          </p:nvSpPr>
          <p:spPr bwMode="auto">
            <a:xfrm>
              <a:off x="4320" y="3792"/>
              <a:ext cx="576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/>
                <a:t>P-450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2307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685800"/>
            <a:ext cx="8153400" cy="4864100"/>
          </a:xfrm>
          <a:noFill/>
        </p:spPr>
      </p:pic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/>
          <a:lstStyle/>
          <a:p>
            <a:r>
              <a:rPr lang="en-US" sz="4000" b="1" smtClean="0">
                <a:solidFill>
                  <a:schemeClr val="tx1"/>
                </a:solidFill>
              </a:rPr>
              <a:t>PAH Metabolism in Invertebrates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57200" y="5257800"/>
            <a:ext cx="1371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0">
                <a:solidFill>
                  <a:schemeClr val="tx1"/>
                </a:solidFill>
              </a:rPr>
              <a:t>Rust et al., 2004</a:t>
            </a:r>
          </a:p>
        </p:txBody>
      </p:sp>
      <p:pic>
        <p:nvPicPr>
          <p:cNvPr id="23557" name="Picture 5" descr="Polychaete Pic_Hermodice_canunculata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066800"/>
            <a:ext cx="14478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amphipod p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438400"/>
            <a:ext cx="13716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8631" name="Rectangle 7"/>
          <p:cNvSpPr>
            <a:spLocks noChangeArrowheads="1"/>
          </p:cNvSpPr>
          <p:nvPr/>
        </p:nvSpPr>
        <p:spPr bwMode="auto">
          <a:xfrm>
            <a:off x="0" y="5578475"/>
            <a:ext cx="9144000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3200">
                <a:solidFill>
                  <a:schemeClr val="tx1"/>
                </a:solidFill>
              </a:rPr>
              <a:t>Elimination Rates:  T</a:t>
            </a:r>
            <a:r>
              <a:rPr lang="en-US" sz="3200" baseline="-25000">
                <a:solidFill>
                  <a:schemeClr val="tx1"/>
                </a:solidFill>
              </a:rPr>
              <a:t>1/2  </a:t>
            </a:r>
            <a:r>
              <a:rPr lang="en-US" sz="3200">
                <a:solidFill>
                  <a:schemeClr val="tx1"/>
                </a:solidFill>
              </a:rPr>
              <a:t>for PAHs</a:t>
            </a:r>
          </a:p>
          <a:p>
            <a:pPr lvl="1" eaLnBrk="1" hangingPunct="1"/>
            <a:r>
              <a:rPr lang="en-US" sz="3200">
                <a:solidFill>
                  <a:schemeClr val="tx1"/>
                </a:solidFill>
              </a:rPr>
              <a:t>	Trout   6 - 9 d vs Invertebrates  0.8 – 30 d</a:t>
            </a:r>
          </a:p>
          <a:p>
            <a:pPr lvl="1" eaLnBrk="1" hangingPunct="1"/>
            <a:r>
              <a:rPr lang="en-US" sz="1200">
                <a:solidFill>
                  <a:schemeClr val="tx1"/>
                </a:solidFill>
              </a:rPr>
              <a:t>				                                                                                    </a:t>
            </a:r>
            <a:r>
              <a:rPr lang="en-US">
                <a:solidFill>
                  <a:schemeClr val="tx1"/>
                </a:solidFill>
              </a:rPr>
              <a:t>Meador </a:t>
            </a:r>
            <a:r>
              <a:rPr lang="en-US" i="1">
                <a:solidFill>
                  <a:schemeClr val="tx1"/>
                </a:solidFill>
              </a:rPr>
              <a:t>et al.</a:t>
            </a:r>
            <a:r>
              <a:rPr lang="en-US">
                <a:solidFill>
                  <a:schemeClr val="tx1"/>
                </a:solidFill>
              </a:rPr>
              <a:t> 1995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8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8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6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23813" y="0"/>
            <a:ext cx="5005387" cy="990600"/>
          </a:xfrm>
        </p:spPr>
        <p:txBody>
          <a:bodyPr/>
          <a:lstStyle/>
          <a:p>
            <a:r>
              <a:rPr lang="en-US" smtClean="0"/>
              <a:t>PAHs &amp; Bivalves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3810000" cy="5014913"/>
          </a:xfrm>
        </p:spPr>
        <p:txBody>
          <a:bodyPr/>
          <a:lstStyle/>
          <a:p>
            <a:r>
              <a:rPr lang="en-US" dirty="0" smtClean="0"/>
              <a:t>“Clam up”</a:t>
            </a:r>
          </a:p>
          <a:p>
            <a:r>
              <a:rPr lang="en-US" dirty="0" smtClean="0"/>
              <a:t>Tissue accumulation</a:t>
            </a:r>
          </a:p>
          <a:p>
            <a:r>
              <a:rPr lang="en-US" dirty="0" smtClean="0"/>
              <a:t>Reduced growth</a:t>
            </a:r>
          </a:p>
          <a:p>
            <a:pPr lvl="1"/>
            <a:r>
              <a:rPr lang="en-US" dirty="0" err="1" smtClean="0"/>
              <a:t>Widdows</a:t>
            </a:r>
            <a:r>
              <a:rPr lang="en-US" dirty="0" smtClean="0"/>
              <a:t> et. al, 1993</a:t>
            </a:r>
          </a:p>
          <a:p>
            <a:r>
              <a:rPr lang="en-US" dirty="0" err="1" smtClean="0"/>
              <a:t>Lysosomal</a:t>
            </a:r>
            <a:r>
              <a:rPr lang="en-US" dirty="0" smtClean="0"/>
              <a:t> destabilization</a:t>
            </a:r>
          </a:p>
          <a:p>
            <a:pPr lvl="1"/>
            <a:r>
              <a:rPr lang="en-US" dirty="0" smtClean="0"/>
              <a:t>Reduced number of lysosomes with intact membranes</a:t>
            </a:r>
          </a:p>
          <a:p>
            <a:r>
              <a:rPr lang="en-US" dirty="0" smtClean="0"/>
              <a:t>Mortality </a:t>
            </a:r>
          </a:p>
          <a:p>
            <a:pPr lvl="1"/>
            <a:r>
              <a:rPr lang="en-US" dirty="0" smtClean="0"/>
              <a:t>Gaping shells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260850" y="3609975"/>
            <a:ext cx="4749800" cy="3224213"/>
            <a:chOff x="4261232" y="3609691"/>
            <a:chExt cx="4749418" cy="3224829"/>
          </a:xfrm>
        </p:grpSpPr>
        <p:sp>
          <p:nvSpPr>
            <p:cNvPr id="24582" name="Text Box 5"/>
            <p:cNvSpPr txBox="1">
              <a:spLocks noChangeArrowheads="1"/>
            </p:cNvSpPr>
            <p:nvPr/>
          </p:nvSpPr>
          <p:spPr bwMode="auto">
            <a:xfrm>
              <a:off x="7036558" y="6497970"/>
              <a:ext cx="16002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0">
                  <a:solidFill>
                    <a:schemeClr val="tx1"/>
                  </a:solidFill>
                </a:rPr>
                <a:t>Hwang, 2010 </a:t>
              </a:r>
            </a:p>
          </p:txBody>
        </p:sp>
        <p:pic>
          <p:nvPicPr>
            <p:cNvPr id="2458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1232" y="3609691"/>
              <a:ext cx="4749418" cy="2957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14" descr="IMGP016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228600"/>
            <a:ext cx="3838575" cy="3078163"/>
          </a:xfrm>
          <a:prstGeom prst="rect">
            <a:avLst/>
          </a:prstGeom>
          <a:noFill/>
          <a:ln w="285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914400" y="927100"/>
            <a:ext cx="77724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>
                <a:solidFill>
                  <a:schemeClr val="tx1"/>
                </a:solidFill>
              </a:rPr>
              <a:t>EFFECTS ON AQUATIC BIRDS AND MAMMALS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10600" cy="1143000"/>
          </a:xfrm>
        </p:spPr>
        <p:txBody>
          <a:bodyPr/>
          <a:lstStyle/>
          <a:p>
            <a:r>
              <a:rPr lang="en-US" sz="4000" b="1" smtClean="0">
                <a:solidFill>
                  <a:schemeClr val="tx1"/>
                </a:solidFill>
              </a:rPr>
              <a:t>Effects of Oil Contact in Birds</a:t>
            </a:r>
            <a:endParaRPr lang="en-US" sz="400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4572000" cy="4718050"/>
          </a:xfrm>
        </p:spPr>
        <p:txBody>
          <a:bodyPr/>
          <a:lstStyle/>
          <a:p>
            <a:r>
              <a:rPr lang="en-US" smtClean="0">
                <a:cs typeface="Arial" charset="0"/>
              </a:rPr>
              <a:t>Direct oiling</a:t>
            </a:r>
          </a:p>
          <a:p>
            <a:pPr>
              <a:lnSpc>
                <a:spcPct val="90000"/>
              </a:lnSpc>
            </a:pPr>
            <a:r>
              <a:rPr lang="en-US" smtClean="0">
                <a:cs typeface="Arial" charset="0"/>
              </a:rPr>
              <a:t>Indirect oiling of eggs</a:t>
            </a:r>
          </a:p>
          <a:p>
            <a:pPr lvl="1">
              <a:lnSpc>
                <a:spcPct val="90000"/>
              </a:lnSpc>
            </a:pPr>
            <a:r>
              <a:rPr lang="en-US" sz="3200" smtClean="0">
                <a:cs typeface="Arial" charset="0"/>
              </a:rPr>
              <a:t>Embryotoxicity and embryolethality </a:t>
            </a:r>
          </a:p>
          <a:p>
            <a:pPr lvl="1">
              <a:lnSpc>
                <a:spcPct val="90000"/>
              </a:lnSpc>
            </a:pPr>
            <a:r>
              <a:rPr lang="en-US" sz="3200" smtClean="0">
                <a:cs typeface="Arial" charset="0"/>
              </a:rPr>
              <a:t>Inhibition of gas exchange and chemical toxicity</a:t>
            </a:r>
            <a:endParaRPr lang="en-US" sz="320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02100"/>
            <a:ext cx="3332163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288" y="1577975"/>
            <a:ext cx="3267075" cy="2155825"/>
          </a:xfrm>
          <a:prstGeom prst="rect">
            <a:avLst/>
          </a:prstGeom>
          <a:noFill/>
          <a:ln w="476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32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9154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Chronic Effects of TPH &amp; PAHs in Birds &amp; Mammals</a:t>
            </a:r>
            <a:endParaRPr lang="en-US" b="1" dirty="0" smtClean="0">
              <a:solidFill>
                <a:srgbClr val="CCFFFF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524000"/>
            <a:ext cx="7620000" cy="5105400"/>
          </a:xfrm>
        </p:spPr>
        <p:txBody>
          <a:bodyPr/>
          <a:lstStyle/>
          <a:p>
            <a:pPr>
              <a:buFontTx/>
              <a:buNone/>
            </a:pPr>
            <a:r>
              <a:rPr lang="en-US" b="1" dirty="0" smtClean="0"/>
              <a:t>Reproduction (Birds):</a:t>
            </a:r>
            <a:r>
              <a:rPr lang="en-US" sz="2800" dirty="0" smtClean="0"/>
              <a:t> </a:t>
            </a:r>
          </a:p>
          <a:p>
            <a:pPr lvl="1">
              <a:buFontTx/>
              <a:buNone/>
            </a:pPr>
            <a:r>
              <a:rPr lang="en-US" sz="2400" dirty="0" smtClean="0">
                <a:cs typeface="Arial" charset="0"/>
              </a:rPr>
              <a:t>↓ Eggshell strength, egg production, hatchability, fertility (LOAELs; 250-3000 mg/kg/d TPH)</a:t>
            </a:r>
          </a:p>
          <a:p>
            <a:pPr>
              <a:buFontTx/>
              <a:buNone/>
            </a:pPr>
            <a:r>
              <a:rPr lang="en-US" b="1" dirty="0" smtClean="0">
                <a:cs typeface="Arial" charset="0"/>
              </a:rPr>
              <a:t>Growth:</a:t>
            </a:r>
          </a:p>
          <a:p>
            <a:pPr lvl="1">
              <a:buFontTx/>
              <a:buNone/>
            </a:pPr>
            <a:r>
              <a:rPr lang="en-US" sz="2400" dirty="0" smtClean="0">
                <a:cs typeface="Arial" charset="0"/>
              </a:rPr>
              <a:t>↓ Body weight </a:t>
            </a:r>
          </a:p>
          <a:p>
            <a:pPr>
              <a:buFontTx/>
              <a:buNone/>
            </a:pPr>
            <a:r>
              <a:rPr lang="en-US" b="1" dirty="0" smtClean="0">
                <a:cs typeface="Arial" charset="0"/>
              </a:rPr>
              <a:t>Liver/Kidney Pathologies</a:t>
            </a:r>
          </a:p>
          <a:p>
            <a:pPr lvl="1">
              <a:buFontTx/>
              <a:buNone/>
            </a:pPr>
            <a:r>
              <a:rPr lang="en-US" sz="2400" dirty="0" smtClean="0">
                <a:cs typeface="Arial" charset="0"/>
              </a:rPr>
              <a:t>↑ Liver hypertrophy and P450 enzyme induction</a:t>
            </a:r>
          </a:p>
          <a:p>
            <a:pPr lvl="1">
              <a:buFontTx/>
              <a:buNone/>
            </a:pPr>
            <a:r>
              <a:rPr lang="en-US" sz="2400" dirty="0" smtClean="0">
                <a:cs typeface="Arial" charset="0"/>
              </a:rPr>
              <a:t>↑ Kidney degeneration</a:t>
            </a:r>
          </a:p>
          <a:p>
            <a:pPr>
              <a:buFontTx/>
              <a:buNone/>
            </a:pPr>
            <a:r>
              <a:rPr lang="en-US" b="1" dirty="0" smtClean="0">
                <a:cs typeface="Arial" charset="0"/>
              </a:rPr>
              <a:t>Immune Function</a:t>
            </a:r>
          </a:p>
          <a:p>
            <a:pPr lvl="1">
              <a:buFontTx/>
              <a:buNone/>
            </a:pPr>
            <a:r>
              <a:rPr lang="en-US" sz="2400" dirty="0" smtClean="0">
                <a:cs typeface="Arial" charset="0"/>
              </a:rPr>
              <a:t>↓ Disease resistance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438400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EFFECTS OF PETROLEUM ON TERRESTRIAL ECOSYSTEMS</a:t>
            </a:r>
          </a:p>
        </p:txBody>
      </p:sp>
      <p:sp>
        <p:nvSpPr>
          <p:cNvPr id="30723" name="Text Box 7"/>
          <p:cNvSpPr txBox="1">
            <a:spLocks noChangeArrowheads="1"/>
          </p:cNvSpPr>
          <p:nvPr/>
        </p:nvSpPr>
        <p:spPr bwMode="auto">
          <a:xfrm>
            <a:off x="1371600" y="914400"/>
            <a:ext cx="609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152400"/>
            <a:ext cx="6324600" cy="14478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Product Mixtures: TPH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05000"/>
            <a:ext cx="9144000" cy="4800600"/>
          </a:xfrm>
        </p:spPr>
        <p:txBody>
          <a:bodyPr/>
          <a:lstStyle/>
          <a:p>
            <a:pPr lvl="1">
              <a:lnSpc>
                <a:spcPct val="80000"/>
              </a:lnSpc>
              <a:spcBef>
                <a:spcPct val="45000"/>
              </a:spcBef>
              <a:buFont typeface="Arial" charset="0"/>
              <a:buChar char="•"/>
            </a:pPr>
            <a:r>
              <a:rPr lang="en-US" sz="3200" b="1" dirty="0" smtClean="0"/>
              <a:t>Regulatory guidelines limited and variable</a:t>
            </a:r>
          </a:p>
          <a:p>
            <a:pPr lvl="2">
              <a:lnSpc>
                <a:spcPct val="80000"/>
              </a:lnSpc>
              <a:spcBef>
                <a:spcPct val="45000"/>
              </a:spcBef>
              <a:buFont typeface="Arial" charset="0"/>
              <a:buChar char="•"/>
            </a:pPr>
            <a:r>
              <a:rPr lang="en-US" b="1" dirty="0" smtClean="0"/>
              <a:t>100-10,000 mg TPH/kg</a:t>
            </a:r>
          </a:p>
          <a:p>
            <a:pPr lvl="1">
              <a:lnSpc>
                <a:spcPct val="80000"/>
              </a:lnSpc>
              <a:spcBef>
                <a:spcPct val="45000"/>
              </a:spcBef>
              <a:buFont typeface="Arial" charset="0"/>
              <a:buChar char="•"/>
            </a:pPr>
            <a:r>
              <a:rPr lang="en-US" sz="3200" b="1" dirty="0" smtClean="0"/>
              <a:t>Lighter mixtures more toxic than heavier crude</a:t>
            </a:r>
          </a:p>
          <a:p>
            <a:pPr lvl="1">
              <a:lnSpc>
                <a:spcPct val="80000"/>
              </a:lnSpc>
              <a:spcBef>
                <a:spcPct val="45000"/>
              </a:spcBef>
              <a:buFont typeface="Arial" charset="0"/>
              <a:buChar char="•"/>
            </a:pPr>
            <a:r>
              <a:rPr lang="en-US" sz="3200" b="1" dirty="0" smtClean="0"/>
              <a:t>Literature studies must match characteristics of spill</a:t>
            </a:r>
          </a:p>
        </p:txBody>
      </p:sp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6324600" y="6491288"/>
            <a:ext cx="4038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</a:rPr>
              <a:t>Efryomson et al., 2004</a:t>
            </a:r>
          </a:p>
        </p:txBody>
      </p:sp>
      <p:pic>
        <p:nvPicPr>
          <p:cNvPr id="31749" name="Picture 7" descr="HamiltonRemediation0105sitevisit_bjs 016sma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2438400" cy="1625600"/>
          </a:xfr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1143000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TPH &amp; Plants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286000"/>
            <a:ext cx="3810000" cy="2306638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04800" y="2057400"/>
            <a:ext cx="4648200" cy="4114800"/>
          </a:xfrm>
        </p:spPr>
        <p:txBody>
          <a:bodyPr/>
          <a:lstStyle/>
          <a:p>
            <a:r>
              <a:rPr lang="en-US" sz="3200" smtClean="0"/>
              <a:t>Effects on germination and growth </a:t>
            </a:r>
          </a:p>
          <a:p>
            <a:r>
              <a:rPr lang="en-US" sz="3200" smtClean="0"/>
              <a:t>Soil TPH benchmarks for plants</a:t>
            </a:r>
          </a:p>
          <a:p>
            <a:pPr lvl="1"/>
            <a:r>
              <a:rPr lang="en-US" sz="2800" smtClean="0"/>
              <a:t>159 – 7540 mg TPH /kg for crude oils</a:t>
            </a:r>
          </a:p>
          <a:p>
            <a:endParaRPr lang="en-US" smtClean="0"/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6324600" y="6491288"/>
            <a:ext cx="2819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</a:rPr>
              <a:t>Efryomson et al.,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smtClean="0">
                <a:solidFill>
                  <a:schemeClr val="tx1"/>
                </a:solidFill>
              </a:rPr>
              <a:t>TPH &amp; Soil Invertebrates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14350" indent="-457200">
              <a:lnSpc>
                <a:spcPct val="80000"/>
              </a:lnSpc>
              <a:spcBef>
                <a:spcPct val="45000"/>
              </a:spcBef>
            </a:pPr>
            <a:r>
              <a:rPr lang="en-US" b="1" smtClean="0"/>
              <a:t>Effects on survival and reproduction</a:t>
            </a:r>
            <a:r>
              <a:rPr lang="en-US" sz="2400" b="1" smtClean="0"/>
              <a:t> </a:t>
            </a:r>
          </a:p>
          <a:p>
            <a:pPr marL="514350" indent="-457200">
              <a:lnSpc>
                <a:spcPct val="80000"/>
              </a:lnSpc>
              <a:spcBef>
                <a:spcPct val="45000"/>
              </a:spcBef>
            </a:pPr>
            <a:r>
              <a:rPr lang="en-US" b="1" smtClean="0"/>
              <a:t>Soil TPH benchmarks for soil invertebrates</a:t>
            </a:r>
          </a:p>
          <a:p>
            <a:pPr marL="800100" lvl="1">
              <a:lnSpc>
                <a:spcPct val="80000"/>
              </a:lnSpc>
              <a:spcBef>
                <a:spcPct val="45000"/>
              </a:spcBef>
            </a:pPr>
            <a:r>
              <a:rPr lang="en-US" b="1" smtClean="0"/>
              <a:t>47-1057 mg TPH/kg for crude oils</a:t>
            </a:r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6324600" y="6491288"/>
            <a:ext cx="4038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</a:rPr>
              <a:t>Efryomson et al.,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>
            <a:alphaModFix amt="43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mtClean="0">
                <a:solidFill>
                  <a:schemeClr val="tx1"/>
                </a:solidFill>
              </a:rPr>
              <a:t>Ecotoxicology</a:t>
            </a:r>
            <a:endParaRPr lang="en-US" b="1" smtClean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90600" y="1600200"/>
            <a:ext cx="76200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>
                <a:solidFill>
                  <a:schemeClr val="tx1"/>
                </a:solidFill>
              </a:rPr>
              <a:t>Toxicology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200">
                <a:solidFill>
                  <a:schemeClr val="tx1"/>
                </a:solidFill>
              </a:rPr>
              <a:t>Study of adverse effects of chemicals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200">
                <a:solidFill>
                  <a:schemeClr val="tx1"/>
                </a:solidFill>
              </a:rPr>
              <a:t>Based on relationship between exposure and effects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>
                <a:solidFill>
                  <a:schemeClr val="tx1"/>
                </a:solidFill>
              </a:rPr>
              <a:t>Eco(toxicology)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3200">
                <a:solidFill>
                  <a:schemeClr val="tx1"/>
                </a:solidFill>
              </a:rPr>
              <a:t>Focus on non-human organisms, populations and communities  (Suter, 1993)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152400"/>
            <a:ext cx="3429000" cy="1752600"/>
          </a:xfrm>
        </p:spPr>
        <p:txBody>
          <a:bodyPr/>
          <a:lstStyle/>
          <a:p>
            <a:r>
              <a:rPr lang="en-US" sz="4000" b="1" smtClean="0">
                <a:solidFill>
                  <a:schemeClr val="tx1"/>
                </a:solidFill>
              </a:rPr>
              <a:t>Soil Benchmarks for PAHs</a:t>
            </a:r>
          </a:p>
        </p:txBody>
      </p:sp>
      <p:pic>
        <p:nvPicPr>
          <p:cNvPr id="34819" name="Picture 6" descr="Worm30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8388" y="12700"/>
            <a:ext cx="2995612" cy="1816100"/>
          </a:xfrm>
          <a:ln w="2857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448702" name="Group 190"/>
          <p:cNvGraphicFramePr>
            <a:graphicFrameLocks noGrp="1"/>
          </p:cNvGraphicFramePr>
          <p:nvPr>
            <p:ph sz="half" idx="1"/>
          </p:nvPr>
        </p:nvGraphicFramePr>
        <p:xfrm>
          <a:off x="381000" y="2362200"/>
          <a:ext cx="8534400" cy="2666999"/>
        </p:xfrm>
        <a:graphic>
          <a:graphicData uri="http://schemas.openxmlformats.org/drawingml/2006/table">
            <a:tbl>
              <a:tblPr/>
              <a:tblGrid>
                <a:gridCol w="2286000"/>
                <a:gridCol w="3505200"/>
                <a:gridCol w="2743200"/>
              </a:tblGrid>
              <a:tr h="822929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Chemical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EC</a:t>
                      </a:r>
                      <a:r>
                        <a:rPr kumimoji="0" lang="en-US" sz="20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20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for Plant Growth (mg/kg)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EC</a:t>
                      </a:r>
                      <a:r>
                        <a:rPr kumimoji="0" lang="en-US" sz="20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for Invert Repro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(mg/kg)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7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Fluoranthene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140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 37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254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Pyrene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 49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 10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7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Phenanthrene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 37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 23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75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Fluorene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 55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   8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6910" name="Text Box 185"/>
          <p:cNvSpPr txBox="1">
            <a:spLocks noChangeArrowheads="1"/>
          </p:cNvSpPr>
          <p:nvPr/>
        </p:nvSpPr>
        <p:spPr bwMode="auto">
          <a:xfrm>
            <a:off x="6019800" y="6400800"/>
            <a:ext cx="30988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chemeClr val="tx1"/>
                </a:solidFill>
              </a:rPr>
              <a:t>Sverdrup et al. 2001 and 2003</a:t>
            </a:r>
          </a:p>
        </p:txBody>
      </p:sp>
      <p:pic>
        <p:nvPicPr>
          <p:cNvPr id="34847" name="Picture 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9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BTEX &amp; Burrowing Animals</a:t>
            </a:r>
          </a:p>
        </p:txBody>
      </p:sp>
      <p:pic>
        <p:nvPicPr>
          <p:cNvPr id="34820" name="Picture 4" descr="burrowingOwl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3733800"/>
            <a:ext cx="2844800" cy="2133600"/>
          </a:xfr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1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1347788"/>
            <a:ext cx="5638800" cy="5224462"/>
          </a:xfrm>
        </p:spPr>
        <p:txBody>
          <a:bodyPr/>
          <a:lstStyle/>
          <a:p>
            <a:r>
              <a:rPr lang="en-US" smtClean="0"/>
              <a:t>Volatiles in subsurface soil or groundwater</a:t>
            </a:r>
          </a:p>
          <a:p>
            <a:r>
              <a:rPr lang="en-US" smtClean="0"/>
              <a:t>BTEX in soil gas</a:t>
            </a:r>
          </a:p>
          <a:p>
            <a:r>
              <a:rPr lang="en-US" smtClean="0"/>
              <a:t>Potential exposure to burrowing animals by inhalation</a:t>
            </a:r>
          </a:p>
          <a:p>
            <a:r>
              <a:rPr lang="en-US" smtClean="0"/>
              <a:t>Effects of benzene exposure on bone marrow </a:t>
            </a:r>
          </a:p>
          <a:p>
            <a:pPr lvl="1"/>
            <a:r>
              <a:rPr lang="en-US" smtClean="0"/>
              <a:t>hematological effects above 9.6 ppmv or 6.8 mg/m</a:t>
            </a:r>
            <a:r>
              <a:rPr lang="en-US" baseline="30000" smtClean="0"/>
              <a:t>3</a:t>
            </a:r>
            <a:r>
              <a:rPr lang="en-US" smtClean="0"/>
              <a:t> for a burrowing mammal</a:t>
            </a:r>
          </a:p>
        </p:txBody>
      </p:sp>
      <p:sp>
        <p:nvSpPr>
          <p:cNvPr id="35845" name="Text Box 6"/>
          <p:cNvSpPr txBox="1">
            <a:spLocks noChangeArrowheads="1"/>
          </p:cNvSpPr>
          <p:nvPr/>
        </p:nvSpPr>
        <p:spPr bwMode="auto">
          <a:xfrm>
            <a:off x="6900863" y="6400800"/>
            <a:ext cx="1997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1800" b="0">
                <a:solidFill>
                  <a:schemeClr val="tx1"/>
                </a:solidFill>
              </a:rPr>
              <a:t>ATSDR, 1997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71600"/>
            <a:ext cx="2895600" cy="217170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fishkill"/>
          <p:cNvPicPr>
            <a:picLocks noGrp="1" noChangeAspect="1" noChangeArrowheads="1"/>
          </p:cNvPicPr>
          <p:nvPr>
            <p:ph type="title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1800" y="-34925"/>
            <a:ext cx="2362200" cy="177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8695" name="Text Box 7"/>
          <p:cNvSpPr txBox="1">
            <a:spLocks noChangeArrowheads="1"/>
          </p:cNvSpPr>
          <p:nvPr/>
        </p:nvSpPr>
        <p:spPr bwMode="auto">
          <a:xfrm>
            <a:off x="381000" y="1752600"/>
            <a:ext cx="8763000" cy="449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sz="3200" b="0">
                <a:solidFill>
                  <a:schemeClr val="tx1"/>
                </a:solidFill>
              </a:rPr>
              <a:t>Petroleum products may be toxic to a wide variety of ecological receptors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sz="3200" b="0">
                <a:solidFill>
                  <a:schemeClr val="tx1"/>
                </a:solidFill>
              </a:rPr>
              <a:t>Evaluation of the toxicity of petroleum mixtures is complex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sz="3200" b="0">
                <a:solidFill>
                  <a:schemeClr val="tx1"/>
                </a:solidFill>
              </a:rPr>
              <a:t>Important to define the exposure-effects relationship to predict direct impacts</a:t>
            </a:r>
          </a:p>
          <a:p>
            <a:pPr>
              <a:spcAft>
                <a:spcPts val="1200"/>
              </a:spcAft>
              <a:buFont typeface="Arial" charset="0"/>
              <a:buChar char="•"/>
            </a:pPr>
            <a:r>
              <a:rPr lang="en-US" sz="3200" b="0">
                <a:solidFill>
                  <a:schemeClr val="tx1"/>
                </a:solidFill>
              </a:rPr>
              <a:t>Short-term and long-term impacts may be assessed by a variety of methods</a:t>
            </a:r>
          </a:p>
        </p:txBody>
      </p:sp>
      <p:pic>
        <p:nvPicPr>
          <p:cNvPr id="36868" name="Picture 21" descr="surf_scoter_oiled_cb07_G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0"/>
            <a:ext cx="2057400" cy="1736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9" name="Picture 18" descr="SeaLion-AtEas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22225"/>
            <a:ext cx="2286000" cy="1714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70" name="Picture 23" descr="FlowerPicture 0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08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cs typeface="Arial" charset="0"/>
              </a:rPr>
              <a:t>Questions?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val 24"/>
          <p:cNvSpPr>
            <a:spLocks noChangeArrowheads="1"/>
          </p:cNvSpPr>
          <p:nvPr/>
        </p:nvSpPr>
        <p:spPr bwMode="auto">
          <a:xfrm>
            <a:off x="457200" y="685800"/>
            <a:ext cx="3124200" cy="1524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772400" cy="1143000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Exposure</a:t>
            </a:r>
          </a:p>
        </p:txBody>
      </p:sp>
      <p:sp>
        <p:nvSpPr>
          <p:cNvPr id="6148" name="Text Box 6"/>
          <p:cNvSpPr txBox="1">
            <a:spLocks noChangeArrowheads="1"/>
          </p:cNvSpPr>
          <p:nvPr/>
        </p:nvSpPr>
        <p:spPr bwMode="auto">
          <a:xfrm>
            <a:off x="838200" y="762000"/>
            <a:ext cx="2667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rgbClr val="CCFFFF"/>
                </a:solidFill>
              </a:rPr>
              <a:t>External </a:t>
            </a:r>
            <a:r>
              <a:rPr lang="en-US" sz="2800">
                <a:solidFill>
                  <a:srgbClr val="CCFFFF"/>
                </a:solidFill>
              </a:rPr>
              <a:t>Concentration</a:t>
            </a:r>
          </a:p>
        </p:txBody>
      </p:sp>
      <p:sp>
        <p:nvSpPr>
          <p:cNvPr id="6149" name="Line 7"/>
          <p:cNvSpPr>
            <a:spLocks noChangeShapeType="1"/>
          </p:cNvSpPr>
          <p:nvPr/>
        </p:nvSpPr>
        <p:spPr bwMode="auto">
          <a:xfrm>
            <a:off x="2209800" y="1752600"/>
            <a:ext cx="0" cy="609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50" name="Picture 8" descr="toc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362200"/>
            <a:ext cx="2751138" cy="2514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1" name="Rectangle 10"/>
          <p:cNvSpPr>
            <a:spLocks noChangeArrowheads="1"/>
          </p:cNvSpPr>
          <p:nvPr/>
        </p:nvSpPr>
        <p:spPr bwMode="auto">
          <a:xfrm>
            <a:off x="3124200" y="2362200"/>
            <a:ext cx="5834063" cy="2514600"/>
          </a:xfrm>
          <a:prstGeom prst="rect">
            <a:avLst/>
          </a:prstGeom>
          <a:noFill/>
          <a:ln w="31750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Text Box 13"/>
          <p:cNvSpPr txBox="1">
            <a:spLocks noChangeArrowheads="1"/>
          </p:cNvSpPr>
          <p:nvPr/>
        </p:nvSpPr>
        <p:spPr bwMode="auto">
          <a:xfrm>
            <a:off x="3200400" y="2514600"/>
            <a:ext cx="3048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chemeClr val="tx1"/>
                </a:solidFill>
              </a:rPr>
              <a:t>Internal</a:t>
            </a:r>
            <a:r>
              <a:rPr lang="en-US" sz="3200">
                <a:solidFill>
                  <a:srgbClr val="CCFFFF"/>
                </a:solidFill>
              </a:rPr>
              <a:t> </a:t>
            </a:r>
            <a:r>
              <a:rPr lang="en-US" sz="3200">
                <a:solidFill>
                  <a:schemeClr val="tx1"/>
                </a:solidFill>
              </a:rPr>
              <a:t>Concentration</a:t>
            </a:r>
          </a:p>
        </p:txBody>
      </p:sp>
      <p:sp>
        <p:nvSpPr>
          <p:cNvPr id="6153" name="Line 14"/>
          <p:cNvSpPr>
            <a:spLocks noChangeShapeType="1"/>
          </p:cNvSpPr>
          <p:nvPr/>
        </p:nvSpPr>
        <p:spPr bwMode="auto">
          <a:xfrm>
            <a:off x="4419600" y="3581400"/>
            <a:ext cx="0" cy="1828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4" name="Text Box 15"/>
          <p:cNvSpPr txBox="1">
            <a:spLocks noChangeArrowheads="1"/>
          </p:cNvSpPr>
          <p:nvPr/>
        </p:nvSpPr>
        <p:spPr bwMode="auto">
          <a:xfrm>
            <a:off x="3733800" y="5334000"/>
            <a:ext cx="2590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chemeClr val="tx1"/>
                </a:solidFill>
              </a:rPr>
              <a:t>Excretion</a:t>
            </a:r>
          </a:p>
        </p:txBody>
      </p:sp>
      <p:sp>
        <p:nvSpPr>
          <p:cNvPr id="6155" name="Text Box 16"/>
          <p:cNvSpPr txBox="1">
            <a:spLocks noChangeArrowheads="1"/>
          </p:cNvSpPr>
          <p:nvPr/>
        </p:nvSpPr>
        <p:spPr bwMode="auto">
          <a:xfrm>
            <a:off x="6400800" y="2590800"/>
            <a:ext cx="2286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chemeClr val="tx1"/>
                </a:solidFill>
              </a:rPr>
              <a:t>Target Tissues</a:t>
            </a:r>
          </a:p>
        </p:txBody>
      </p:sp>
      <p:sp>
        <p:nvSpPr>
          <p:cNvPr id="6156" name="Line 17"/>
          <p:cNvSpPr>
            <a:spLocks noChangeShapeType="1"/>
          </p:cNvSpPr>
          <p:nvPr/>
        </p:nvSpPr>
        <p:spPr bwMode="auto">
          <a:xfrm>
            <a:off x="5410200" y="2819400"/>
            <a:ext cx="917575" cy="15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Line 18"/>
          <p:cNvSpPr>
            <a:spLocks noChangeShapeType="1"/>
          </p:cNvSpPr>
          <p:nvPr/>
        </p:nvSpPr>
        <p:spPr bwMode="auto">
          <a:xfrm>
            <a:off x="7010400" y="3581400"/>
            <a:ext cx="0" cy="609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Text Box 19"/>
          <p:cNvSpPr txBox="1">
            <a:spLocks noChangeArrowheads="1"/>
          </p:cNvSpPr>
          <p:nvPr/>
        </p:nvSpPr>
        <p:spPr bwMode="auto">
          <a:xfrm>
            <a:off x="6477000" y="4267200"/>
            <a:ext cx="20002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chemeClr val="tx1"/>
                </a:solidFill>
              </a:rPr>
              <a:t>Effects</a:t>
            </a:r>
          </a:p>
        </p:txBody>
      </p:sp>
      <p:sp>
        <p:nvSpPr>
          <p:cNvPr id="260119" name="Text Box 23"/>
          <p:cNvSpPr txBox="1">
            <a:spLocks noChangeArrowheads="1"/>
          </p:cNvSpPr>
          <p:nvPr/>
        </p:nvSpPr>
        <p:spPr bwMode="auto">
          <a:xfrm>
            <a:off x="0" y="6278563"/>
            <a:ext cx="6096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chemeClr val="tx1"/>
                </a:solidFill>
              </a:rPr>
              <a:t>Acute</a:t>
            </a:r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en-US" sz="3200">
                <a:solidFill>
                  <a:schemeClr val="tx1"/>
                </a:solidFill>
              </a:rPr>
              <a:t>vs Chronic Exposures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0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0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1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152400"/>
            <a:ext cx="8763000" cy="1143000"/>
          </a:xfrm>
        </p:spPr>
        <p:txBody>
          <a:bodyPr/>
          <a:lstStyle/>
          <a:p>
            <a:r>
              <a:rPr lang="en-US" b="1" smtClean="0">
                <a:solidFill>
                  <a:schemeClr val="tx1"/>
                </a:solidFill>
              </a:rPr>
              <a:t>Exposure-Effects Relationship</a:t>
            </a:r>
          </a:p>
        </p:txBody>
      </p:sp>
      <p:sp>
        <p:nvSpPr>
          <p:cNvPr id="7171" name="Text Box 7"/>
          <p:cNvSpPr txBox="1">
            <a:spLocks noChangeArrowheads="1"/>
          </p:cNvSpPr>
          <p:nvPr/>
        </p:nvSpPr>
        <p:spPr bwMode="auto">
          <a:xfrm>
            <a:off x="304800" y="5638800"/>
            <a:ext cx="868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rgbClr val="0033CC"/>
                </a:solidFill>
              </a:rPr>
              <a:t>As the LC</a:t>
            </a:r>
            <a:r>
              <a:rPr lang="en-US" sz="3200" baseline="-25000">
                <a:solidFill>
                  <a:srgbClr val="0033CC"/>
                </a:solidFill>
              </a:rPr>
              <a:t>50</a:t>
            </a:r>
            <a:r>
              <a:rPr lang="en-US" sz="3200">
                <a:solidFill>
                  <a:srgbClr val="0033CC"/>
                </a:solidFill>
              </a:rPr>
              <a:t> decreases, toxicity increases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7010400" y="6400800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U.S. Navy, 2003</a:t>
            </a:r>
          </a:p>
        </p:txBody>
      </p:sp>
      <p:pic>
        <p:nvPicPr>
          <p:cNvPr id="7173" name="Picture 1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143000"/>
            <a:ext cx="6662738" cy="4114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2700"/>
            <a:ext cx="8382000" cy="1371600"/>
          </a:xfrm>
        </p:spPr>
        <p:txBody>
          <a:bodyPr/>
          <a:lstStyle/>
          <a:p>
            <a:r>
              <a:rPr lang="en-US" sz="4000" b="1" smtClean="0">
                <a:solidFill>
                  <a:schemeClr val="tx1"/>
                </a:solidFill>
              </a:rPr>
              <a:t>Example of</a:t>
            </a:r>
            <a:br>
              <a:rPr lang="en-US" sz="4000" b="1" smtClean="0">
                <a:solidFill>
                  <a:schemeClr val="tx1"/>
                </a:solidFill>
              </a:rPr>
            </a:br>
            <a:r>
              <a:rPr lang="en-US" sz="4000" b="1" smtClean="0">
                <a:solidFill>
                  <a:schemeClr val="tx1"/>
                </a:solidFill>
              </a:rPr>
              <a:t>Exposure-Effects Relationship</a:t>
            </a:r>
          </a:p>
        </p:txBody>
      </p:sp>
      <p:sp>
        <p:nvSpPr>
          <p:cNvPr id="8195" name="Text Box 7"/>
          <p:cNvSpPr txBox="1">
            <a:spLocks noChangeArrowheads="1"/>
          </p:cNvSpPr>
          <p:nvPr/>
        </p:nvSpPr>
        <p:spPr bwMode="auto">
          <a:xfrm>
            <a:off x="6477000" y="3200400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U.S. Navy, 2003</a:t>
            </a:r>
          </a:p>
        </p:txBody>
      </p:sp>
      <p:pic>
        <p:nvPicPr>
          <p:cNvPr id="8196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676400"/>
            <a:ext cx="7696200" cy="45672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" y="127379"/>
            <a:ext cx="8305800" cy="12192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Direct and Indirect Effects</a:t>
            </a:r>
          </a:p>
        </p:txBody>
      </p:sp>
      <p:sp>
        <p:nvSpPr>
          <p:cNvPr id="9220" name="Content Placeholder 1"/>
          <p:cNvSpPr>
            <a:spLocks noGrp="1"/>
          </p:cNvSpPr>
          <p:nvPr>
            <p:ph sz="half" idx="2"/>
          </p:nvPr>
        </p:nvSpPr>
        <p:spPr>
          <a:xfrm>
            <a:off x="304800" y="1219200"/>
            <a:ext cx="4191000" cy="3048000"/>
          </a:xfrm>
        </p:spPr>
        <p:txBody>
          <a:bodyPr/>
          <a:lstStyle/>
          <a:p>
            <a:r>
              <a:rPr lang="en-US" dirty="0" smtClean="0"/>
              <a:t>Direct effects on individuals/populations</a:t>
            </a:r>
          </a:p>
          <a:p>
            <a:r>
              <a:rPr lang="en-US" dirty="0" smtClean="0"/>
              <a:t>Indirect effects</a:t>
            </a:r>
          </a:p>
          <a:p>
            <a:pPr lvl="1"/>
            <a:r>
              <a:rPr lang="en-US" dirty="0" smtClean="0"/>
              <a:t>Change in habitat</a:t>
            </a:r>
          </a:p>
          <a:p>
            <a:pPr lvl="1"/>
            <a:r>
              <a:rPr lang="en-US" dirty="0" smtClean="0"/>
              <a:t>Change in prey or predator abundance</a:t>
            </a:r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0" y="63246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71600"/>
            <a:ext cx="4456813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4" descr="S&amp;CW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4261" y="4267200"/>
            <a:ext cx="4873712" cy="24891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763000" cy="1066800"/>
          </a:xfrm>
        </p:spPr>
        <p:txBody>
          <a:bodyPr/>
          <a:lstStyle/>
          <a:p>
            <a:r>
              <a:rPr lang="en-US" sz="4000" b="1" smtClean="0">
                <a:solidFill>
                  <a:schemeClr val="tx1"/>
                </a:solidFill>
              </a:rPr>
              <a:t>Methods to Evaluate Petroleum Toxicity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381000" y="1630363"/>
            <a:ext cx="6629400" cy="4724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200" smtClean="0">
                <a:cs typeface="Arial" charset="0"/>
              </a:rPr>
              <a:t>Petroleum Product  Mixture</a:t>
            </a:r>
          </a:p>
          <a:p>
            <a:pPr lvl="1">
              <a:lnSpc>
                <a:spcPct val="80000"/>
              </a:lnSpc>
            </a:pPr>
            <a:r>
              <a:rPr lang="en-US" smtClean="0">
                <a:cs typeface="Arial" charset="0"/>
              </a:rPr>
              <a:t>TPH</a:t>
            </a:r>
          </a:p>
          <a:p>
            <a:pPr>
              <a:lnSpc>
                <a:spcPct val="80000"/>
              </a:lnSpc>
            </a:pPr>
            <a:r>
              <a:rPr lang="en-US" sz="3200" smtClean="0">
                <a:cs typeface="Arial" charset="0"/>
              </a:rPr>
              <a:t>Indicator Compounds</a:t>
            </a:r>
          </a:p>
          <a:p>
            <a:pPr lvl="1">
              <a:lnSpc>
                <a:spcPct val="80000"/>
              </a:lnSpc>
            </a:pPr>
            <a:r>
              <a:rPr lang="en-US" smtClean="0">
                <a:cs typeface="Arial" charset="0"/>
              </a:rPr>
              <a:t>BTEX, B(a)P</a:t>
            </a:r>
          </a:p>
          <a:p>
            <a:pPr>
              <a:lnSpc>
                <a:spcPct val="80000"/>
              </a:lnSpc>
            </a:pPr>
            <a:r>
              <a:rPr lang="en-US" sz="3200" smtClean="0">
                <a:cs typeface="Arial" charset="0"/>
              </a:rPr>
              <a:t>Individual Fractions </a:t>
            </a:r>
          </a:p>
          <a:p>
            <a:pPr lvl="1"/>
            <a:r>
              <a:rPr lang="en-US" sz="2800" smtClean="0">
                <a:cs typeface="Arial" charset="0"/>
              </a:rPr>
              <a:t>Aliphatic: pentane, hexane</a:t>
            </a:r>
          </a:p>
          <a:p>
            <a:pPr lvl="1"/>
            <a:r>
              <a:rPr lang="en-US" sz="2800" smtClean="0">
                <a:cs typeface="Arial" charset="0"/>
              </a:rPr>
              <a:t>Monoaromatic: benzene</a:t>
            </a:r>
          </a:p>
          <a:p>
            <a:pPr lvl="1"/>
            <a:r>
              <a:rPr lang="en-US" sz="2800" smtClean="0">
                <a:cs typeface="Arial" charset="0"/>
              </a:rPr>
              <a:t>Polyaromatic: high MW PAHs</a:t>
            </a:r>
            <a:endParaRPr lang="en-US" smtClean="0">
              <a:cs typeface="Arial" charset="0"/>
            </a:endParaRPr>
          </a:p>
          <a:p>
            <a:pPr lvl="1"/>
            <a:r>
              <a:rPr lang="en-US" sz="2800" smtClean="0">
                <a:cs typeface="Arial" charset="0"/>
              </a:rPr>
              <a:t>Polar: </a:t>
            </a:r>
            <a:r>
              <a:rPr lang="en-US" sz="2800" smtClean="0"/>
              <a:t>dibenzothiophene</a:t>
            </a:r>
            <a:endParaRPr lang="en-US" sz="2800" smtClean="0">
              <a:cs typeface="Arial" charset="0"/>
            </a:endParaRPr>
          </a:p>
          <a:p>
            <a:pPr lvl="1"/>
            <a:r>
              <a:rPr lang="en-US" sz="2800" smtClean="0">
                <a:cs typeface="Arial" charset="0"/>
              </a:rPr>
              <a:t>Asphaltene: high MW compounds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88" y="3200400"/>
            <a:ext cx="1409700" cy="125412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25" y="1752600"/>
            <a:ext cx="1371600" cy="122237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681538"/>
            <a:ext cx="1381125" cy="1228725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152400" y="457200"/>
            <a:ext cx="868680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/>
            <a:r>
              <a:rPr lang="en-US" sz="4400">
                <a:solidFill>
                  <a:schemeClr val="tx1"/>
                </a:solidFill>
              </a:rPr>
              <a:t>EFFECTS ON FISH, INVERTEBRATES, AND AQUATIC PLANTS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9214</TotalTime>
  <Words>748</Words>
  <Application>Microsoft Office PowerPoint</Application>
  <PresentationFormat>On-screen Show (4:3)</PresentationFormat>
  <Paragraphs>209</Paragraphs>
  <Slides>33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Default Design</vt:lpstr>
      <vt:lpstr>Custom Design</vt:lpstr>
      <vt:lpstr>  The Effects of Oil Spills on Ecosystems</vt:lpstr>
      <vt:lpstr>ECOTOXICOLOGY OVERVIEW</vt:lpstr>
      <vt:lpstr>Ecotoxicology</vt:lpstr>
      <vt:lpstr>Exposure</vt:lpstr>
      <vt:lpstr>Exposure-Effects Relationship</vt:lpstr>
      <vt:lpstr>Example of Exposure-Effects Relationship</vt:lpstr>
      <vt:lpstr>Direct and Indirect Effects</vt:lpstr>
      <vt:lpstr>Methods to Evaluate Petroleum Toxicity</vt:lpstr>
      <vt:lpstr>PowerPoint Presentation</vt:lpstr>
      <vt:lpstr>Acute Effects of Petroleum Mixtures</vt:lpstr>
      <vt:lpstr>PowerPoint Presentation</vt:lpstr>
      <vt:lpstr>Chronic Effects on Plant Growth</vt:lpstr>
      <vt:lpstr>Chronic Effects – Mixtures</vt:lpstr>
      <vt:lpstr>Chronic Effects of Constituents</vt:lpstr>
      <vt:lpstr>PAHs &amp; Early Life Stage Fish Mortality</vt:lpstr>
      <vt:lpstr>PowerPoint Presentation</vt:lpstr>
      <vt:lpstr>PAHs &amp; Early Life Stage Fish Herring following Cosco Busan Spill</vt:lpstr>
      <vt:lpstr>PAHs &amp; Fish Reproductive Toxicity</vt:lpstr>
      <vt:lpstr>PAHs &amp; Fish Cancer</vt:lpstr>
      <vt:lpstr>PAHs &amp; Fish Other Sub-lethal Effects</vt:lpstr>
      <vt:lpstr>PAH Metabolism in Invertebrates</vt:lpstr>
      <vt:lpstr>PAHs &amp; Bivalves</vt:lpstr>
      <vt:lpstr>PowerPoint Presentation</vt:lpstr>
      <vt:lpstr>Effects of Oil Contact in Birds</vt:lpstr>
      <vt:lpstr>Chronic Effects of TPH &amp; PAHs in Birds &amp; Mammals</vt:lpstr>
      <vt:lpstr>EFFECTS OF PETROLEUM ON TERRESTRIAL ECOSYSTEMS</vt:lpstr>
      <vt:lpstr>Product Mixtures: TPH</vt:lpstr>
      <vt:lpstr>TPH &amp; Plants</vt:lpstr>
      <vt:lpstr>TPH &amp; Soil Invertebrates</vt:lpstr>
      <vt:lpstr>Soil Benchmarks for PAHs</vt:lpstr>
      <vt:lpstr>BTEX &amp; Burrowing Animals</vt:lpstr>
      <vt:lpstr>PowerPoint Presentation</vt:lpstr>
      <vt:lpstr>Questions?</vt:lpstr>
    </vt:vector>
  </TitlesOfParts>
  <Company>Office of Environmental Health Hazard Assessment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Effects of Oil on Wildlife</dc:title>
  <dc:creator>Regina Donohoe</dc:creator>
  <cp:lastModifiedBy>Joab, Bruce@Wildlife</cp:lastModifiedBy>
  <cp:revision>442</cp:revision>
  <cp:lastPrinted>2000-11-19T18:40:12Z</cp:lastPrinted>
  <dcterms:created xsi:type="dcterms:W3CDTF">2000-11-17T16:33:25Z</dcterms:created>
  <dcterms:modified xsi:type="dcterms:W3CDTF">2014-02-07T23:33:48Z</dcterms:modified>
</cp:coreProperties>
</file>