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6" r:id="rId2"/>
  </p:sldMasterIdLst>
  <p:notesMasterIdLst>
    <p:notesMasterId r:id="rId33"/>
  </p:notesMasterIdLst>
  <p:handoutMasterIdLst>
    <p:handoutMasterId r:id="rId34"/>
  </p:handoutMasterIdLst>
  <p:sldIdLst>
    <p:sldId id="298" r:id="rId3"/>
    <p:sldId id="304" r:id="rId4"/>
    <p:sldId id="299" r:id="rId5"/>
    <p:sldId id="308" r:id="rId6"/>
    <p:sldId id="286" r:id="rId7"/>
    <p:sldId id="316" r:id="rId8"/>
    <p:sldId id="313" r:id="rId9"/>
    <p:sldId id="332" r:id="rId10"/>
    <p:sldId id="333" r:id="rId11"/>
    <p:sldId id="322" r:id="rId12"/>
    <p:sldId id="323" r:id="rId13"/>
    <p:sldId id="324" r:id="rId14"/>
    <p:sldId id="325" r:id="rId15"/>
    <p:sldId id="326" r:id="rId16"/>
    <p:sldId id="300" r:id="rId17"/>
    <p:sldId id="301" r:id="rId18"/>
    <p:sldId id="302" r:id="rId19"/>
    <p:sldId id="309" r:id="rId20"/>
    <p:sldId id="320" r:id="rId21"/>
    <p:sldId id="279" r:id="rId22"/>
    <p:sldId id="328" r:id="rId23"/>
    <p:sldId id="260" r:id="rId24"/>
    <p:sldId id="329" r:id="rId25"/>
    <p:sldId id="276" r:id="rId26"/>
    <p:sldId id="312" r:id="rId27"/>
    <p:sldId id="315" r:id="rId28"/>
    <p:sldId id="327" r:id="rId29"/>
    <p:sldId id="268" r:id="rId30"/>
    <p:sldId id="267" r:id="rId31"/>
    <p:sldId id="264" r:id="rId32"/>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FF99"/>
    <a:srgbClr val="FFFF00"/>
    <a:srgbClr val="FF0000"/>
    <a:srgbClr val="0066FF"/>
    <a:srgbClr val="008000"/>
    <a:srgbClr val="00CC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9419" autoAdjust="0"/>
  </p:normalViewPr>
  <p:slideViewPr>
    <p:cSldViewPr>
      <p:cViewPr varScale="1">
        <p:scale>
          <a:sx n="86" d="100"/>
          <a:sy n="86" d="100"/>
        </p:scale>
        <p:origin x="-684" y="-1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82418" cy="465743"/>
          </a:xfrm>
          <a:prstGeom prst="rect">
            <a:avLst/>
          </a:prstGeom>
          <a:noFill/>
          <a:ln w="9525">
            <a:noFill/>
            <a:miter lim="800000"/>
            <a:headEnd/>
            <a:tailEnd/>
          </a:ln>
          <a:effectLst/>
        </p:spPr>
        <p:txBody>
          <a:bodyPr vert="horz" wrap="square" lIns="93082" tIns="46541" rIns="93082" bIns="46541" numCol="1" anchor="t" anchorCtr="0" compatLnSpc="1">
            <a:prstTxWarp prst="textNoShape">
              <a:avLst/>
            </a:prstTxWarp>
          </a:bodyPr>
          <a:lstStyle>
            <a:lvl1pPr defTabSz="931523" eaLnBrk="1" hangingPunct="1">
              <a:defRPr sz="1200">
                <a:latin typeface="Arial" charset="0"/>
              </a:defRPr>
            </a:lvl1pPr>
          </a:lstStyle>
          <a:p>
            <a:pPr>
              <a:defRPr/>
            </a:pPr>
            <a:endParaRPr lang="en-US"/>
          </a:p>
        </p:txBody>
      </p:sp>
      <p:sp>
        <p:nvSpPr>
          <p:cNvPr id="135171" name="Rectangle 3"/>
          <p:cNvSpPr>
            <a:spLocks noGrp="1" noChangeArrowheads="1"/>
          </p:cNvSpPr>
          <p:nvPr>
            <p:ph type="dt" sz="quarter" idx="1"/>
          </p:nvPr>
        </p:nvSpPr>
        <p:spPr bwMode="auto">
          <a:xfrm>
            <a:off x="3897902" y="0"/>
            <a:ext cx="2982418" cy="465743"/>
          </a:xfrm>
          <a:prstGeom prst="rect">
            <a:avLst/>
          </a:prstGeom>
          <a:noFill/>
          <a:ln w="9525">
            <a:noFill/>
            <a:miter lim="800000"/>
            <a:headEnd/>
            <a:tailEnd/>
          </a:ln>
          <a:effectLst/>
        </p:spPr>
        <p:txBody>
          <a:bodyPr vert="horz" wrap="square" lIns="93082" tIns="46541" rIns="93082" bIns="46541" numCol="1" anchor="t" anchorCtr="0" compatLnSpc="1">
            <a:prstTxWarp prst="textNoShape">
              <a:avLst/>
            </a:prstTxWarp>
          </a:bodyPr>
          <a:lstStyle>
            <a:lvl1pPr algn="r" defTabSz="931523" eaLnBrk="1" hangingPunct="1">
              <a:defRPr sz="1200">
                <a:latin typeface="Arial" charset="0"/>
              </a:defRPr>
            </a:lvl1pPr>
          </a:lstStyle>
          <a:p>
            <a:pPr>
              <a:defRPr/>
            </a:pPr>
            <a:endParaRPr lang="en-US"/>
          </a:p>
        </p:txBody>
      </p:sp>
      <p:sp>
        <p:nvSpPr>
          <p:cNvPr id="135172" name="Rectangle 4"/>
          <p:cNvSpPr>
            <a:spLocks noGrp="1" noChangeArrowheads="1"/>
          </p:cNvSpPr>
          <p:nvPr>
            <p:ph type="ftr" sz="quarter" idx="2"/>
          </p:nvPr>
        </p:nvSpPr>
        <p:spPr bwMode="auto">
          <a:xfrm>
            <a:off x="0" y="8829121"/>
            <a:ext cx="2982418" cy="465743"/>
          </a:xfrm>
          <a:prstGeom prst="rect">
            <a:avLst/>
          </a:prstGeom>
          <a:noFill/>
          <a:ln w="9525">
            <a:noFill/>
            <a:miter lim="800000"/>
            <a:headEnd/>
            <a:tailEnd/>
          </a:ln>
          <a:effectLst/>
        </p:spPr>
        <p:txBody>
          <a:bodyPr vert="horz" wrap="square" lIns="93082" tIns="46541" rIns="93082" bIns="46541" numCol="1" anchor="b" anchorCtr="0" compatLnSpc="1">
            <a:prstTxWarp prst="textNoShape">
              <a:avLst/>
            </a:prstTxWarp>
          </a:bodyPr>
          <a:lstStyle>
            <a:lvl1pPr defTabSz="931523" eaLnBrk="1" hangingPunct="1">
              <a:defRPr sz="1200">
                <a:latin typeface="Arial" charset="0"/>
              </a:defRPr>
            </a:lvl1pPr>
          </a:lstStyle>
          <a:p>
            <a:pPr>
              <a:defRPr/>
            </a:pPr>
            <a:endParaRPr lang="en-US"/>
          </a:p>
        </p:txBody>
      </p:sp>
      <p:sp>
        <p:nvSpPr>
          <p:cNvPr id="135173" name="Rectangle 5"/>
          <p:cNvSpPr>
            <a:spLocks noGrp="1" noChangeArrowheads="1"/>
          </p:cNvSpPr>
          <p:nvPr>
            <p:ph type="sldNum" sz="quarter" idx="3"/>
          </p:nvPr>
        </p:nvSpPr>
        <p:spPr bwMode="auto">
          <a:xfrm>
            <a:off x="3897902" y="8829121"/>
            <a:ext cx="2982418" cy="465743"/>
          </a:xfrm>
          <a:prstGeom prst="rect">
            <a:avLst/>
          </a:prstGeom>
          <a:noFill/>
          <a:ln w="9525">
            <a:noFill/>
            <a:miter lim="800000"/>
            <a:headEnd/>
            <a:tailEnd/>
          </a:ln>
          <a:effectLst/>
        </p:spPr>
        <p:txBody>
          <a:bodyPr vert="horz" wrap="square" lIns="93082" tIns="46541" rIns="93082" bIns="46541" numCol="1" anchor="b" anchorCtr="0" compatLnSpc="1">
            <a:prstTxWarp prst="textNoShape">
              <a:avLst/>
            </a:prstTxWarp>
          </a:bodyPr>
          <a:lstStyle>
            <a:lvl1pPr algn="r" defTabSz="931523" eaLnBrk="1" hangingPunct="1">
              <a:defRPr sz="1200">
                <a:latin typeface="Arial" charset="0"/>
              </a:defRPr>
            </a:lvl1pPr>
          </a:lstStyle>
          <a:p>
            <a:pPr>
              <a:defRPr/>
            </a:pPr>
            <a:fld id="{99D6235E-ADB1-491A-85BC-B1A0E76BCB30}" type="slidenum">
              <a:rPr lang="en-US"/>
              <a:pPr>
                <a:defRPr/>
              </a:pPr>
              <a:t>‹#›</a:t>
            </a:fld>
            <a:endParaRPr lang="en-US"/>
          </a:p>
        </p:txBody>
      </p:sp>
    </p:spTree>
    <p:extLst>
      <p:ext uri="{BB962C8B-B14F-4D97-AF65-F5344CB8AC3E}">
        <p14:creationId xmlns:p14="http://schemas.microsoft.com/office/powerpoint/2010/main" val="3924660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82418" cy="465743"/>
          </a:xfrm>
          <a:prstGeom prst="rect">
            <a:avLst/>
          </a:prstGeom>
          <a:noFill/>
          <a:ln w="9525">
            <a:noFill/>
            <a:miter lim="800000"/>
            <a:headEnd/>
            <a:tailEnd/>
          </a:ln>
          <a:effectLst/>
        </p:spPr>
        <p:txBody>
          <a:bodyPr vert="horz" wrap="square" lIns="93082" tIns="46541" rIns="93082" bIns="46541" numCol="1" anchor="t" anchorCtr="0" compatLnSpc="1">
            <a:prstTxWarp prst="textNoShape">
              <a:avLst/>
            </a:prstTxWarp>
          </a:bodyPr>
          <a:lstStyle>
            <a:lvl1pPr defTabSz="931523" eaLnBrk="1" hangingPunct="1">
              <a:defRPr sz="1200">
                <a:latin typeface="Arial" charset="0"/>
              </a:defRPr>
            </a:lvl1pPr>
          </a:lstStyle>
          <a:p>
            <a:pPr>
              <a:defRPr/>
            </a:pPr>
            <a:endParaRPr lang="en-US"/>
          </a:p>
        </p:txBody>
      </p:sp>
      <p:sp>
        <p:nvSpPr>
          <p:cNvPr id="99331" name="Rectangle 3"/>
          <p:cNvSpPr>
            <a:spLocks noGrp="1" noChangeArrowheads="1"/>
          </p:cNvSpPr>
          <p:nvPr>
            <p:ph type="dt" idx="1"/>
          </p:nvPr>
        </p:nvSpPr>
        <p:spPr bwMode="auto">
          <a:xfrm>
            <a:off x="3897902" y="0"/>
            <a:ext cx="2982418" cy="465743"/>
          </a:xfrm>
          <a:prstGeom prst="rect">
            <a:avLst/>
          </a:prstGeom>
          <a:noFill/>
          <a:ln w="9525">
            <a:noFill/>
            <a:miter lim="800000"/>
            <a:headEnd/>
            <a:tailEnd/>
          </a:ln>
          <a:effectLst/>
        </p:spPr>
        <p:txBody>
          <a:bodyPr vert="horz" wrap="square" lIns="93082" tIns="46541" rIns="93082" bIns="46541" numCol="1" anchor="t" anchorCtr="0" compatLnSpc="1">
            <a:prstTxWarp prst="textNoShape">
              <a:avLst/>
            </a:prstTxWarp>
          </a:bodyPr>
          <a:lstStyle>
            <a:lvl1pPr algn="r" defTabSz="931523" eaLnBrk="1" hangingPunct="1">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688481" y="4416098"/>
            <a:ext cx="5504853" cy="4183995"/>
          </a:xfrm>
          <a:prstGeom prst="rect">
            <a:avLst/>
          </a:prstGeom>
          <a:noFill/>
          <a:ln w="9525">
            <a:noFill/>
            <a:miter lim="800000"/>
            <a:headEnd/>
            <a:tailEnd/>
          </a:ln>
          <a:effectLst/>
        </p:spPr>
        <p:txBody>
          <a:bodyPr vert="horz" wrap="square" lIns="93082" tIns="46541" rIns="93082" bIns="4654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9334" name="Rectangle 6"/>
          <p:cNvSpPr>
            <a:spLocks noGrp="1" noChangeArrowheads="1"/>
          </p:cNvSpPr>
          <p:nvPr>
            <p:ph type="ftr" sz="quarter" idx="4"/>
          </p:nvPr>
        </p:nvSpPr>
        <p:spPr bwMode="auto">
          <a:xfrm>
            <a:off x="0" y="8829121"/>
            <a:ext cx="2982418" cy="465743"/>
          </a:xfrm>
          <a:prstGeom prst="rect">
            <a:avLst/>
          </a:prstGeom>
          <a:noFill/>
          <a:ln w="9525">
            <a:noFill/>
            <a:miter lim="800000"/>
            <a:headEnd/>
            <a:tailEnd/>
          </a:ln>
          <a:effectLst/>
        </p:spPr>
        <p:txBody>
          <a:bodyPr vert="horz" wrap="square" lIns="93082" tIns="46541" rIns="93082" bIns="46541" numCol="1" anchor="b" anchorCtr="0" compatLnSpc="1">
            <a:prstTxWarp prst="textNoShape">
              <a:avLst/>
            </a:prstTxWarp>
          </a:bodyPr>
          <a:lstStyle>
            <a:lvl1pPr defTabSz="931523" eaLnBrk="1" hangingPunct="1">
              <a:defRPr sz="1200">
                <a:latin typeface="Arial" charset="0"/>
              </a:defRPr>
            </a:lvl1pPr>
          </a:lstStyle>
          <a:p>
            <a:pPr>
              <a:defRPr/>
            </a:pPr>
            <a:endParaRPr lang="en-US"/>
          </a:p>
        </p:txBody>
      </p:sp>
      <p:sp>
        <p:nvSpPr>
          <p:cNvPr id="99335" name="Rectangle 7"/>
          <p:cNvSpPr>
            <a:spLocks noGrp="1" noChangeArrowheads="1"/>
          </p:cNvSpPr>
          <p:nvPr>
            <p:ph type="sldNum" sz="quarter" idx="5"/>
          </p:nvPr>
        </p:nvSpPr>
        <p:spPr bwMode="auto">
          <a:xfrm>
            <a:off x="3897902" y="8829121"/>
            <a:ext cx="2982418" cy="465743"/>
          </a:xfrm>
          <a:prstGeom prst="rect">
            <a:avLst/>
          </a:prstGeom>
          <a:noFill/>
          <a:ln w="9525">
            <a:noFill/>
            <a:miter lim="800000"/>
            <a:headEnd/>
            <a:tailEnd/>
          </a:ln>
          <a:effectLst/>
        </p:spPr>
        <p:txBody>
          <a:bodyPr vert="horz" wrap="square" lIns="93082" tIns="46541" rIns="93082" bIns="46541" numCol="1" anchor="b" anchorCtr="0" compatLnSpc="1">
            <a:prstTxWarp prst="textNoShape">
              <a:avLst/>
            </a:prstTxWarp>
          </a:bodyPr>
          <a:lstStyle>
            <a:lvl1pPr algn="r" defTabSz="931523" eaLnBrk="1" hangingPunct="1">
              <a:defRPr sz="1200">
                <a:latin typeface="Arial" charset="0"/>
              </a:defRPr>
            </a:lvl1pPr>
          </a:lstStyle>
          <a:p>
            <a:pPr>
              <a:defRPr/>
            </a:pPr>
            <a:fld id="{1724CB0B-8043-4A64-8437-48B0021E513F}" type="slidenum">
              <a:rPr lang="en-US"/>
              <a:pPr>
                <a:defRPr/>
              </a:pPr>
              <a:t>‹#›</a:t>
            </a:fld>
            <a:endParaRPr lang="en-US"/>
          </a:p>
        </p:txBody>
      </p:sp>
    </p:spTree>
    <p:extLst>
      <p:ext uri="{BB962C8B-B14F-4D97-AF65-F5344CB8AC3E}">
        <p14:creationId xmlns:p14="http://schemas.microsoft.com/office/powerpoint/2010/main" val="398025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93509524-FD68-455E-9C49-76371DD69CF3}" type="slidenum">
              <a:rPr lang="en-US" altLang="en-US" smtClean="0"/>
              <a:pPr/>
              <a:t>1</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39DD600F-978B-40B6-87E9-FC7A8DA2A9A4}" type="slidenum">
              <a:rPr lang="en-US" altLang="en-US" smtClean="0"/>
              <a:pPr/>
              <a:t>10</a:t>
            </a:fld>
            <a:endParaRPr lang="en-US" altLang="en-US" smtClean="0"/>
          </a:p>
        </p:txBody>
      </p:sp>
      <p:sp>
        <p:nvSpPr>
          <p:cNvPr id="43011" name="Rectangle 2"/>
          <p:cNvSpPr>
            <a:spLocks noGrp="1" noRot="1" noChangeAspect="1" noChangeArrowheads="1" noTextEdit="1"/>
          </p:cNvSpPr>
          <p:nvPr>
            <p:ph type="sldImg"/>
          </p:nvPr>
        </p:nvSpPr>
        <p:spPr>
          <a:xfrm>
            <a:off x="1119188" y="698500"/>
            <a:ext cx="4646612" cy="3486150"/>
          </a:xfrm>
          <a:ln/>
        </p:spPr>
      </p:sp>
      <p:sp>
        <p:nvSpPr>
          <p:cNvPr id="43012" name="Rectangle 3"/>
          <p:cNvSpPr>
            <a:spLocks noGrp="1" noChangeArrowheads="1"/>
          </p:cNvSpPr>
          <p:nvPr>
            <p:ph type="body" idx="1"/>
          </p:nvPr>
        </p:nvSpPr>
        <p:spPr>
          <a:xfrm>
            <a:off x="688481" y="4416099"/>
            <a:ext cx="5504853" cy="41824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Played a role in every moderate &amp; major US spill in last 30yrs.</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2003 – ____</a:t>
            </a:r>
          </a:p>
          <a:p>
            <a:pPr eaLnBrk="1" hangingPunct="1"/>
            <a:r>
              <a:rPr lang="en-US" altLang="en-US" smtClean="0">
                <a:latin typeface="Times New Roman" pitchFamily="18" charset="0"/>
              </a:rPr>
              <a:t>2004 – Selendang</a:t>
            </a:r>
          </a:p>
          <a:p>
            <a:pPr eaLnBrk="1" hangingPunct="1"/>
            <a:r>
              <a:rPr lang="en-US" altLang="en-US" smtClean="0">
                <a:latin typeface="Times New Roman" pitchFamily="18" charset="0"/>
              </a:rPr>
              <a:t>2004 – Athos I</a:t>
            </a:r>
          </a:p>
          <a:p>
            <a:pPr eaLnBrk="1" hangingPunct="1"/>
            <a:r>
              <a:rPr lang="en-US" altLang="en-US" smtClean="0">
                <a:latin typeface="Times New Roman" pitchFamily="18" charset="0"/>
              </a:rPr>
              <a:t>2005 – Hurricane Katrina</a:t>
            </a:r>
          </a:p>
          <a:p>
            <a:pPr eaLnBrk="1" hangingPunct="1"/>
            <a:r>
              <a:rPr lang="en-US" altLang="en-US" smtClean="0">
                <a:latin typeface="Times New Roman" pitchFamily="18" charset="0"/>
              </a:rPr>
              <a:t>2006 – _____</a:t>
            </a:r>
          </a:p>
          <a:p>
            <a:pPr eaLnBrk="1" hangingPunct="1"/>
            <a:r>
              <a:rPr lang="en-US" altLang="en-US" smtClean="0">
                <a:latin typeface="Times New Roman" pitchFamily="18" charset="0"/>
              </a:rPr>
              <a:t>2007 – Tong Cheng</a:t>
            </a:r>
          </a:p>
          <a:p>
            <a:pPr eaLnBrk="1" hangingPunct="1"/>
            <a:r>
              <a:rPr lang="en-US" altLang="en-US" smtClean="0">
                <a:latin typeface="Times New Roman" pitchFamily="18" charset="0"/>
              </a:rPr>
              <a:t>2007 – Cosco Busan</a:t>
            </a:r>
          </a:p>
          <a:p>
            <a:pPr eaLnBrk="1" hangingPunct="1"/>
            <a:r>
              <a:rPr lang="en-US" altLang="en-US" smtClean="0">
                <a:latin typeface="Times New Roman" pitchFamily="18" charset="0"/>
              </a:rPr>
              <a:t>2008 – DM932</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Hurricane Katrina (2005):</a:t>
            </a:r>
          </a:p>
          <a:p>
            <a:pPr eaLnBrk="1" hangingPunct="1">
              <a:buFontTx/>
              <a:buChar char="•"/>
            </a:pPr>
            <a:r>
              <a:rPr lang="en-US" altLang="en-US" smtClean="0">
                <a:latin typeface="Times New Roman" pitchFamily="18" charset="0"/>
              </a:rPr>
              <a:t>Fully staff two command posts and one forward operations base (ESF-10 Pollution Response Base in Baton Rouge)</a:t>
            </a:r>
          </a:p>
          <a:p>
            <a:pPr eaLnBrk="1" hangingPunct="1">
              <a:buFontTx/>
              <a:buChar char="•"/>
            </a:pPr>
            <a:r>
              <a:rPr lang="en-US" altLang="en-US" smtClean="0">
                <a:latin typeface="Times New Roman" pitchFamily="18" charset="0"/>
              </a:rPr>
              <a:t>Provide satellite maps of flooded areas for SAR</a:t>
            </a:r>
          </a:p>
          <a:p>
            <a:pPr eaLnBrk="1" hangingPunct="1">
              <a:buFontTx/>
              <a:buChar char="•"/>
            </a:pPr>
            <a:r>
              <a:rPr lang="en-US" altLang="en-US" smtClean="0">
                <a:latin typeface="Times New Roman" pitchFamily="18" charset="0"/>
              </a:rPr>
              <a:t>Provide weather support for operations</a:t>
            </a:r>
          </a:p>
          <a:p>
            <a:pPr eaLnBrk="1" hangingPunct="1">
              <a:buFontTx/>
              <a:buChar char="•"/>
            </a:pPr>
            <a:r>
              <a:rPr lang="en-US" altLang="en-US" smtClean="0">
                <a:latin typeface="Times New Roman" pitchFamily="18" charset="0"/>
              </a:rPr>
              <a:t>Provide navigation survey support to open waterways</a:t>
            </a:r>
          </a:p>
          <a:p>
            <a:pPr eaLnBrk="1" hangingPunct="1">
              <a:buFontTx/>
              <a:buChar char="•"/>
            </a:pPr>
            <a:r>
              <a:rPr lang="en-US" altLang="en-US" smtClean="0">
                <a:latin typeface="Times New Roman" pitchFamily="18" charset="0"/>
              </a:rPr>
              <a:t>Assess immediate HAZMAT threats to public (jointly with EPA and State of Louisiana)</a:t>
            </a:r>
          </a:p>
          <a:p>
            <a:pPr eaLnBrk="1" hangingPunct="1">
              <a:buFontTx/>
              <a:buChar char="•"/>
            </a:pPr>
            <a:r>
              <a:rPr lang="en-US" altLang="en-US" smtClean="0">
                <a:latin typeface="Times New Roman" pitchFamily="18" charset="0"/>
              </a:rPr>
              <a:t>Assess and respond to secondary pollution threats to public and natural resources (including oil spills)</a:t>
            </a:r>
          </a:p>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32E01B8F-0E7A-4456-816C-52901CE222FD}" type="slidenum">
              <a:rPr lang="en-US" altLang="en-US" smtClean="0"/>
              <a:pPr/>
              <a:t>11</a:t>
            </a:fld>
            <a:endParaRPr lang="en-US" altLang="en-US" smtClean="0"/>
          </a:p>
        </p:txBody>
      </p:sp>
      <p:sp>
        <p:nvSpPr>
          <p:cNvPr id="44035" name="Rectangle 2"/>
          <p:cNvSpPr>
            <a:spLocks noGrp="1" noRot="1" noChangeAspect="1" noChangeArrowheads="1" noTextEdit="1"/>
          </p:cNvSpPr>
          <p:nvPr>
            <p:ph type="sldImg"/>
          </p:nvPr>
        </p:nvSpPr>
        <p:spPr>
          <a:xfrm>
            <a:off x="1119188" y="698500"/>
            <a:ext cx="4646612" cy="3486150"/>
          </a:xfrm>
          <a:ln/>
        </p:spPr>
      </p:sp>
      <p:sp>
        <p:nvSpPr>
          <p:cNvPr id="44036" name="Rectangle 3"/>
          <p:cNvSpPr>
            <a:spLocks noGrp="1" noChangeArrowheads="1"/>
          </p:cNvSpPr>
          <p:nvPr>
            <p:ph type="body" idx="1"/>
          </p:nvPr>
        </p:nvSpPr>
        <p:spPr>
          <a:xfrm>
            <a:off x="688481" y="4416099"/>
            <a:ext cx="5504853" cy="41824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1991 – Desert Storm (Persian Gulf)</a:t>
            </a:r>
          </a:p>
          <a:p>
            <a:pPr eaLnBrk="1" hangingPunct="1"/>
            <a:r>
              <a:rPr lang="en-US" altLang="en-US" smtClean="0"/>
              <a:t>2001 – T/V Jessica (Galapagos)</a:t>
            </a:r>
          </a:p>
          <a:p>
            <a:pPr eaLnBrk="1" hangingPunct="1"/>
            <a:r>
              <a:rPr lang="en-US" altLang="en-US" smtClean="0"/>
              <a:t>2002 – Prestige (Spain)</a:t>
            </a:r>
          </a:p>
          <a:p>
            <a:pPr eaLnBrk="1" hangingPunct="1"/>
            <a:r>
              <a:rPr lang="en-US" altLang="en-US" smtClean="0"/>
              <a:t>2003 – ____</a:t>
            </a:r>
            <a:br>
              <a:rPr lang="en-US" altLang="en-US" smtClean="0"/>
            </a:br>
            <a:r>
              <a:rPr lang="en-US" altLang="en-US" smtClean="0"/>
              <a:t>2004 – ____</a:t>
            </a:r>
          </a:p>
          <a:p>
            <a:pPr eaLnBrk="1" hangingPunct="1"/>
            <a:r>
              <a:rPr lang="en-US" altLang="en-US" smtClean="0"/>
              <a:t>2005 – ____</a:t>
            </a:r>
            <a:br>
              <a:rPr lang="en-US" altLang="en-US" smtClean="0"/>
            </a:br>
            <a:r>
              <a:rPr lang="en-US" altLang="en-US" smtClean="0"/>
              <a:t>2006 – Solar I (Phillipines)</a:t>
            </a:r>
          </a:p>
          <a:p>
            <a:pPr eaLnBrk="1" hangingPunct="1"/>
            <a:r>
              <a:rPr lang="en-US" altLang="en-US" smtClean="0"/>
              <a:t>2007 – T/V Hebei Spirit (Korea)</a:t>
            </a:r>
          </a:p>
          <a:p>
            <a:pPr eaLnBrk="1" hangingPunct="1"/>
            <a:endParaRPr lang="en-US" altLang="en-US" smtClean="0"/>
          </a:p>
          <a:p>
            <a:pPr eaLnBrk="1" hangingPunct="1"/>
            <a:r>
              <a:rPr lang="en-US" altLang="en-US" smtClean="0">
                <a:latin typeface="Times New Roman" pitchFamily="18" charset="0"/>
              </a:rPr>
              <a:t>T/V Prestige spill in Spain (2002):</a:t>
            </a:r>
          </a:p>
          <a:p>
            <a:pPr eaLnBrk="1" hangingPunct="1">
              <a:buFontTx/>
              <a:buChar char="•"/>
            </a:pPr>
            <a:r>
              <a:rPr lang="en-US" altLang="en-US" smtClean="0"/>
              <a:t>Requested by Spanish government</a:t>
            </a:r>
          </a:p>
          <a:p>
            <a:pPr eaLnBrk="1" hangingPunct="1">
              <a:buFontTx/>
              <a:buChar char="•"/>
            </a:pPr>
            <a:r>
              <a:rPr lang="en-US" altLang="en-US" smtClean="0"/>
              <a:t>Forecast oil spill fate and trajectory</a:t>
            </a:r>
          </a:p>
          <a:p>
            <a:pPr eaLnBrk="1" hangingPunct="1">
              <a:buFontTx/>
              <a:buChar char="•"/>
            </a:pPr>
            <a:r>
              <a:rPr lang="en-US" altLang="en-US" smtClean="0"/>
              <a:t>Shoreline clean up by environmentally protective means</a:t>
            </a:r>
          </a:p>
          <a:p>
            <a:pPr eaLnBrk="1" hangingPunct="1">
              <a:buFontTx/>
              <a:buChar char="•"/>
            </a:pPr>
            <a:r>
              <a:rPr lang="en-US" altLang="en-US" smtClean="0"/>
              <a:t>Restoration options for natural resources</a:t>
            </a:r>
          </a:p>
          <a:p>
            <a:pPr eaLnBrk="1" hangingPunct="1">
              <a:buFontTx/>
              <a:buChar char="•"/>
            </a:pPr>
            <a:r>
              <a:rPr lang="en-US" altLang="en-US" smtClean="0"/>
              <a:t>Long-term recovery monitoring of oiled coastline</a:t>
            </a:r>
          </a:p>
          <a:p>
            <a:pPr eaLnBrk="1" hangingPunct="1">
              <a:buFontTx/>
              <a:buChar char="•"/>
            </a:pPr>
            <a:r>
              <a:rPr lang="en-US" altLang="en-US" smtClean="0"/>
              <a:t>Fisheries management and contaminant expertise</a:t>
            </a:r>
          </a:p>
          <a:p>
            <a:pPr eaLnBrk="1" hangingPunct="1">
              <a:buFontTx/>
              <a:buChar char="•"/>
            </a:pPr>
            <a:r>
              <a:rPr lang="en-US" altLang="en-US" smtClean="0"/>
              <a:t>Managing seafood health issues</a:t>
            </a:r>
          </a:p>
          <a:p>
            <a:pPr eaLnBrk="1" hangingPunct="1">
              <a:buFontTx/>
              <a:buChar char="•"/>
            </a:pPr>
            <a:r>
              <a:rPr lang="en-US" altLang="en-US" smtClean="0"/>
              <a:t>Environmental injury assessment</a:t>
            </a:r>
          </a:p>
          <a:p>
            <a:pPr eaLnBrk="1" hangingPunct="1">
              <a:buFontTx/>
              <a:buChar char="•"/>
            </a:pPr>
            <a:r>
              <a:rPr lang="en-US" altLang="en-US" smtClean="0"/>
              <a:t>Assess economic damages and natural resource injuries</a:t>
            </a:r>
            <a:r>
              <a:rPr lang="en-US" altLang="en-US" smtClean="0">
                <a:latin typeface="Times New Roman" pitchFamily="18" charset="0"/>
              </a:rPr>
              <a:t> </a:t>
            </a:r>
          </a:p>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844D70FD-91EC-4384-9D9B-25146FD8DBFC}" type="slidenum">
              <a:rPr lang="en-US" altLang="en-US" smtClean="0"/>
              <a:pPr/>
              <a:t>12</a:t>
            </a:fld>
            <a:endParaRPr lang="en-US" altLang="en-US" smtClean="0"/>
          </a:p>
        </p:txBody>
      </p:sp>
      <p:sp>
        <p:nvSpPr>
          <p:cNvPr id="45059" name="Rectangle 2"/>
          <p:cNvSpPr>
            <a:spLocks noGrp="1" noRot="1" noChangeAspect="1" noChangeArrowheads="1" noTextEdit="1"/>
          </p:cNvSpPr>
          <p:nvPr>
            <p:ph type="sldImg"/>
          </p:nvPr>
        </p:nvSpPr>
        <p:spPr>
          <a:xfrm>
            <a:off x="1119188" y="698500"/>
            <a:ext cx="4646612" cy="3486150"/>
          </a:xfrm>
          <a:ln/>
        </p:spPr>
      </p:sp>
      <p:sp>
        <p:nvSpPr>
          <p:cNvPr id="45060" name="Rectangle 3"/>
          <p:cNvSpPr>
            <a:spLocks noGrp="1" noChangeArrowheads="1"/>
          </p:cNvSpPr>
          <p:nvPr>
            <p:ph type="body" idx="1"/>
          </p:nvPr>
        </p:nvSpPr>
        <p:spPr>
          <a:xfrm>
            <a:off x="688481" y="4416099"/>
            <a:ext cx="5504853" cy="41824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Species dispersion (Spartina seeds, Algae…)</a:t>
            </a:r>
          </a:p>
          <a:p>
            <a:pPr eaLnBrk="1" hangingPunct="1"/>
            <a:r>
              <a:rPr lang="en-US" altLang="en-US" smtClean="0"/>
              <a:t>Red tide distribution</a:t>
            </a:r>
          </a:p>
          <a:p>
            <a:pPr eaLnBrk="1" hangingPunct="1"/>
            <a:r>
              <a:rPr lang="en-US" altLang="en-US" smtClean="0"/>
              <a:t>Garbage &amp; log spills</a:t>
            </a:r>
          </a:p>
          <a:p>
            <a:pPr eaLnBrk="1" hangingPunct="1"/>
            <a:r>
              <a:rPr lang="en-US" altLang="en-US" smtClean="0"/>
              <a:t>Potential ship scuttling locations</a:t>
            </a:r>
          </a:p>
          <a:p>
            <a:pPr eaLnBrk="1" hangingPunct="1"/>
            <a:r>
              <a:rPr lang="en-US" altLang="en-US" smtClean="0"/>
              <a:t>Drug bales</a:t>
            </a:r>
          </a:p>
          <a:p>
            <a:pPr eaLnBrk="1" hangingPunct="1"/>
            <a:endParaRPr lang="en-US" altLang="en-US" smtClean="0"/>
          </a:p>
          <a:p>
            <a:pPr eaLnBrk="1" hangingPunct="1"/>
            <a:r>
              <a:rPr lang="en-US" altLang="en-US" smtClean="0"/>
              <a:t>2003 – ____</a:t>
            </a:r>
          </a:p>
          <a:p>
            <a:pPr eaLnBrk="1" hangingPunct="1"/>
            <a:r>
              <a:rPr lang="en-US" altLang="en-US" smtClean="0"/>
              <a:t>2004 – ____</a:t>
            </a:r>
          </a:p>
          <a:p>
            <a:pPr eaLnBrk="1" hangingPunct="1"/>
            <a:r>
              <a:rPr lang="en-US" altLang="en-US" smtClean="0"/>
              <a:t>2005 – ____</a:t>
            </a:r>
          </a:p>
          <a:p>
            <a:pPr eaLnBrk="1" hangingPunct="1"/>
            <a:r>
              <a:rPr lang="en-US" altLang="en-US" smtClean="0"/>
              <a:t>2006 – Aircraft carrier in NY???</a:t>
            </a:r>
          </a:p>
          <a:p>
            <a:pPr eaLnBrk="1" hangingPunct="1"/>
            <a:r>
              <a:rPr lang="en-US" altLang="en-US" smtClean="0">
                <a:latin typeface="Times New Roman" pitchFamily="18" charset="0"/>
              </a:rPr>
              <a:t>2007 – Sacramento Humpback Whales</a:t>
            </a:r>
          </a:p>
          <a:p>
            <a:pPr eaLnBrk="1" hangingPunct="1"/>
            <a:r>
              <a:rPr lang="en-US" altLang="en-US" smtClean="0"/>
              <a:t>2008 – US Satellite, Long Island fireworks &amp; Great Lakes trash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B8BF3CA9-0271-4D09-B022-2662F0C42296}" type="slidenum">
              <a:rPr lang="en-US" altLang="en-US" smtClean="0"/>
              <a:pPr/>
              <a:t>13</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Planning – </a:t>
            </a:r>
          </a:p>
          <a:p>
            <a:pPr eaLnBrk="1" hangingPunct="1">
              <a:buFontTx/>
              <a:buChar char="•"/>
            </a:pPr>
            <a:r>
              <a:rPr lang="en-US" altLang="en-US" smtClean="0"/>
              <a:t>committee members</a:t>
            </a:r>
          </a:p>
          <a:p>
            <a:pPr eaLnBrk="1" hangingPunct="1">
              <a:buFontTx/>
              <a:buChar char="•"/>
            </a:pPr>
            <a:r>
              <a:rPr lang="en-US" altLang="en-US" smtClean="0"/>
              <a:t>workshops</a:t>
            </a:r>
          </a:p>
          <a:p>
            <a:pPr eaLnBrk="1" hangingPunct="1"/>
            <a:r>
              <a:rPr lang="en-US" altLang="en-US" smtClean="0"/>
              <a:t>Exercises – 15-20 large (PREP-scale) exercises/year</a:t>
            </a:r>
          </a:p>
          <a:p>
            <a:pPr eaLnBrk="1" hangingPunct="1"/>
            <a:r>
              <a:rPr lang="en-US" altLang="en-US" smtClean="0"/>
              <a:t>Trainings – 700–900 students/year</a:t>
            </a:r>
          </a:p>
          <a:p>
            <a:pPr eaLnBrk="1" hangingPunct="1"/>
            <a:r>
              <a:rPr lang="en-US" altLang="en-US" smtClean="0"/>
              <a:t>Outreach – Schools, briefings, ___</a:t>
            </a:r>
          </a:p>
          <a:p>
            <a:pPr eaLnBrk="1" hangingPunct="1"/>
            <a:r>
              <a:rPr lang="en-US" altLang="en-US" smtClean="0"/>
              <a:t>NOAA model POC -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16A814C0-42F7-4EDF-A3FF-CE2060C3CC8E}" type="slidenum">
              <a:rPr lang="en-US" altLang="en-US" smtClean="0"/>
              <a:pPr/>
              <a:t>14</a:t>
            </a:fld>
            <a:endParaRPr lang="en-US" altLang="en-US" smtClean="0"/>
          </a:p>
        </p:txBody>
      </p:sp>
      <p:sp>
        <p:nvSpPr>
          <p:cNvPr id="47107" name="Rectangle 2"/>
          <p:cNvSpPr>
            <a:spLocks noGrp="1" noRot="1" noChangeAspect="1" noChangeArrowheads="1" noTextEdit="1"/>
          </p:cNvSpPr>
          <p:nvPr>
            <p:ph type="sldImg"/>
          </p:nvPr>
        </p:nvSpPr>
        <p:spPr>
          <a:xfrm>
            <a:off x="1131888" y="692150"/>
            <a:ext cx="4619625" cy="3465513"/>
          </a:xfrm>
          <a:ln/>
        </p:spPr>
      </p:sp>
      <p:sp>
        <p:nvSpPr>
          <p:cNvPr id="47108" name="Rectangle 3"/>
          <p:cNvSpPr>
            <a:spLocks noGrp="1" noChangeArrowheads="1"/>
          </p:cNvSpPr>
          <p:nvPr>
            <p:ph type="body" idx="1"/>
          </p:nvPr>
        </p:nvSpPr>
        <p:spPr>
          <a:xfrm>
            <a:off x="916978" y="4388430"/>
            <a:ext cx="5047858" cy="42362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Operationally-relevant job aids &amp; reference materials</a:t>
            </a:r>
          </a:p>
          <a:p>
            <a:pPr eaLnBrk="1" hangingPunct="1"/>
            <a:endParaRPr lang="en-US" altLang="en-US" smtClean="0"/>
          </a:p>
          <a:p>
            <a:pPr eaLnBrk="1" hangingPunct="1"/>
            <a:r>
              <a:rPr lang="en-US" altLang="en-US" smtClean="0"/>
              <a:t>Shoreline Assessment Manual</a:t>
            </a:r>
          </a:p>
          <a:p>
            <a:pPr eaLnBrk="1" hangingPunct="1"/>
            <a:r>
              <a:rPr lang="en-US" altLang="en-US" smtClean="0"/>
              <a:t>SCAT</a:t>
            </a:r>
          </a:p>
          <a:p>
            <a:pPr eaLnBrk="1" hangingPunct="1"/>
            <a:r>
              <a:rPr lang="en-US" altLang="en-US" smtClean="0"/>
              <a:t>Oil Observation Job Aids</a:t>
            </a:r>
          </a:p>
          <a:p>
            <a:pPr eaLnBrk="1" hangingPunct="1"/>
            <a:r>
              <a:rPr lang="en-US" altLang="en-US" smtClean="0"/>
              <a:t>Response in Tropical Habitats</a:t>
            </a:r>
          </a:p>
          <a:p>
            <a:pPr eaLnBrk="1" hangingPunct="1"/>
            <a:r>
              <a:rPr lang="en-US" altLang="en-US" smtClean="0"/>
              <a:t>Spills &amp; Seafood Safety</a:t>
            </a:r>
          </a:p>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CEB7AFDB-61B4-4D11-8A2C-130D12FE107B}" type="slidenum">
              <a:rPr lang="en-US" altLang="en-US" smtClean="0"/>
              <a:pPr/>
              <a:t>15</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Platform A (January 1969; ~4million gallons) – set stage for modern Environmental Movement, Earth Day and (some say) EPA &amp; NOAA.</a:t>
            </a:r>
          </a:p>
          <a:p>
            <a:pPr eaLnBrk="1" hangingPunct="1"/>
            <a:endParaRPr lang="en-US" altLang="en-US" smtClean="0"/>
          </a:p>
          <a:p>
            <a:pPr eaLnBrk="1" hangingPunct="1"/>
            <a:r>
              <a:rPr lang="en-US" altLang="en-US" smtClean="0"/>
              <a:t>Shell Martinez - a year prior to EVOS.  AST release.</a:t>
            </a:r>
          </a:p>
          <a:p>
            <a:pPr eaLnBrk="1" hangingPunct="1"/>
            <a:r>
              <a:rPr lang="en-US" altLang="en-US" smtClean="0"/>
              <a:t>American Trader - a year after EVOS.   Ran over her anchor.</a:t>
            </a:r>
          </a:p>
          <a:p>
            <a:pPr eaLnBrk="1" hangingPunct="1"/>
            <a:endParaRPr lang="en-US" altLang="en-US" smtClean="0"/>
          </a:p>
          <a:p>
            <a:pPr eaLnBrk="1" hangingPunct="1"/>
            <a:r>
              <a:rPr lang="en-US" altLang="en-US" smtClean="0"/>
              <a:t>Lempert-Keene also known as Oil Spill Prevention &amp; Response Act (OSPRA)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E6BC2788-D6B9-4602-974A-0CE03F30FC27}" type="slidenum">
              <a:rPr lang="en-US" altLang="en-US" smtClean="0"/>
              <a:pPr/>
              <a:t>16</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On a response, you’re likely to see folks from:</a:t>
            </a:r>
          </a:p>
          <a:p>
            <a:pPr eaLnBrk="1" hangingPunct="1">
              <a:buFontTx/>
              <a:buChar char="•"/>
            </a:pPr>
            <a:r>
              <a:rPr lang="en-US" altLang="en-US" smtClean="0"/>
              <a:t>Marine Safety, Enforcement &amp; Response Branch (DFG Wardens &amp; Oil Spill Prevention Specialists)</a:t>
            </a:r>
          </a:p>
          <a:p>
            <a:pPr eaLnBrk="1" hangingPunct="1">
              <a:buFontTx/>
              <a:buChar char="•"/>
            </a:pPr>
            <a:r>
              <a:rPr lang="en-US" altLang="en-US" smtClean="0"/>
              <a:t>Scientific branch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BFAC6501-543A-4F86-9F5E-0EB97B39D0E5}" type="slidenum">
              <a:rPr lang="en-US" altLang="en-US" smtClean="0"/>
              <a:pPr/>
              <a:t>17</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Field Services &amp; Veterinary Science Lab Progarm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DE10665A-0DCB-4AD4-8846-74AE5874C76A}" type="slidenum">
              <a:rPr lang="en-US" altLang="en-US" smtClean="0"/>
              <a:pPr/>
              <a:t>18</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We’ll be touching on the last 4 items here in class this week</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9FA020F6-E9FE-4167-B13F-0B55290F71B5}" type="slidenum">
              <a:rPr lang="en-US" altLang="en-US" smtClean="0"/>
              <a:pPr/>
              <a:t>19</a:t>
            </a:fld>
            <a:endParaRPr lang="en-US" altLang="en-US" smtClean="0"/>
          </a:p>
        </p:txBody>
      </p:sp>
      <p:sp>
        <p:nvSpPr>
          <p:cNvPr id="52227" name="Rectangle 2"/>
          <p:cNvSpPr>
            <a:spLocks noGrp="1" noRot="1" noChangeAspect="1" noChangeArrowheads="1" noTextEdit="1"/>
          </p:cNvSpPr>
          <p:nvPr>
            <p:ph type="sldImg"/>
          </p:nvPr>
        </p:nvSpPr>
        <p:spPr>
          <a:xfrm>
            <a:off x="1119188" y="696913"/>
            <a:ext cx="4645025" cy="3484562"/>
          </a:xfrm>
          <a:ln/>
        </p:spPr>
      </p:sp>
      <p:sp>
        <p:nvSpPr>
          <p:cNvPr id="52228" name="Rectangle 3"/>
          <p:cNvSpPr>
            <a:spLocks noGrp="1" noChangeArrowheads="1"/>
          </p:cNvSpPr>
          <p:nvPr>
            <p:ph type="body" idx="1"/>
          </p:nvPr>
        </p:nvSpPr>
        <p:spPr>
          <a:xfrm>
            <a:off x="916978" y="4416098"/>
            <a:ext cx="5047858" cy="41839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SST composition will be spill-specific to meet the needs &amp; demands of the incident &amp; the FOSC</a:t>
            </a:r>
          </a:p>
          <a:p>
            <a:pPr eaLnBrk="1" hangingPunct="1">
              <a:buFontTx/>
              <a:buChar char="•"/>
            </a:pPr>
            <a:r>
              <a:rPr lang="en-US" altLang="en-US" sz="1400">
                <a:latin typeface="Times New Roman" pitchFamily="18" charset="0"/>
              </a:rPr>
              <a:t>Oceanographers</a:t>
            </a:r>
          </a:p>
          <a:p>
            <a:pPr eaLnBrk="1" hangingPunct="1">
              <a:buFontTx/>
              <a:buChar char="•"/>
            </a:pPr>
            <a:r>
              <a:rPr lang="en-US" altLang="en-US" sz="1400">
                <a:latin typeface="Times New Roman" pitchFamily="18" charset="0"/>
              </a:rPr>
              <a:t>Modelers</a:t>
            </a:r>
          </a:p>
          <a:p>
            <a:pPr eaLnBrk="1" hangingPunct="1">
              <a:buFontTx/>
              <a:buChar char="•"/>
            </a:pPr>
            <a:r>
              <a:rPr lang="en-US" altLang="en-US" sz="1400">
                <a:latin typeface="Times New Roman" pitchFamily="18" charset="0"/>
              </a:rPr>
              <a:t>Biologists</a:t>
            </a:r>
          </a:p>
          <a:p>
            <a:pPr eaLnBrk="1" hangingPunct="1">
              <a:buFontTx/>
              <a:buChar char="•"/>
            </a:pPr>
            <a:r>
              <a:rPr lang="en-US" altLang="en-US" sz="1400">
                <a:latin typeface="Times New Roman" pitchFamily="18" charset="0"/>
              </a:rPr>
              <a:t>Chemists</a:t>
            </a:r>
          </a:p>
          <a:p>
            <a:pPr eaLnBrk="1" hangingPunct="1">
              <a:buFontTx/>
              <a:buChar char="•"/>
            </a:pPr>
            <a:r>
              <a:rPr lang="en-US" altLang="en-US" sz="1400">
                <a:latin typeface="Times New Roman" pitchFamily="18" charset="0"/>
              </a:rPr>
              <a:t>Physicists</a:t>
            </a:r>
          </a:p>
          <a:p>
            <a:pPr eaLnBrk="1" hangingPunct="1">
              <a:buFontTx/>
              <a:buChar char="•"/>
            </a:pPr>
            <a:r>
              <a:rPr lang="en-US" altLang="en-US" sz="1400">
                <a:latin typeface="Times New Roman" pitchFamily="18" charset="0"/>
              </a:rPr>
              <a:t>Weather Forecasters</a:t>
            </a:r>
          </a:p>
          <a:p>
            <a:pPr eaLnBrk="1" hangingPunct="1">
              <a:buFontTx/>
              <a:buChar char="•"/>
            </a:pPr>
            <a:r>
              <a:rPr lang="en-US" altLang="en-US" sz="1400">
                <a:latin typeface="Times New Roman" pitchFamily="18" charset="0"/>
              </a:rPr>
              <a:t>Info. Management Specialists</a:t>
            </a:r>
          </a:p>
          <a:p>
            <a:pPr eaLnBrk="1" hangingPunct="1">
              <a:buFontTx/>
              <a:buChar char="•"/>
            </a:pPr>
            <a:r>
              <a:rPr lang="en-US" altLang="en-US" sz="1400">
                <a:latin typeface="Times New Roman" pitchFamily="18" charset="0"/>
              </a:rPr>
              <a:t>Others</a:t>
            </a:r>
            <a:endParaRPr lang="en-US" altLang="en-US" smtClean="0"/>
          </a:p>
          <a:p>
            <a:pPr eaLnBrk="1" hangingPunct="1"/>
            <a:endParaRPr lang="en-US" altLang="en-US" smtClean="0">
              <a:latin typeface="Times New Roman" pitchFamily="18" charset="0"/>
            </a:endParaRPr>
          </a:p>
          <a:p>
            <a:pPr eaLnBrk="1" hangingPunct="1"/>
            <a:r>
              <a:rPr lang="en-US" altLang="en-US" smtClean="0">
                <a:latin typeface="Times New Roman" pitchFamily="18" charset="0"/>
              </a:rPr>
              <a:t>How we do it:</a:t>
            </a:r>
          </a:p>
          <a:p>
            <a:pPr eaLnBrk="1" hangingPunct="1">
              <a:buFontTx/>
              <a:buChar char="•"/>
            </a:pPr>
            <a:r>
              <a:rPr lang="en-US" altLang="en-US" smtClean="0">
                <a:latin typeface="Times New Roman" pitchFamily="18" charset="0"/>
              </a:rPr>
              <a:t>Incident-specific weather forecasts</a:t>
            </a:r>
          </a:p>
          <a:p>
            <a:pPr eaLnBrk="1" hangingPunct="1">
              <a:buFontTx/>
              <a:buChar char="•"/>
            </a:pPr>
            <a:r>
              <a:rPr lang="en-US" altLang="en-US" smtClean="0">
                <a:latin typeface="Times New Roman" pitchFamily="18" charset="0"/>
              </a:rPr>
              <a:t>Tides &amp; currents</a:t>
            </a:r>
          </a:p>
          <a:p>
            <a:pPr eaLnBrk="1" hangingPunct="1">
              <a:buFontTx/>
              <a:buChar char="•"/>
            </a:pPr>
            <a:r>
              <a:rPr lang="en-US" altLang="en-US" smtClean="0">
                <a:latin typeface="Times New Roman" pitchFamily="18" charset="0"/>
              </a:rPr>
              <a:t>Modeling &amp; trajectory forecasts</a:t>
            </a:r>
          </a:p>
          <a:p>
            <a:pPr eaLnBrk="1" hangingPunct="1">
              <a:buFontTx/>
              <a:buChar char="•"/>
            </a:pPr>
            <a:r>
              <a:rPr lang="en-US" altLang="en-US" smtClean="0">
                <a:latin typeface="Times New Roman" pitchFamily="18" charset="0"/>
              </a:rPr>
              <a:t>Pollutant chemistry, fate &amp; environmental effects</a:t>
            </a:r>
          </a:p>
          <a:p>
            <a:pPr eaLnBrk="1" hangingPunct="1">
              <a:buFontTx/>
              <a:buChar char="•"/>
            </a:pPr>
            <a:r>
              <a:rPr lang="en-US" altLang="en-US" smtClean="0">
                <a:latin typeface="Times New Roman" pitchFamily="18" charset="0"/>
              </a:rPr>
              <a:t>Overflight observations</a:t>
            </a:r>
          </a:p>
          <a:p>
            <a:pPr eaLnBrk="1" hangingPunct="1">
              <a:buFontTx/>
              <a:buChar char="•"/>
            </a:pPr>
            <a:r>
              <a:rPr lang="en-US" altLang="en-US" smtClean="0">
                <a:latin typeface="Times New Roman" pitchFamily="18" charset="0"/>
              </a:rPr>
              <a:t>Natural resources at risk (RAR)</a:t>
            </a:r>
          </a:p>
          <a:p>
            <a:pPr eaLnBrk="1" hangingPunct="1">
              <a:buFontTx/>
              <a:buChar char="•"/>
            </a:pPr>
            <a:r>
              <a:rPr lang="en-US" altLang="en-US" smtClean="0">
                <a:latin typeface="Times New Roman" pitchFamily="18" charset="0"/>
              </a:rPr>
              <a:t>Information management</a:t>
            </a:r>
          </a:p>
          <a:p>
            <a:pPr eaLnBrk="1" hangingPunct="1">
              <a:buFontTx/>
              <a:buChar char="•"/>
            </a:pPr>
            <a:r>
              <a:rPr lang="en-US" altLang="en-US" smtClean="0">
                <a:latin typeface="Times New Roman" pitchFamily="18" charset="0"/>
              </a:rPr>
              <a:t>Shoreline Cleanup Assessment (SCAT)</a:t>
            </a:r>
          </a:p>
          <a:p>
            <a:pPr eaLnBrk="1" hangingPunct="1">
              <a:buFontTx/>
              <a:buChar char="•"/>
            </a:pPr>
            <a:r>
              <a:rPr lang="en-US" altLang="en-US" smtClean="0">
                <a:latin typeface="Times New Roman" pitchFamily="18" charset="0"/>
              </a:rPr>
              <a:t>Environmental issues &amp; trade-offs </a:t>
            </a:r>
          </a:p>
          <a:p>
            <a:pPr eaLnBrk="1" hangingPunct="1">
              <a:buFontTx/>
              <a:buChar char="•"/>
            </a:pPr>
            <a:r>
              <a:rPr lang="en-US" altLang="en-US" smtClean="0">
                <a:latin typeface="Times New Roman" pitchFamily="18" charset="0"/>
              </a:rPr>
              <a:t>Cleanup recommendations &amp; monitoring</a:t>
            </a:r>
          </a:p>
          <a:p>
            <a:pPr eaLnBrk="1" hangingPunct="1">
              <a:buFontTx/>
              <a:buChar char="•"/>
            </a:pPr>
            <a:r>
              <a:rPr lang="en-US" altLang="en-US" smtClean="0">
                <a:latin typeface="Times New Roman" pitchFamily="18" charset="0"/>
              </a:rPr>
              <a:t>Consultation</a:t>
            </a:r>
          </a:p>
          <a:p>
            <a:pPr eaLnBrk="1" hangingPunct="1">
              <a:buFontTx/>
              <a:buChar char="•"/>
            </a:pPr>
            <a:r>
              <a:rPr lang="en-US" altLang="en-US" smtClean="0">
                <a:latin typeface="Times New Roman" pitchFamily="18" charset="0"/>
              </a:rPr>
              <a:t>Other stuff… Navigation Response Team, for instance.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AAC8D03C-F616-40C7-B7C9-A4312D30182E}" type="slidenum">
              <a:rPr lang="en-US" altLang="en-US" smtClean="0"/>
              <a:pPr/>
              <a:t>2</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1FCD52C1-EE8C-4589-A02C-4D2B1BBAC199}" type="slidenum">
              <a:rPr lang="en-US" altLang="en-US" smtClean="0"/>
              <a:pPr/>
              <a:t>20</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Remember that OSPR started in early 90’s with the passage of Lempert-Keene</a:t>
            </a:r>
          </a:p>
          <a:p>
            <a:pPr eaLnBrk="1" hangingPunct="1"/>
            <a:endParaRPr lang="en-US" altLang="en-US" smtClean="0"/>
          </a:p>
          <a:p>
            <a:pPr eaLnBrk="1" hangingPunct="1"/>
            <a:r>
              <a:rPr lang="en-US" altLang="en-US" smtClean="0"/>
              <a:t>NOAA’s SOS class provides training nationwide, with 8 sessions scheduled this year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77AAA0DF-88CF-45E4-8056-7088616DCBCB}" type="slidenum">
              <a:rPr lang="en-US" altLang="en-US" smtClean="0"/>
              <a:pPr/>
              <a:t>21</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3F46A5C0-2ECD-42C6-895B-96AF5D7A63AE}" type="slidenum">
              <a:rPr lang="en-US" altLang="en-US" smtClean="0"/>
              <a:pPr/>
              <a:t>22</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2CEF9E57-0AC5-47BC-A301-751F7C8C4289}" type="slidenum">
              <a:rPr lang="en-US" altLang="en-US" smtClean="0"/>
              <a:pPr/>
              <a:t>23</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Hmmm, this scenario is not unlike the </a:t>
            </a:r>
            <a:r>
              <a:rPr lang="en-US" altLang="en-US" i="1" smtClean="0"/>
              <a:t>T/V Eagle Otome</a:t>
            </a:r>
            <a:r>
              <a:rPr lang="en-US" altLang="en-US" smtClean="0"/>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444017B8-7200-46E1-A115-0542AD90AC47}" type="slidenum">
              <a:rPr lang="en-US" altLang="en-US" smtClean="0"/>
              <a:pPr/>
              <a:t>24</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59B0ECD5-D952-453D-B7F3-2581F72D8201}" type="slidenum">
              <a:rPr lang="en-US" altLang="en-US" smtClean="0"/>
              <a:pPr/>
              <a:t>25</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07CD4810-F61C-41B0-8C4B-5BA21D29D60B}" type="slidenum">
              <a:rPr lang="en-US" altLang="en-US" smtClean="0"/>
              <a:pPr/>
              <a:t>26</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STOP HERE</a:t>
            </a:r>
          </a:p>
          <a:p>
            <a:pPr eaLnBrk="1" hangingPunct="1"/>
            <a:r>
              <a:rPr lang="en-US" altLang="en-US" smtClean="0"/>
              <a:t>Conduct Exercise</a:t>
            </a:r>
          </a:p>
          <a:p>
            <a:pPr eaLnBrk="1" hangingPunct="1"/>
            <a:r>
              <a:rPr lang="en-US" altLang="en-US" i="1" smtClean="0"/>
              <a:t>Next Slide is Exercise Review</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2D626B97-EB82-4B6D-9649-06AF5248EDA0}" type="slidenum">
              <a:rPr lang="en-US" altLang="en-US" smtClean="0"/>
              <a:pPr/>
              <a:t>27</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1) Focus on the spill response “process,” the questions, and range of answers.  </a:t>
            </a:r>
          </a:p>
          <a:p>
            <a:pPr eaLnBrk="1" hangingPunct="1"/>
            <a:r>
              <a:rPr lang="en-US" altLang="en-US" smtClean="0"/>
              <a:t>2) Highlight several topics as a lead-in to presentations that will occur later in the course.  </a:t>
            </a:r>
          </a:p>
          <a:p>
            <a:pPr eaLnBrk="1" hangingPunct="1"/>
            <a:r>
              <a:rPr lang="en-US" altLang="en-US" smtClean="0"/>
              <a:t>3) Other considerations and “need to know” information that will not be covered in this training course. </a:t>
            </a:r>
          </a:p>
          <a:p>
            <a:pPr eaLnBrk="1" hangingPunct="1"/>
            <a:r>
              <a:rPr lang="en-US" altLang="en-US" smtClean="0"/>
              <a:t>4) Open discussion and perhaps a few slides to keep the talks focused and moving.  This could also be done on the flipchart or whiteboard.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E29BFBAD-E023-4B99-B241-16574C52ED25}" type="slidenum">
              <a:rPr lang="en-US" altLang="en-US" smtClean="0"/>
              <a:pPr/>
              <a:t>28</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40DFC6F2-19F8-4A60-A51C-6ADC043DA222}" type="slidenum">
              <a:rPr lang="en-US" altLang="en-US" smtClean="0"/>
              <a:pPr/>
              <a:t>29</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BD4FFC2D-2748-44A2-8090-79CD44ED2060}" type="slidenum">
              <a:rPr lang="en-US" altLang="en-US" smtClean="0"/>
              <a:pPr/>
              <a:t>3</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mtClean="0"/>
              <a:t>Too rough to lighter or salvage</a:t>
            </a:r>
          </a:p>
          <a:p>
            <a:pPr eaLnBrk="1" hangingPunct="1">
              <a:buFontTx/>
              <a:buChar char="•"/>
            </a:pPr>
            <a:r>
              <a:rPr lang="en-US" altLang="en-US" smtClean="0">
                <a:latin typeface="Times New Roman" pitchFamily="18" charset="0"/>
              </a:rPr>
              <a:t>Spilled Oil Research (SOR) Team established</a:t>
            </a:r>
          </a:p>
          <a:p>
            <a:pPr eaLnBrk="1" hangingPunct="1">
              <a:buFontTx/>
              <a:buChar char="•"/>
            </a:pPr>
            <a:r>
              <a:rPr lang="en-US" altLang="en-US" smtClean="0">
                <a:latin typeface="Times New Roman" pitchFamily="18" charset="0"/>
              </a:rPr>
              <a:t>NCP established scientific support for EPA &amp; USCG</a:t>
            </a:r>
          </a:p>
          <a:p>
            <a:pPr eaLnBrk="1" hangingPunct="1">
              <a:buFontTx/>
              <a:buChar char="•"/>
            </a:pPr>
            <a:endParaRPr lang="en-US" altLang="en-US" smtClean="0">
              <a:latin typeface="Times New Roman" pitchFamily="18" charset="0"/>
            </a:endParaRPr>
          </a:p>
          <a:p>
            <a:pPr eaLnBrk="1" hangingPunct="1"/>
            <a:r>
              <a:rPr lang="en-US" altLang="en-US" smtClean="0">
                <a:latin typeface="Times New Roman" pitchFamily="18" charset="0"/>
              </a:rPr>
              <a:t>Scientific Support focused on trajectories</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1978 - SOR Team became distinct unit of NOAA (an official document exists somewhere)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7B2D2BA6-B6F6-4971-B595-49B7EEF61418}" type="slidenum">
              <a:rPr lang="en-US" altLang="en-US" smtClean="0"/>
              <a:pPr/>
              <a:t>30</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EF9DA499-FE05-43F7-9DA6-0981309E1B57}" type="slidenum">
              <a:rPr lang="en-US" altLang="en-US" smtClean="0"/>
              <a:pPr/>
              <a:t>4</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Times New Roman" pitchFamily="18" charset="0"/>
              </a:rPr>
              <a:t>Scientific Support Coordinators (SSCs) as “Special Teams”</a:t>
            </a:r>
          </a:p>
          <a:p>
            <a:pPr eaLnBrk="1" hangingPunct="1"/>
            <a:endParaRPr lang="en-US" altLang="en-US" sz="1400">
              <a:latin typeface="Times New Roman" pitchFamily="18" charset="0"/>
            </a:endParaRPr>
          </a:p>
          <a:p>
            <a:pPr eaLnBrk="1" hangingPunct="1"/>
            <a:r>
              <a:rPr lang="en-US" altLang="en-US" sz="1400">
                <a:latin typeface="Times New Roman" pitchFamily="18" charset="0"/>
              </a:rPr>
              <a:t>Scientific support included trajectories &amp; biology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19E72932-C9F1-481F-81DE-5344E5BF2296}" type="slidenum">
              <a:rPr lang="en-US" altLang="en-US" smtClean="0"/>
              <a:pPr/>
              <a:t>5</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On responses, you’re likely to see folks from ERD though some ARD folks might be involved periodically.</a:t>
            </a:r>
          </a:p>
          <a:p>
            <a:pPr eaLnBrk="1" hangingPunct="1"/>
            <a:endParaRPr lang="en-US" altLang="en-US" smtClean="0"/>
          </a:p>
          <a:p>
            <a:pPr eaLnBrk="1" hangingPunct="1"/>
            <a:r>
              <a:rPr lang="en-US" altLang="en-US" smtClean="0"/>
              <a:t>Most of ERD is housed in Seattle and considered the “Home Team”</a:t>
            </a:r>
          </a:p>
          <a:p>
            <a:pPr eaLnBrk="1" hangingPunct="1"/>
            <a:r>
              <a:rPr lang="en-US" altLang="en-US" smtClean="0"/>
              <a:t>Provide support to “Field” folks (myself &amp; deployed responders)</a:t>
            </a:r>
          </a:p>
          <a:p>
            <a:pPr eaLnBrk="1" hangingPunct="1"/>
            <a:r>
              <a:rPr lang="en-US" altLang="en-US" smtClean="0"/>
              <a:t>Provide 24/7 response support (via SSCs)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E95D899A-5F46-4D01-98F8-BEFFE2060CEA}" type="slidenum">
              <a:rPr lang="en-US" altLang="en-US" smtClean="0"/>
              <a:pPr/>
              <a:t>6</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spcBef>
                <a:spcPct val="50000"/>
              </a:spcBef>
            </a:pPr>
            <a:r>
              <a:rPr lang="en-US" altLang="en-US" sz="1300" b="1" i="1">
                <a:solidFill>
                  <a:srgbClr val="FFCC00"/>
                </a:solidFill>
                <a:latin typeface="Batang" pitchFamily="18" charset="-127"/>
              </a:rPr>
              <a:t>S</a:t>
            </a:r>
            <a:r>
              <a:rPr lang="en-US" altLang="en-US" sz="1300" i="1">
                <a:solidFill>
                  <a:schemeClr val="tx2"/>
                </a:solidFill>
                <a:latin typeface="Batang" pitchFamily="18" charset="-127"/>
              </a:rPr>
              <a:t>cientific </a:t>
            </a:r>
            <a:r>
              <a:rPr lang="en-US" altLang="en-US" sz="1300" b="1" i="1">
                <a:solidFill>
                  <a:srgbClr val="FFCC00"/>
                </a:solidFill>
                <a:latin typeface="Batang" pitchFamily="18" charset="-127"/>
              </a:rPr>
              <a:t>S</a:t>
            </a:r>
            <a:r>
              <a:rPr lang="en-US" altLang="en-US" sz="1300" i="1">
                <a:solidFill>
                  <a:schemeClr val="tx2"/>
                </a:solidFill>
                <a:latin typeface="Batang" pitchFamily="18" charset="-127"/>
              </a:rPr>
              <a:t>upport </a:t>
            </a:r>
            <a:r>
              <a:rPr lang="en-US" altLang="en-US" sz="1300" b="1" i="1">
                <a:solidFill>
                  <a:srgbClr val="FFCC00"/>
                </a:solidFill>
                <a:latin typeface="Batang" pitchFamily="18" charset="-127"/>
              </a:rPr>
              <a:t>C</a:t>
            </a:r>
            <a:r>
              <a:rPr lang="en-US" altLang="en-US" sz="1300" i="1">
                <a:solidFill>
                  <a:schemeClr val="tx2"/>
                </a:solidFill>
                <a:latin typeface="Batang" pitchFamily="18" charset="-127"/>
              </a:rPr>
              <a:t>oordinators are staff advisors to Federal On-Scene Coordinators (FOSCs) responsible for planning the scientific aspects of spill response and are available to coordinate on-scene scientific operations if requested.</a:t>
            </a:r>
          </a:p>
          <a:p>
            <a:pPr eaLnBrk="1" hangingPunct="1"/>
            <a:r>
              <a:rPr lang="en-US" altLang="en-US" smtClean="0"/>
              <a:t>24/7 National Network</a:t>
            </a:r>
          </a:p>
          <a:p>
            <a:pPr eaLnBrk="1" hangingPunct="1"/>
            <a:r>
              <a:rPr lang="en-US" altLang="en-US" smtClean="0"/>
              <a:t>9 Regional Scientific Support Coordinators </a:t>
            </a:r>
          </a:p>
          <a:p>
            <a:pPr eaLnBrk="1" hangingPunct="1">
              <a:buFontTx/>
              <a:buChar char="•"/>
            </a:pPr>
            <a:r>
              <a:rPr lang="en-US" altLang="en-US" smtClean="0"/>
              <a:t>“Me &amp; my rolodex”</a:t>
            </a:r>
          </a:p>
          <a:p>
            <a:pPr eaLnBrk="1" hangingPunct="1"/>
            <a:endParaRPr lang="en-US" altLang="en-US" smtClean="0"/>
          </a:p>
          <a:p>
            <a:pPr eaLnBrk="1" hangingPunct="1"/>
            <a:r>
              <a:rPr lang="en-US" altLang="en-US" smtClean="0"/>
              <a:t>Scientific Support Team in Seattle</a:t>
            </a:r>
          </a:p>
          <a:p>
            <a:pPr eaLnBrk="1" hangingPunct="1"/>
            <a:r>
              <a:rPr lang="en-US" altLang="en-US" smtClean="0"/>
              <a:t>Home &amp; Away Teams</a:t>
            </a:r>
          </a:p>
          <a:p>
            <a:pPr eaLnBrk="1" hangingPunct="1"/>
            <a:endParaRPr lang="en-US" altLang="en-US" smtClean="0"/>
          </a:p>
          <a:p>
            <a:pPr eaLnBrk="1" hangingPunct="1"/>
            <a:r>
              <a:rPr lang="en-US" altLang="en-US" smtClean="0"/>
              <a:t>Provided by Emergency Response Division (formerly “NOAA HazMat”)</a:t>
            </a:r>
          </a:p>
          <a:p>
            <a:pPr eaLnBrk="1" hangingPunct="1">
              <a:buFontTx/>
              <a:buChar char="•"/>
            </a:pPr>
            <a:r>
              <a:rPr lang="en-US" altLang="en-US" smtClean="0"/>
              <a:t>Division has provided all sorts of response support for &gt;30 years</a:t>
            </a:r>
          </a:p>
          <a:p>
            <a:pPr eaLnBrk="1" hangingPunct="1">
              <a:buFontTx/>
              <a:buChar char="•"/>
            </a:pPr>
            <a:r>
              <a:rPr lang="en-US" altLang="en-US" smtClean="0"/>
              <a:t>Provide support for nearly 200 responses/year</a:t>
            </a:r>
            <a:endParaRPr lang="en-US" altLang="en-US" b="1" smtClean="0"/>
          </a:p>
          <a:p>
            <a:pPr eaLnBrk="1" hangingPunct="1">
              <a:buFontTx/>
              <a:buChar char="•"/>
            </a:pPr>
            <a:r>
              <a:rPr lang="en-US" altLang="en-US" smtClean="0"/>
              <a:t>Lots of varied, in-house institutional knowledge</a:t>
            </a:r>
          </a:p>
          <a:p>
            <a:pPr eaLnBrk="1" hangingPunct="1">
              <a:buFontTx/>
              <a:buChar char="•"/>
            </a:pPr>
            <a:endParaRPr lang="en-US" altLang="en-US" smtClean="0"/>
          </a:p>
          <a:p>
            <a:pPr eaLnBrk="1" hangingPunct="1"/>
            <a:r>
              <a:rPr lang="en-US" altLang="en-US" smtClean="0"/>
              <a:t>When Sector calls me, I reach back to Seattle &amp; form an incident-specific team of spill scientists…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12">
              <a:defRPr>
                <a:solidFill>
                  <a:schemeClr val="tx1"/>
                </a:solidFill>
                <a:latin typeface="Arial" charset="0"/>
              </a:defRPr>
            </a:lvl1pPr>
            <a:lvl2pPr marL="710483" indent="-273263" defTabSz="930612">
              <a:defRPr>
                <a:solidFill>
                  <a:schemeClr val="tx1"/>
                </a:solidFill>
                <a:latin typeface="Arial" charset="0"/>
              </a:defRPr>
            </a:lvl2pPr>
            <a:lvl3pPr marL="1093051" indent="-218610" defTabSz="930612">
              <a:defRPr>
                <a:solidFill>
                  <a:schemeClr val="tx1"/>
                </a:solidFill>
                <a:latin typeface="Arial" charset="0"/>
              </a:defRPr>
            </a:lvl3pPr>
            <a:lvl4pPr marL="1530271" indent="-218610" defTabSz="930612">
              <a:defRPr>
                <a:solidFill>
                  <a:schemeClr val="tx1"/>
                </a:solidFill>
                <a:latin typeface="Arial" charset="0"/>
              </a:defRPr>
            </a:lvl4pPr>
            <a:lvl5pPr marL="1967492" indent="-218610" defTabSz="930612">
              <a:defRPr>
                <a:solidFill>
                  <a:schemeClr val="tx1"/>
                </a:solidFill>
                <a:latin typeface="Arial" charset="0"/>
              </a:defRPr>
            </a:lvl5pPr>
            <a:lvl6pPr marL="2404712" indent="-218610" defTabSz="930612" eaLnBrk="0" fontAlgn="base" hangingPunct="0">
              <a:spcBef>
                <a:spcPct val="0"/>
              </a:spcBef>
              <a:spcAft>
                <a:spcPct val="0"/>
              </a:spcAft>
              <a:defRPr>
                <a:solidFill>
                  <a:schemeClr val="tx1"/>
                </a:solidFill>
                <a:latin typeface="Arial" charset="0"/>
              </a:defRPr>
            </a:lvl6pPr>
            <a:lvl7pPr marL="2841932" indent="-218610" defTabSz="930612" eaLnBrk="0" fontAlgn="base" hangingPunct="0">
              <a:spcBef>
                <a:spcPct val="0"/>
              </a:spcBef>
              <a:spcAft>
                <a:spcPct val="0"/>
              </a:spcAft>
              <a:defRPr>
                <a:solidFill>
                  <a:schemeClr val="tx1"/>
                </a:solidFill>
                <a:latin typeface="Arial" charset="0"/>
              </a:defRPr>
            </a:lvl7pPr>
            <a:lvl8pPr marL="3279153" indent="-218610" defTabSz="930612" eaLnBrk="0" fontAlgn="base" hangingPunct="0">
              <a:spcBef>
                <a:spcPct val="0"/>
              </a:spcBef>
              <a:spcAft>
                <a:spcPct val="0"/>
              </a:spcAft>
              <a:defRPr>
                <a:solidFill>
                  <a:schemeClr val="tx1"/>
                </a:solidFill>
                <a:latin typeface="Arial" charset="0"/>
              </a:defRPr>
            </a:lvl8pPr>
            <a:lvl9pPr marL="3716373" indent="-218610" defTabSz="930612" eaLnBrk="0" fontAlgn="base" hangingPunct="0">
              <a:spcBef>
                <a:spcPct val="0"/>
              </a:spcBef>
              <a:spcAft>
                <a:spcPct val="0"/>
              </a:spcAft>
              <a:defRPr>
                <a:solidFill>
                  <a:schemeClr val="tx1"/>
                </a:solidFill>
                <a:latin typeface="Arial" charset="0"/>
              </a:defRPr>
            </a:lvl9pPr>
          </a:lstStyle>
          <a:p>
            <a:fld id="{5DC87A92-6D8E-48E2-9133-ED9CA03A8786}" type="slidenum">
              <a:rPr lang="en-US" altLang="en-US" smtClean="0"/>
              <a:pPr/>
              <a:t>7</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Multi-disciplinary, incident-specific teams of spill scientists</a:t>
            </a:r>
          </a:p>
          <a:p>
            <a:pPr eaLnBrk="1" hangingPunct="1"/>
            <a:endParaRPr lang="en-US" altLang="en-US" smtClean="0"/>
          </a:p>
          <a:p>
            <a:pPr eaLnBrk="1" hangingPunct="1"/>
            <a:r>
              <a:rPr lang="en-US" altLang="en-US" smtClean="0"/>
              <a:t>Flexible &amp; scalable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24CB0B-8043-4A64-8437-48B0021E513F}" type="slidenum">
              <a:rPr lang="en-US" smtClean="0"/>
              <a:pPr>
                <a:defRPr/>
              </a:pPr>
              <a:t>8</a:t>
            </a:fld>
            <a:endParaRPr lang="en-US"/>
          </a:p>
        </p:txBody>
      </p:sp>
    </p:spTree>
    <p:extLst>
      <p:ext uri="{BB962C8B-B14F-4D97-AF65-F5344CB8AC3E}">
        <p14:creationId xmlns:p14="http://schemas.microsoft.com/office/powerpoint/2010/main" val="485336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24CB0B-8043-4A64-8437-48B0021E513F}" type="slidenum">
              <a:rPr lang="en-US" smtClean="0"/>
              <a:pPr>
                <a:defRPr/>
              </a:pPr>
              <a:t>9</a:t>
            </a:fld>
            <a:endParaRPr lang="en-US"/>
          </a:p>
        </p:txBody>
      </p:sp>
    </p:spTree>
    <p:extLst>
      <p:ext uri="{BB962C8B-B14F-4D97-AF65-F5344CB8AC3E}">
        <p14:creationId xmlns:p14="http://schemas.microsoft.com/office/powerpoint/2010/main" val="1222629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AADD9B-3F5B-4C65-B3CB-8B4627366EA4}" type="slidenum">
              <a:rPr lang="en-US"/>
              <a:pPr>
                <a:defRPr/>
              </a:pPr>
              <a:t>‹#›</a:t>
            </a:fld>
            <a:endParaRPr lang="en-US"/>
          </a:p>
        </p:txBody>
      </p:sp>
    </p:spTree>
    <p:extLst>
      <p:ext uri="{BB962C8B-B14F-4D97-AF65-F5344CB8AC3E}">
        <p14:creationId xmlns:p14="http://schemas.microsoft.com/office/powerpoint/2010/main" val="3152288396"/>
      </p:ext>
    </p:extLst>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BD0E3A-7712-4B35-BB1F-A69DF41AE282}" type="slidenum">
              <a:rPr lang="en-US"/>
              <a:pPr>
                <a:defRPr/>
              </a:pPr>
              <a:t>‹#›</a:t>
            </a:fld>
            <a:endParaRPr lang="en-US"/>
          </a:p>
        </p:txBody>
      </p:sp>
    </p:spTree>
    <p:extLst>
      <p:ext uri="{BB962C8B-B14F-4D97-AF65-F5344CB8AC3E}">
        <p14:creationId xmlns:p14="http://schemas.microsoft.com/office/powerpoint/2010/main" val="2981038981"/>
      </p:ext>
    </p:extLst>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B5B70B-FE8C-4071-9375-F2FAD2875B37}" type="slidenum">
              <a:rPr lang="en-US"/>
              <a:pPr>
                <a:defRPr/>
              </a:pPr>
              <a:t>‹#›</a:t>
            </a:fld>
            <a:endParaRPr lang="en-US"/>
          </a:p>
        </p:txBody>
      </p:sp>
    </p:spTree>
    <p:extLst>
      <p:ext uri="{BB962C8B-B14F-4D97-AF65-F5344CB8AC3E}">
        <p14:creationId xmlns:p14="http://schemas.microsoft.com/office/powerpoint/2010/main" val="1296196897"/>
      </p:ext>
    </p:extLst>
  </p:cSld>
  <p:clrMapOvr>
    <a:masterClrMapping/>
  </p:clrMapOvr>
  <p:transition>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52400" y="152400"/>
            <a:ext cx="8839200" cy="58674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400">
                <a:latin typeface="Times New Roman" pitchFamily="18" charset="0"/>
              </a:endParaRPr>
            </a:p>
          </p:txBody>
        </p:sp>
        <p:sp>
          <p:nvSpPr>
            <p:cNvPr id="6" name="Rectangle 4"/>
            <p:cNvSpPr>
              <a:spLocks noChangeArrowheads="1"/>
            </p:cNvSpPr>
            <p:nvPr/>
          </p:nvSpPr>
          <p:spPr bwMode="auto">
            <a:xfrm>
              <a:off x="285" y="336"/>
              <a:ext cx="5185" cy="3404"/>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400">
                <a:latin typeface="Times New Roman" pitchFamily="18"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pic>
        <p:nvPicPr>
          <p:cNvPr id="8" name="Picture 8" descr="Osp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9" descr="noaalogo"/>
          <p:cNvSpPr>
            <a:spLocks noChangeArrowheads="1"/>
          </p:cNvSpPr>
          <p:nvPr/>
        </p:nvSpPr>
        <p:spPr bwMode="auto">
          <a:xfrm>
            <a:off x="8229600" y="6096000"/>
            <a:ext cx="762000" cy="685800"/>
          </a:xfrm>
          <a:prstGeom prst="ellipse">
            <a:avLst/>
          </a:pr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 name="Text Box 10"/>
          <p:cNvSpPr txBox="1">
            <a:spLocks noChangeArrowheads="1"/>
          </p:cNvSpPr>
          <p:nvPr/>
        </p:nvSpPr>
        <p:spPr bwMode="auto">
          <a:xfrm>
            <a:off x="3810000" y="6096000"/>
            <a:ext cx="1828800" cy="762000"/>
          </a:xfrm>
          <a:prstGeom prst="rect">
            <a:avLst/>
          </a:prstGeom>
          <a:noFill/>
          <a:ln w="9525">
            <a:noFill/>
            <a:miter lim="800000"/>
            <a:headEnd/>
            <a:tailEnd/>
          </a:ln>
          <a:effectLst/>
        </p:spPr>
        <p:txBody>
          <a:bodyPr>
            <a:spAutoFit/>
          </a:bodyPr>
          <a:lstStyle/>
          <a:p>
            <a:pPr>
              <a:spcBef>
                <a:spcPct val="50000"/>
              </a:spcBef>
              <a:defRPr/>
            </a:pPr>
            <a:r>
              <a:rPr lang="en-US" sz="4400">
                <a:solidFill>
                  <a:srgbClr val="0066FF"/>
                </a:solidFill>
                <a:effectLst>
                  <a:outerShdw blurRad="38100" dist="38100" dir="2700000" algn="tl">
                    <a:srgbClr val="000000"/>
                  </a:outerShdw>
                </a:effectLst>
                <a:latin typeface="Eras Bold ITC" pitchFamily="34" charset="0"/>
              </a:rPr>
              <a:t>EROS</a:t>
            </a:r>
          </a:p>
        </p:txBody>
      </p:sp>
      <p:sp>
        <p:nvSpPr>
          <p:cNvPr id="157702"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157703"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Tree>
    <p:extLst>
      <p:ext uri="{BB962C8B-B14F-4D97-AF65-F5344CB8AC3E}">
        <p14:creationId xmlns:p14="http://schemas.microsoft.com/office/powerpoint/2010/main" val="3564726026"/>
      </p:ext>
    </p:extLst>
  </p:cSld>
  <p:clrMapOvr>
    <a:masterClrMapping/>
  </p:clrMapOvr>
  <p:transition>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3639867"/>
      </p:ext>
    </p:extLst>
  </p:cSld>
  <p:clrMapOvr>
    <a:masterClrMapping/>
  </p:clrMapOvr>
  <p:transition>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84970777"/>
      </p:ext>
    </p:extLst>
  </p:cSld>
  <p:clrMapOvr>
    <a:masterClrMapping/>
  </p:clrMapOvr>
  <p:transition>
    <p:pull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3111443"/>
      </p:ext>
    </p:extLst>
  </p:cSld>
  <p:clrMapOvr>
    <a:masterClrMapping/>
  </p:clrMapOvr>
  <p:transition>
    <p:pull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1347150"/>
      </p:ext>
    </p:extLst>
  </p:cSld>
  <p:clrMapOvr>
    <a:masterClrMapping/>
  </p:clrMapOvr>
  <p:transition>
    <p:pull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4849074"/>
      </p:ext>
    </p:extLst>
  </p:cSld>
  <p:clrMapOvr>
    <a:masterClrMapping/>
  </p:clrMapOvr>
  <p:transition>
    <p:pull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983702"/>
      </p:ext>
    </p:extLst>
  </p:cSld>
  <p:clrMapOvr>
    <a:masterClrMapping/>
  </p:clrMapOvr>
  <p:transition>
    <p:pull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3568331"/>
      </p:ext>
    </p:extLst>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868117-62C0-4498-BB3D-6E07840BB6C7}" type="slidenum">
              <a:rPr lang="en-US"/>
              <a:pPr>
                <a:defRPr/>
              </a:pPr>
              <a:t>‹#›</a:t>
            </a:fld>
            <a:endParaRPr lang="en-US"/>
          </a:p>
        </p:txBody>
      </p:sp>
    </p:spTree>
    <p:extLst>
      <p:ext uri="{BB962C8B-B14F-4D97-AF65-F5344CB8AC3E}">
        <p14:creationId xmlns:p14="http://schemas.microsoft.com/office/powerpoint/2010/main" val="3111196928"/>
      </p:ext>
    </p:extLst>
  </p:cSld>
  <p:clrMapOvr>
    <a:masterClrMapping/>
  </p:clrMapOvr>
  <p:transition>
    <p:pull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7750561"/>
      </p:ext>
    </p:extLst>
  </p:cSld>
  <p:clrMapOvr>
    <a:masterClrMapping/>
  </p:clrMapOvr>
  <p:transition>
    <p:pull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211012"/>
      </p:ext>
    </p:extLst>
  </p:cSld>
  <p:clrMapOvr>
    <a:masterClrMapping/>
  </p:clrMapOvr>
  <p:transition>
    <p:pull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57200"/>
            <a:ext cx="20383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57200"/>
            <a:ext cx="59626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7275168"/>
      </p:ext>
    </p:extLst>
  </p:cSld>
  <p:clrMapOvr>
    <a:masterClrMapping/>
  </p:clrMapOvr>
  <p:transition>
    <p:pull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1853357"/>
      </p:ext>
    </p:extLst>
  </p:cSld>
  <p:clrMapOvr>
    <a:masterClrMapping/>
  </p:clrMapOvr>
  <p:transition>
    <p:pull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609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533400" y="1219200"/>
            <a:ext cx="8153400" cy="4648200"/>
          </a:xfrm>
        </p:spPr>
        <p:txBody>
          <a:bodyPr/>
          <a:lstStyle/>
          <a:p>
            <a:pPr lvl="0"/>
            <a:endParaRPr lang="en-US" noProof="0" smtClean="0"/>
          </a:p>
        </p:txBody>
      </p:sp>
    </p:spTree>
    <p:extLst>
      <p:ext uri="{BB962C8B-B14F-4D97-AF65-F5344CB8AC3E}">
        <p14:creationId xmlns:p14="http://schemas.microsoft.com/office/powerpoint/2010/main" val="2148447708"/>
      </p:ext>
    </p:extLst>
  </p:cSld>
  <p:clrMapOvr>
    <a:masterClrMapping/>
  </p:clrMapOvr>
  <p:transition>
    <p:pull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57200"/>
            <a:ext cx="8153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2813159"/>
      </p:ext>
    </p:extLst>
  </p:cSld>
  <p:clrMapOvr>
    <a:masterClrMapping/>
  </p:clrMapOvr>
  <p:transition>
    <p:pull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81534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 y="3619500"/>
            <a:ext cx="81534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7897442"/>
      </p:ext>
    </p:extLst>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81B1A3-4602-4F42-AC9F-311A3F81781F}" type="slidenum">
              <a:rPr lang="en-US"/>
              <a:pPr>
                <a:defRPr/>
              </a:pPr>
              <a:t>‹#›</a:t>
            </a:fld>
            <a:endParaRPr lang="en-US"/>
          </a:p>
        </p:txBody>
      </p:sp>
    </p:spTree>
    <p:extLst>
      <p:ext uri="{BB962C8B-B14F-4D97-AF65-F5344CB8AC3E}">
        <p14:creationId xmlns:p14="http://schemas.microsoft.com/office/powerpoint/2010/main" val="2608253473"/>
      </p:ext>
    </p:extLst>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DADE66-B954-44E2-97D2-598A5488AAC5}" type="slidenum">
              <a:rPr lang="en-US"/>
              <a:pPr>
                <a:defRPr/>
              </a:pPr>
              <a:t>‹#›</a:t>
            </a:fld>
            <a:endParaRPr lang="en-US"/>
          </a:p>
        </p:txBody>
      </p:sp>
    </p:spTree>
    <p:extLst>
      <p:ext uri="{BB962C8B-B14F-4D97-AF65-F5344CB8AC3E}">
        <p14:creationId xmlns:p14="http://schemas.microsoft.com/office/powerpoint/2010/main" val="3541658551"/>
      </p:ext>
    </p:extLst>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382541-2778-43ED-9F10-DE3288F1A357}" type="slidenum">
              <a:rPr lang="en-US"/>
              <a:pPr>
                <a:defRPr/>
              </a:pPr>
              <a:t>‹#›</a:t>
            </a:fld>
            <a:endParaRPr lang="en-US"/>
          </a:p>
        </p:txBody>
      </p:sp>
    </p:spTree>
    <p:extLst>
      <p:ext uri="{BB962C8B-B14F-4D97-AF65-F5344CB8AC3E}">
        <p14:creationId xmlns:p14="http://schemas.microsoft.com/office/powerpoint/2010/main" val="361914069"/>
      </p:ext>
    </p:extLst>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1F11A3-44B5-4739-964E-F95DD64BD924}" type="slidenum">
              <a:rPr lang="en-US"/>
              <a:pPr>
                <a:defRPr/>
              </a:pPr>
              <a:t>‹#›</a:t>
            </a:fld>
            <a:endParaRPr lang="en-US"/>
          </a:p>
        </p:txBody>
      </p:sp>
    </p:spTree>
    <p:extLst>
      <p:ext uri="{BB962C8B-B14F-4D97-AF65-F5344CB8AC3E}">
        <p14:creationId xmlns:p14="http://schemas.microsoft.com/office/powerpoint/2010/main" val="2174464701"/>
      </p:ext>
    </p:extLst>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00974D-9EF3-4943-A716-E023C58E48FE}" type="slidenum">
              <a:rPr lang="en-US"/>
              <a:pPr>
                <a:defRPr/>
              </a:pPr>
              <a:t>‹#›</a:t>
            </a:fld>
            <a:endParaRPr lang="en-US"/>
          </a:p>
        </p:txBody>
      </p:sp>
    </p:spTree>
    <p:extLst>
      <p:ext uri="{BB962C8B-B14F-4D97-AF65-F5344CB8AC3E}">
        <p14:creationId xmlns:p14="http://schemas.microsoft.com/office/powerpoint/2010/main" val="51110343"/>
      </p:ext>
    </p:extLst>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C49DA-38F4-421A-9363-F4535D10C4FB}" type="slidenum">
              <a:rPr lang="en-US"/>
              <a:pPr>
                <a:defRPr/>
              </a:pPr>
              <a:t>‹#›</a:t>
            </a:fld>
            <a:endParaRPr lang="en-US"/>
          </a:p>
        </p:txBody>
      </p:sp>
    </p:spTree>
    <p:extLst>
      <p:ext uri="{BB962C8B-B14F-4D97-AF65-F5344CB8AC3E}">
        <p14:creationId xmlns:p14="http://schemas.microsoft.com/office/powerpoint/2010/main" val="3760402241"/>
      </p:ext>
    </p:extLst>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09FB73-CC11-4EF9-9F6B-F96C3E7F35D7}" type="slidenum">
              <a:rPr lang="en-US"/>
              <a:pPr>
                <a:defRPr/>
              </a:pPr>
              <a:t>‹#›</a:t>
            </a:fld>
            <a:endParaRPr lang="en-US"/>
          </a:p>
        </p:txBody>
      </p:sp>
    </p:spTree>
    <p:extLst>
      <p:ext uri="{BB962C8B-B14F-4D97-AF65-F5344CB8AC3E}">
        <p14:creationId xmlns:p14="http://schemas.microsoft.com/office/powerpoint/2010/main" val="831882814"/>
      </p:ext>
    </p:extLst>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wmf"/><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737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737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8B9515F8-9B7A-46D2-BBA0-6243FBA00F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ransition>
    <p:pull dir="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B033D"/>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3400" y="457200"/>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533400" y="1219200"/>
            <a:ext cx="8153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52" name="Picture 4" descr="Ospr_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8600" y="6219825"/>
            <a:ext cx="638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Oval 5" descr="noaalogo"/>
          <p:cNvSpPr>
            <a:spLocks noChangeArrowheads="1"/>
          </p:cNvSpPr>
          <p:nvPr/>
        </p:nvSpPr>
        <p:spPr bwMode="auto">
          <a:xfrm>
            <a:off x="8229600" y="6248400"/>
            <a:ext cx="685800" cy="609600"/>
          </a:xfrm>
          <a:prstGeom prst="ellipse">
            <a:avLst/>
          </a:prstGeom>
          <a:blipFill dpi="0" rotWithShape="0">
            <a:blip r:embed="rId1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56678" name="Rectangle 6"/>
          <p:cNvSpPr>
            <a:spLocks noChangeArrowheads="1"/>
          </p:cNvSpPr>
          <p:nvPr/>
        </p:nvSpPr>
        <p:spPr bwMode="auto">
          <a:xfrm>
            <a:off x="3733800" y="6096000"/>
            <a:ext cx="1738313" cy="762000"/>
          </a:xfrm>
          <a:prstGeom prst="rect">
            <a:avLst/>
          </a:prstGeom>
          <a:noFill/>
          <a:ln w="9525">
            <a:noFill/>
            <a:miter lim="800000"/>
            <a:headEnd/>
            <a:tailEnd/>
          </a:ln>
          <a:effectLst/>
        </p:spPr>
        <p:txBody>
          <a:bodyPr wrap="none">
            <a:spAutoFit/>
          </a:bodyPr>
          <a:lstStyle/>
          <a:p>
            <a:pPr>
              <a:spcBef>
                <a:spcPct val="50000"/>
              </a:spcBef>
              <a:defRPr/>
            </a:pPr>
            <a:r>
              <a:rPr lang="en-US" sz="4400">
                <a:solidFill>
                  <a:srgbClr val="0066FF"/>
                </a:solidFill>
                <a:effectLst>
                  <a:outerShdw blurRad="38100" dist="38100" dir="2700000" algn="tl">
                    <a:srgbClr val="000000"/>
                  </a:outerShdw>
                </a:effectLst>
                <a:latin typeface="Eras Bold ITC" pitchFamily="34" charset="0"/>
              </a:rPr>
              <a:t>EROS</a:t>
            </a:r>
          </a:p>
        </p:txBody>
      </p:sp>
    </p:spTree>
  </p:cSld>
  <p:clrMap bg1="dk2" tx1="lt1" bg2="dk1" tx2="lt2" accent1="accent1" accent2="accent2" accent3="accent3" accent4="accent4" accent5="accent5" accent6="accent6" hlink="hlink" folHlink="folHlink"/>
  <p:sldLayoutIdLst>
    <p:sldLayoutId id="2147484043"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Lst>
  <p:transition>
    <p:pull dir="rd"/>
  </p:transition>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jpeg"/></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033D"/>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a:xfrm>
            <a:off x="609600" y="609600"/>
            <a:ext cx="7848600" cy="2559050"/>
          </a:xfrm>
        </p:spPr>
        <p:txBody>
          <a:bodyPr/>
          <a:lstStyle/>
          <a:p>
            <a:pPr eaLnBrk="1" hangingPunct="1">
              <a:defRPr/>
            </a:pPr>
            <a:r>
              <a:rPr lang="en-US" sz="5600" b="1" dirty="0" smtClean="0">
                <a:effectLst>
                  <a:outerShdw blurRad="38100" dist="38100" dir="2700000" algn="tl">
                    <a:srgbClr val="000000"/>
                  </a:outerShdw>
                </a:effectLst>
              </a:rPr>
              <a:t>Environmental Response to Oil Spills (EROS)</a:t>
            </a:r>
            <a:r>
              <a:rPr lang="en-US" sz="5600" dirty="0" smtClean="0">
                <a:effectLst>
                  <a:outerShdw blurRad="38100" dist="38100" dir="2700000" algn="tl">
                    <a:srgbClr val="000000"/>
                  </a:outerShdw>
                </a:effectLst>
              </a:rPr>
              <a:t> – </a:t>
            </a:r>
            <a:br>
              <a:rPr lang="en-US" sz="5600" dirty="0" smtClean="0">
                <a:effectLst>
                  <a:outerShdw blurRad="38100" dist="38100" dir="2700000" algn="tl">
                    <a:srgbClr val="000000"/>
                  </a:outerShdw>
                </a:effectLst>
              </a:rPr>
            </a:br>
            <a:r>
              <a:rPr lang="en-US" sz="1800" dirty="0" smtClean="0">
                <a:effectLst>
                  <a:outerShdw blurRad="38100" dist="38100" dir="2700000" algn="tl">
                    <a:srgbClr val="000000"/>
                  </a:outerShdw>
                </a:effectLst>
              </a:rPr>
              <a:t/>
            </a:r>
            <a:br>
              <a:rPr lang="en-US" sz="1800" dirty="0" smtClean="0">
                <a:effectLst>
                  <a:outerShdw blurRad="38100" dist="38100" dir="2700000" algn="tl">
                    <a:srgbClr val="000000"/>
                  </a:outerShdw>
                </a:effectLst>
              </a:rPr>
            </a:br>
            <a:r>
              <a:rPr lang="en-US" sz="5600" dirty="0" smtClean="0">
                <a:effectLst>
                  <a:outerShdw blurRad="38100" dist="38100" dir="2700000" algn="tl">
                    <a:srgbClr val="000000"/>
                  </a:outerShdw>
                </a:effectLst>
              </a:rPr>
              <a:t>NOAA &amp; OSPR’s Pollution Response Roles</a:t>
            </a:r>
            <a:endParaRPr lang="en-US" sz="5600" dirty="0" smtClean="0"/>
          </a:p>
        </p:txBody>
      </p:sp>
      <p:sp>
        <p:nvSpPr>
          <p:cNvPr id="4099" name="Rectangle 3"/>
          <p:cNvSpPr>
            <a:spLocks noGrp="1" noChangeArrowheads="1"/>
          </p:cNvSpPr>
          <p:nvPr>
            <p:ph type="subTitle" idx="1"/>
          </p:nvPr>
        </p:nvSpPr>
        <p:spPr>
          <a:xfrm>
            <a:off x="1371600" y="3733800"/>
            <a:ext cx="6400800" cy="2254250"/>
          </a:xfrm>
        </p:spPr>
        <p:txBody>
          <a:bodyPr/>
          <a:lstStyle/>
          <a:p>
            <a:pPr eaLnBrk="1" hangingPunct="1">
              <a:lnSpc>
                <a:spcPct val="90000"/>
              </a:lnSpc>
            </a:pPr>
            <a:r>
              <a:rPr lang="en-US" altLang="en-US" sz="2000" dirty="0" smtClean="0"/>
              <a:t>March 25, 2014</a:t>
            </a:r>
          </a:p>
          <a:p>
            <a:pPr eaLnBrk="1" hangingPunct="1">
              <a:lnSpc>
                <a:spcPct val="90000"/>
              </a:lnSpc>
            </a:pPr>
            <a:endParaRPr lang="en-US" altLang="en-US" sz="2000" dirty="0" smtClean="0"/>
          </a:p>
          <a:p>
            <a:pPr eaLnBrk="1" hangingPunct="1">
              <a:lnSpc>
                <a:spcPct val="90000"/>
              </a:lnSpc>
            </a:pPr>
            <a:r>
              <a:rPr lang="en-US" altLang="en-US" sz="2000" dirty="0" smtClean="0"/>
              <a:t>Jordan Stout, NOAA</a:t>
            </a:r>
          </a:p>
          <a:p>
            <a:pPr eaLnBrk="1" hangingPunct="1">
              <a:lnSpc>
                <a:spcPct val="90000"/>
              </a:lnSpc>
            </a:pPr>
            <a:r>
              <a:rPr lang="en-US" altLang="en-US" sz="2000" dirty="0"/>
              <a:t>Josh Curtis, </a:t>
            </a:r>
            <a:r>
              <a:rPr lang="en-US" altLang="en-US" sz="2000" dirty="0" smtClean="0"/>
              <a:t>OSPR</a:t>
            </a:r>
            <a:endParaRPr lang="en-US" altLang="en-US" sz="2000" dirty="0"/>
          </a:p>
        </p:txBody>
      </p:sp>
      <p:pic>
        <p:nvPicPr>
          <p:cNvPr id="4100" name="Picture 4" descr="plov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33800"/>
            <a:ext cx="2362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E seal wei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733800"/>
            <a:ext cx="24384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p:txBody>
          <a:bodyPr/>
          <a:lstStyle/>
          <a:p>
            <a:pPr eaLnBrk="1" hangingPunct="1">
              <a:lnSpc>
                <a:spcPct val="90000"/>
              </a:lnSpc>
            </a:pPr>
            <a:r>
              <a:rPr lang="en-US" altLang="en-US" smtClean="0"/>
              <a:t>Jacob Lukenbach</a:t>
            </a:r>
          </a:p>
          <a:p>
            <a:pPr eaLnBrk="1" hangingPunct="1">
              <a:lnSpc>
                <a:spcPct val="90000"/>
              </a:lnSpc>
            </a:pPr>
            <a:r>
              <a:rPr lang="en-US" altLang="en-US" smtClean="0"/>
              <a:t>Puerto Rican</a:t>
            </a:r>
          </a:p>
          <a:p>
            <a:pPr eaLnBrk="1" hangingPunct="1">
              <a:lnSpc>
                <a:spcPct val="90000"/>
              </a:lnSpc>
            </a:pPr>
            <a:r>
              <a:rPr lang="en-US" altLang="en-US" smtClean="0"/>
              <a:t>New Carissa</a:t>
            </a:r>
          </a:p>
          <a:p>
            <a:pPr eaLnBrk="1" hangingPunct="1">
              <a:lnSpc>
                <a:spcPct val="90000"/>
              </a:lnSpc>
            </a:pPr>
            <a:r>
              <a:rPr lang="en-US" altLang="en-US" smtClean="0"/>
              <a:t>Athos I</a:t>
            </a:r>
          </a:p>
          <a:p>
            <a:pPr eaLnBrk="1" hangingPunct="1">
              <a:lnSpc>
                <a:spcPct val="90000"/>
              </a:lnSpc>
            </a:pPr>
            <a:r>
              <a:rPr lang="en-US" altLang="en-US" smtClean="0"/>
              <a:t>Selendang</a:t>
            </a:r>
          </a:p>
          <a:p>
            <a:pPr eaLnBrk="1" hangingPunct="1">
              <a:lnSpc>
                <a:spcPct val="90000"/>
              </a:lnSpc>
            </a:pPr>
            <a:r>
              <a:rPr lang="en-US" altLang="en-US" smtClean="0"/>
              <a:t>DBL-152</a:t>
            </a:r>
          </a:p>
          <a:p>
            <a:pPr eaLnBrk="1" hangingPunct="1">
              <a:lnSpc>
                <a:spcPct val="90000"/>
              </a:lnSpc>
            </a:pPr>
            <a:r>
              <a:rPr lang="en-US" altLang="en-US" smtClean="0"/>
              <a:t>Katrina spills</a:t>
            </a:r>
          </a:p>
          <a:p>
            <a:pPr eaLnBrk="1" hangingPunct="1">
              <a:lnSpc>
                <a:spcPct val="90000"/>
              </a:lnSpc>
            </a:pPr>
            <a:r>
              <a:rPr lang="en-US" altLang="en-US" smtClean="0"/>
              <a:t>Katrina orphan HAZMAT containers</a:t>
            </a:r>
          </a:p>
        </p:txBody>
      </p:sp>
      <p:pic>
        <p:nvPicPr>
          <p:cNvPr id="13315" name="Picture 3" descr="Ath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727075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121304 EO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FMP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0"/>
            <a:ext cx="30749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62200"/>
            <a:ext cx="20145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Jacob Luckenba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00600"/>
            <a:ext cx="3238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401" name="Rectangle 9"/>
          <p:cNvSpPr>
            <a:spLocks noGrp="1" noChangeArrowheads="1"/>
          </p:cNvSpPr>
          <p:nvPr>
            <p:ph type="title"/>
          </p:nvPr>
        </p:nvSpPr>
        <p:spPr/>
        <p:txBody>
          <a:bodyPr/>
          <a:lstStyle/>
          <a:p>
            <a:pPr eaLnBrk="1" hangingPunct="1">
              <a:defRPr/>
            </a:pPr>
            <a:r>
              <a:rPr lang="en-US" b="1" dirty="0" smtClean="0">
                <a:solidFill>
                  <a:srgbClr val="E5E5FF"/>
                </a:solidFill>
                <a:effectLst>
                  <a:outerShdw blurRad="38100" dist="38100" dir="2700000" algn="tl">
                    <a:srgbClr val="000000"/>
                  </a:outerShdw>
                </a:effectLst>
              </a:rPr>
              <a:t>Domestic incidents</a:t>
            </a:r>
          </a:p>
        </p:txBody>
      </p:sp>
      <p:pic>
        <p:nvPicPr>
          <p:cNvPr id="13321" name="Picture 10" descr="Cape Mohican oil from drydo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2209800"/>
            <a:ext cx="350520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1" descr="SBASS%2025SEP_sm"/>
          <p:cNvPicPr>
            <a:picLocks noChangeAspect="1" noChangeArrowheads="1"/>
          </p:cNvPicPr>
          <p:nvPr/>
        </p:nvPicPr>
        <p:blipFill>
          <a:blip r:embed="rId9">
            <a:lum bright="-6000" contrast="2000"/>
            <a:extLst>
              <a:ext uri="{28A0092B-C50C-407E-A947-70E740481C1C}">
                <a14:useLocalDpi xmlns:a14="http://schemas.microsoft.com/office/drawing/2010/main" val="0"/>
              </a:ext>
            </a:extLst>
          </a:blip>
          <a:srcRect/>
          <a:stretch>
            <a:fillRect/>
          </a:stretch>
        </p:blipFill>
        <p:spPr bwMode="auto">
          <a:xfrm>
            <a:off x="5257800" y="432435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2" descr="El Caj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2362200"/>
            <a:ext cx="26670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Katrina sa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4673600"/>
            <a:ext cx="3276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Collision4.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p:txBody>
          <a:bodyPr/>
          <a:lstStyle/>
          <a:p>
            <a:pPr eaLnBrk="1" hangingPunct="1"/>
            <a:r>
              <a:rPr lang="en-US" altLang="en-US" smtClean="0"/>
              <a:t>Prestige (Spain)</a:t>
            </a:r>
          </a:p>
          <a:p>
            <a:pPr eaLnBrk="1" hangingPunct="1"/>
            <a:r>
              <a:rPr lang="en-US" altLang="en-US" smtClean="0"/>
              <a:t>Solar I (Phillipines)</a:t>
            </a:r>
          </a:p>
          <a:p>
            <a:pPr eaLnBrk="1" hangingPunct="1"/>
            <a:r>
              <a:rPr lang="en-US" altLang="en-US" smtClean="0"/>
              <a:t>M/V Jessica (Galapagos)</a:t>
            </a:r>
          </a:p>
          <a:p>
            <a:pPr eaLnBrk="1" hangingPunct="1"/>
            <a:r>
              <a:rPr lang="en-US" altLang="en-US" smtClean="0"/>
              <a:t>Desert Storm (Persian Gulf)</a:t>
            </a:r>
          </a:p>
        </p:txBody>
      </p:sp>
      <p:pic>
        <p:nvPicPr>
          <p:cNvPr id="14339" name="Picture 3" descr="Jess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800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184525"/>
            <a:ext cx="559752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962400"/>
            <a:ext cx="51054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Desert Storm spi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0"/>
            <a:ext cx="42672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descr="Solar I respon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340350"/>
            <a:ext cx="22860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2057400"/>
            <a:ext cx="3276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1238" y="2057400"/>
            <a:ext cx="3052762"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1" descr="TondoMangrov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057400"/>
            <a:ext cx="28432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47" name="Rectangle 7"/>
          <p:cNvSpPr>
            <a:spLocks noGrp="1" noChangeArrowheads="1"/>
          </p:cNvSpPr>
          <p:nvPr>
            <p:ph type="title"/>
          </p:nvPr>
        </p:nvSpPr>
        <p:spPr>
          <a:xfrm>
            <a:off x="457200" y="1295400"/>
            <a:ext cx="8229600" cy="685800"/>
          </a:xfrm>
        </p:spPr>
        <p:txBody>
          <a:bodyPr/>
          <a:lstStyle/>
          <a:p>
            <a:pPr eaLnBrk="1" hangingPunct="1">
              <a:defRPr/>
            </a:pPr>
            <a:r>
              <a:rPr lang="en-US" b="1" smtClean="0">
                <a:solidFill>
                  <a:srgbClr val="E5E5FF"/>
                </a:solidFill>
                <a:effectLst>
                  <a:outerShdw blurRad="38100" dist="38100" dir="2700000" algn="tl">
                    <a:srgbClr val="000000"/>
                  </a:outerShdw>
                </a:effectLst>
              </a:rPr>
              <a:t>International incidents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p:txBody>
          <a:bodyPr/>
          <a:lstStyle/>
          <a:p>
            <a:pPr eaLnBrk="1" hangingPunct="1">
              <a:lnSpc>
                <a:spcPct val="90000"/>
              </a:lnSpc>
            </a:pPr>
            <a:r>
              <a:rPr lang="en-US" altLang="en-US" sz="2700" smtClean="0"/>
              <a:t>Ehime Maru</a:t>
            </a:r>
          </a:p>
          <a:p>
            <a:pPr eaLnBrk="1" hangingPunct="1">
              <a:lnSpc>
                <a:spcPct val="90000"/>
              </a:lnSpc>
            </a:pPr>
            <a:r>
              <a:rPr lang="en-US" altLang="en-US" sz="2700" smtClean="0"/>
              <a:t>Alaska Airlines Flight 261</a:t>
            </a:r>
          </a:p>
          <a:p>
            <a:pPr eaLnBrk="1" hangingPunct="1">
              <a:lnSpc>
                <a:spcPct val="90000"/>
              </a:lnSpc>
            </a:pPr>
            <a:r>
              <a:rPr lang="en-US" altLang="en-US" sz="2700" smtClean="0"/>
              <a:t>John F. Kennedy, Jr. airplane debris</a:t>
            </a:r>
          </a:p>
          <a:p>
            <a:pPr eaLnBrk="1" hangingPunct="1">
              <a:lnSpc>
                <a:spcPct val="90000"/>
              </a:lnSpc>
            </a:pPr>
            <a:r>
              <a:rPr lang="en-US" altLang="en-US" sz="2700" smtClean="0"/>
              <a:t>USS Intrepid</a:t>
            </a:r>
          </a:p>
          <a:p>
            <a:pPr eaLnBrk="1" hangingPunct="1">
              <a:lnSpc>
                <a:spcPct val="90000"/>
              </a:lnSpc>
            </a:pPr>
            <a:r>
              <a:rPr lang="en-US" altLang="en-US" sz="2700" smtClean="0"/>
              <a:t>9/11</a:t>
            </a:r>
          </a:p>
          <a:p>
            <a:pPr eaLnBrk="1" hangingPunct="1">
              <a:lnSpc>
                <a:spcPct val="90000"/>
              </a:lnSpc>
            </a:pPr>
            <a:r>
              <a:rPr lang="en-US" altLang="en-US" sz="2700" smtClean="0"/>
              <a:t>Whale carcasses</a:t>
            </a:r>
          </a:p>
          <a:p>
            <a:pPr eaLnBrk="1" hangingPunct="1">
              <a:lnSpc>
                <a:spcPct val="90000"/>
              </a:lnSpc>
            </a:pPr>
            <a:r>
              <a:rPr lang="en-US" altLang="en-US" sz="2700" smtClean="0"/>
              <a:t>Body recoveries</a:t>
            </a:r>
          </a:p>
          <a:p>
            <a:pPr eaLnBrk="1" hangingPunct="1">
              <a:lnSpc>
                <a:spcPct val="90000"/>
              </a:lnSpc>
            </a:pPr>
            <a:r>
              <a:rPr lang="en-US" altLang="en-US" sz="2700" smtClean="0"/>
              <a:t>Humphrey the whale</a:t>
            </a:r>
          </a:p>
          <a:p>
            <a:pPr eaLnBrk="1" hangingPunct="1">
              <a:lnSpc>
                <a:spcPct val="90000"/>
              </a:lnSpc>
            </a:pPr>
            <a:r>
              <a:rPr lang="en-US" altLang="en-US" sz="2700" smtClean="0"/>
              <a:t>Spartina seed dispersion in Puget Sound</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71788"/>
            <a:ext cx="487680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Humphrey 19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446213"/>
            <a:ext cx="4038600"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352800"/>
            <a:ext cx="3055938"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WWII wreck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971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Floating wing p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0"/>
            <a:ext cx="25146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IMG_9315a__Large_"/>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1676400"/>
            <a:ext cx="33528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descr="120506intrepi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0"/>
            <a:ext cx="35052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1025" y="3581400"/>
            <a:ext cx="2212975" cy="32766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5372" name="Picture 12" descr="MJbale_hi_res_jpg_2710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5218113"/>
            <a:ext cx="2514600"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descr="09_ehime_maru"/>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828800"/>
            <a:ext cx="25908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9502" name="Rectangle 14"/>
          <p:cNvSpPr>
            <a:spLocks noGrp="1" noChangeArrowheads="1"/>
          </p:cNvSpPr>
          <p:nvPr>
            <p:ph type="title"/>
          </p:nvPr>
        </p:nvSpPr>
        <p:spPr>
          <a:xfrm>
            <a:off x="228600" y="1600200"/>
            <a:ext cx="8229600" cy="685800"/>
          </a:xfrm>
        </p:spPr>
        <p:txBody>
          <a:bodyPr/>
          <a:lstStyle/>
          <a:p>
            <a:pPr eaLnBrk="1" hangingPunct="1">
              <a:defRPr/>
            </a:pPr>
            <a:r>
              <a:rPr lang="en-US" b="1" smtClean="0">
                <a:solidFill>
                  <a:srgbClr val="E5E5FF"/>
                </a:solidFill>
                <a:effectLst>
                  <a:outerShdw blurRad="38100" dist="38100" dir="2700000" algn="tl">
                    <a:srgbClr val="000000"/>
                  </a:outerShdw>
                </a:effectLst>
              </a:rPr>
              <a:t>Non-traditional support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NOAA support between incidents</a:t>
            </a:r>
          </a:p>
        </p:txBody>
      </p:sp>
      <p:sp>
        <p:nvSpPr>
          <p:cNvPr id="16387" name="Rectangle 3"/>
          <p:cNvSpPr>
            <a:spLocks noGrp="1" noChangeArrowheads="1"/>
          </p:cNvSpPr>
          <p:nvPr>
            <p:ph type="body" sz="half" idx="1"/>
          </p:nvPr>
        </p:nvSpPr>
        <p:spPr/>
        <p:txBody>
          <a:bodyPr/>
          <a:lstStyle/>
          <a:p>
            <a:pPr eaLnBrk="1" hangingPunct="1">
              <a:lnSpc>
                <a:spcPct val="90000"/>
              </a:lnSpc>
            </a:pPr>
            <a:r>
              <a:rPr lang="en-US" altLang="en-US" sz="2700" smtClean="0"/>
              <a:t>Planning</a:t>
            </a:r>
          </a:p>
          <a:p>
            <a:pPr lvl="1" eaLnBrk="1" hangingPunct="1">
              <a:lnSpc>
                <a:spcPct val="90000"/>
              </a:lnSpc>
            </a:pPr>
            <a:r>
              <a:rPr lang="en-US" altLang="en-US" sz="2200" smtClean="0"/>
              <a:t>ACPs, RRTs, NRT, JRTs</a:t>
            </a:r>
          </a:p>
          <a:p>
            <a:pPr lvl="1" eaLnBrk="1" hangingPunct="1">
              <a:lnSpc>
                <a:spcPct val="90000"/>
              </a:lnSpc>
            </a:pPr>
            <a:r>
              <a:rPr lang="en-US" altLang="en-US" sz="2200" smtClean="0"/>
              <a:t>ERAs &amp; TAP</a:t>
            </a:r>
          </a:p>
          <a:p>
            <a:pPr eaLnBrk="1" hangingPunct="1">
              <a:lnSpc>
                <a:spcPct val="90000"/>
              </a:lnSpc>
            </a:pPr>
            <a:r>
              <a:rPr lang="en-US" altLang="en-US" sz="2700" smtClean="0"/>
              <a:t>Drill support</a:t>
            </a:r>
          </a:p>
          <a:p>
            <a:pPr eaLnBrk="1" hangingPunct="1">
              <a:lnSpc>
                <a:spcPct val="90000"/>
              </a:lnSpc>
            </a:pPr>
            <a:r>
              <a:rPr lang="en-US" altLang="en-US" sz="2700" smtClean="0"/>
              <a:t>Training</a:t>
            </a:r>
          </a:p>
          <a:p>
            <a:pPr eaLnBrk="1" hangingPunct="1">
              <a:lnSpc>
                <a:spcPct val="90000"/>
              </a:lnSpc>
            </a:pPr>
            <a:r>
              <a:rPr lang="en-US" altLang="en-US" sz="2700" smtClean="0"/>
              <a:t>Outreach</a:t>
            </a:r>
          </a:p>
          <a:p>
            <a:pPr eaLnBrk="1" hangingPunct="1">
              <a:lnSpc>
                <a:spcPct val="90000"/>
              </a:lnSpc>
            </a:pPr>
            <a:r>
              <a:rPr lang="en-US" altLang="en-US" sz="2700" smtClean="0"/>
              <a:t>POC for NOAA models</a:t>
            </a:r>
          </a:p>
          <a:p>
            <a:pPr eaLnBrk="1" hangingPunct="1">
              <a:lnSpc>
                <a:spcPct val="90000"/>
              </a:lnSpc>
            </a:pPr>
            <a:r>
              <a:rPr lang="en-US" altLang="en-US" sz="2700" smtClean="0"/>
              <a:t>Support other USCG missions</a:t>
            </a:r>
          </a:p>
          <a:p>
            <a:pPr eaLnBrk="1" hangingPunct="1">
              <a:lnSpc>
                <a:spcPct val="90000"/>
              </a:lnSpc>
            </a:pPr>
            <a:r>
              <a:rPr lang="en-US" altLang="en-US" sz="2700" smtClean="0"/>
              <a:t>And…</a:t>
            </a:r>
          </a:p>
        </p:txBody>
      </p:sp>
      <p:pic>
        <p:nvPicPr>
          <p:cNvPr id="16388" name="Content Placeholder 6" descr="FOSC Guide page 1 &amp; URL (2010).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91088" y="1219200"/>
            <a:ext cx="3590925" cy="4648200"/>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p:txBody>
          <a:bodyPr/>
          <a:lstStyle/>
          <a:p>
            <a:pPr eaLnBrk="1" hangingPunct="1"/>
            <a:r>
              <a:rPr lang="en-US" altLang="en-US" smtClean="0"/>
              <a:t>Shoreline Assessment Manual</a:t>
            </a:r>
          </a:p>
          <a:p>
            <a:pPr eaLnBrk="1" hangingPunct="1"/>
            <a:r>
              <a:rPr lang="en-US" altLang="en-US" smtClean="0"/>
              <a:t>SCAT</a:t>
            </a:r>
          </a:p>
          <a:p>
            <a:pPr eaLnBrk="1" hangingPunct="1"/>
            <a:r>
              <a:rPr lang="en-US" altLang="en-US" smtClean="0"/>
              <a:t>Oil Observation Job Aids</a:t>
            </a:r>
          </a:p>
          <a:p>
            <a:pPr eaLnBrk="1" hangingPunct="1"/>
            <a:r>
              <a:rPr lang="en-US" altLang="en-US" smtClean="0"/>
              <a:t>Response in Tropical Habitats</a:t>
            </a:r>
          </a:p>
          <a:p>
            <a:pPr eaLnBrk="1" hangingPunct="1"/>
            <a:r>
              <a:rPr lang="en-US" altLang="en-US" smtClean="0"/>
              <a:t>Spills &amp; Seafood Safety</a:t>
            </a:r>
          </a:p>
        </p:txBody>
      </p:sp>
      <p:pic>
        <p:nvPicPr>
          <p:cNvPr id="17411" name="Picture 3" descr="489_disperse_Page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3775075"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912_costeros_Page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743200"/>
            <a:ext cx="42418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911_coastal_Page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0"/>
            <a:ext cx="4195763"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34_mangrove_complete_Page_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2388" y="0"/>
            <a:ext cx="2741612"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695_seaice_Page_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4960938"/>
            <a:ext cx="2741613"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Oil &amp; sea turtles_Page_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2388" y="1371600"/>
            <a:ext cx="2741612"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939_trajanalysis_Page_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1600200"/>
            <a:ext cx="4251325"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0" descr="70_coral_full_report_Page_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2388" y="2819400"/>
            <a:ext cx="2741612"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descr="seafood management 508_Page_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2388" y="4648200"/>
            <a:ext cx="2741612"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descr="71_jobaid_shore_assess_Page_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0"/>
            <a:ext cx="42418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3" descr="910_response_Page_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029200"/>
            <a:ext cx="424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3598" name="Rectangle 14"/>
          <p:cNvSpPr>
            <a:spLocks noGrp="1" noChangeArrowheads="1"/>
          </p:cNvSpPr>
          <p:nvPr>
            <p:ph type="title"/>
          </p:nvPr>
        </p:nvSpPr>
        <p:spPr/>
        <p:txBody>
          <a:bodyPr/>
          <a:lstStyle/>
          <a:p>
            <a:pPr eaLnBrk="1" hangingPunct="1">
              <a:defRPr/>
            </a:pPr>
            <a:r>
              <a:rPr lang="en-US" b="1" smtClean="0">
                <a:solidFill>
                  <a:srgbClr val="E5E5FF"/>
                </a:solidFill>
                <a:effectLst>
                  <a:outerShdw blurRad="38100" dist="38100" dir="2700000" algn="tl">
                    <a:srgbClr val="000000"/>
                  </a:outerShdw>
                </a:effectLst>
              </a:rPr>
              <a:t>Factsheets, manuals &amp; job aids</a:t>
            </a:r>
          </a:p>
        </p:txBody>
      </p:sp>
      <p:pic>
        <p:nvPicPr>
          <p:cNvPr id="17423" name="Picture 15" descr="1462 OWJA 2007_Page_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2200" y="2667000"/>
            <a:ext cx="43878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381000"/>
            <a:ext cx="9067800" cy="1066800"/>
          </a:xfrm>
        </p:spPr>
        <p:txBody>
          <a:bodyPr/>
          <a:lstStyle/>
          <a:p>
            <a:pPr algn="ctr" eaLnBrk="1" hangingPunct="1"/>
            <a:r>
              <a:rPr lang="en-US" altLang="en-US" b="1" dirty="0" smtClean="0">
                <a:solidFill>
                  <a:srgbClr val="FFCC00"/>
                </a:solidFill>
                <a:latin typeface="Garamond" pitchFamily="18" charset="0"/>
              </a:rPr>
              <a:t>Background &amp; Historic </a:t>
            </a:r>
            <a:r>
              <a:rPr lang="en-US" altLang="en-US" b="1" dirty="0" smtClean="0">
                <a:solidFill>
                  <a:srgbClr val="FFCC00"/>
                </a:solidFill>
                <a:latin typeface="Garamond" pitchFamily="18" charset="0"/>
              </a:rPr>
              <a:t>Perspective:</a:t>
            </a:r>
            <a:br>
              <a:rPr lang="en-US" altLang="en-US" b="1" dirty="0" smtClean="0">
                <a:solidFill>
                  <a:srgbClr val="FFCC00"/>
                </a:solidFill>
                <a:latin typeface="Garamond" pitchFamily="18" charset="0"/>
              </a:rPr>
            </a:br>
            <a:r>
              <a:rPr lang="en-US" altLang="en-US" b="1" dirty="0" smtClean="0">
                <a:solidFill>
                  <a:srgbClr val="FFCC00"/>
                </a:solidFill>
                <a:latin typeface="Garamond" pitchFamily="18" charset="0"/>
              </a:rPr>
              <a:t>OSPR</a:t>
            </a:r>
            <a:endParaRPr lang="en-US" altLang="en-US" b="1" dirty="0" smtClean="0">
              <a:solidFill>
                <a:srgbClr val="FFCC00"/>
              </a:solidFill>
              <a:latin typeface="Garamond" pitchFamily="18" charset="0"/>
            </a:endParaRPr>
          </a:p>
        </p:txBody>
      </p:sp>
      <p:sp>
        <p:nvSpPr>
          <p:cNvPr id="18435" name="Rectangle 3"/>
          <p:cNvSpPr>
            <a:spLocks noGrp="1" noChangeArrowheads="1"/>
          </p:cNvSpPr>
          <p:nvPr>
            <p:ph type="body" sz="half" idx="1"/>
          </p:nvPr>
        </p:nvSpPr>
        <p:spPr>
          <a:xfrm>
            <a:off x="0" y="1524000"/>
            <a:ext cx="4114800" cy="4648200"/>
          </a:xfrm>
        </p:spPr>
        <p:txBody>
          <a:bodyPr/>
          <a:lstStyle/>
          <a:p>
            <a:pPr eaLnBrk="1" hangingPunct="1">
              <a:lnSpc>
                <a:spcPct val="90000"/>
              </a:lnSpc>
            </a:pPr>
            <a:r>
              <a:rPr lang="en-US" altLang="en-US" sz="2100" b="1" i="1" smtClean="0"/>
              <a:t>Shell Martinez Oil Spill</a:t>
            </a:r>
          </a:p>
          <a:p>
            <a:pPr eaLnBrk="1" hangingPunct="1">
              <a:lnSpc>
                <a:spcPct val="90000"/>
              </a:lnSpc>
              <a:buFont typeface="Wingdings" pitchFamily="2" charset="2"/>
              <a:buNone/>
            </a:pPr>
            <a:r>
              <a:rPr lang="en-US" altLang="en-US" sz="2100" smtClean="0"/>
              <a:t>	(April 23, 1988)</a:t>
            </a:r>
          </a:p>
          <a:p>
            <a:pPr lvl="1" eaLnBrk="1" hangingPunct="1">
              <a:lnSpc>
                <a:spcPct val="90000"/>
              </a:lnSpc>
              <a:buClr>
                <a:srgbClr val="008000"/>
              </a:buClr>
              <a:buSzPct val="120000"/>
              <a:buFont typeface="Wingdings" pitchFamily="2" charset="2"/>
              <a:buChar char="§"/>
            </a:pPr>
            <a:r>
              <a:rPr lang="en-US" altLang="en-US" sz="1800" smtClean="0">
                <a:cs typeface="Arial" charset="0"/>
              </a:rPr>
              <a:t>~ </a:t>
            </a:r>
            <a:r>
              <a:rPr lang="en-US" altLang="en-US" sz="1800" smtClean="0"/>
              <a:t>400,000 gal of crude oil</a:t>
            </a:r>
          </a:p>
          <a:p>
            <a:pPr lvl="1" eaLnBrk="1" hangingPunct="1">
              <a:lnSpc>
                <a:spcPct val="90000"/>
              </a:lnSpc>
              <a:buClr>
                <a:srgbClr val="008000"/>
              </a:buClr>
              <a:buSzPct val="120000"/>
              <a:buFont typeface="Wingdings" pitchFamily="2" charset="2"/>
              <a:buChar char="§"/>
            </a:pPr>
            <a:endParaRPr lang="en-US" altLang="en-US" sz="1800" smtClean="0"/>
          </a:p>
          <a:p>
            <a:pPr eaLnBrk="1" hangingPunct="1">
              <a:lnSpc>
                <a:spcPct val="90000"/>
              </a:lnSpc>
            </a:pPr>
            <a:r>
              <a:rPr lang="en-US" altLang="en-US" sz="2100" b="1" i="1" smtClean="0"/>
              <a:t>T/V American Trader</a:t>
            </a:r>
          </a:p>
          <a:p>
            <a:pPr eaLnBrk="1" hangingPunct="1">
              <a:lnSpc>
                <a:spcPct val="90000"/>
              </a:lnSpc>
              <a:buFont typeface="Wingdings" pitchFamily="2" charset="2"/>
              <a:buNone/>
            </a:pPr>
            <a:r>
              <a:rPr lang="en-US" altLang="en-US" sz="2100" smtClean="0"/>
              <a:t>	(February 7, 1990)</a:t>
            </a:r>
          </a:p>
          <a:p>
            <a:pPr lvl="1" eaLnBrk="1" hangingPunct="1">
              <a:lnSpc>
                <a:spcPct val="90000"/>
              </a:lnSpc>
            </a:pPr>
            <a:r>
              <a:rPr lang="en-US" altLang="en-US" sz="1800" smtClean="0"/>
              <a:t>Ran over its anchor off Huntington Beach, CA</a:t>
            </a:r>
          </a:p>
          <a:p>
            <a:pPr lvl="1" eaLnBrk="1" hangingPunct="1">
              <a:lnSpc>
                <a:spcPct val="90000"/>
              </a:lnSpc>
            </a:pPr>
            <a:r>
              <a:rPr lang="en-US" altLang="en-US" sz="1800" smtClean="0"/>
              <a:t>Spilled 416,500+ gallons of crude oil</a:t>
            </a:r>
          </a:p>
          <a:p>
            <a:pPr lvl="1" eaLnBrk="1" hangingPunct="1">
              <a:lnSpc>
                <a:spcPct val="90000"/>
              </a:lnSpc>
            </a:pPr>
            <a:r>
              <a:rPr lang="en-US" altLang="en-US" sz="1800" smtClean="0"/>
              <a:t>Beaches closed</a:t>
            </a:r>
          </a:p>
          <a:p>
            <a:pPr lvl="1" eaLnBrk="1" hangingPunct="1">
              <a:lnSpc>
                <a:spcPct val="90000"/>
              </a:lnSpc>
            </a:pPr>
            <a:r>
              <a:rPr lang="en-US" altLang="en-US" sz="1800" smtClean="0"/>
              <a:t>Fish impacted</a:t>
            </a:r>
          </a:p>
          <a:p>
            <a:pPr lvl="1" eaLnBrk="1" hangingPunct="1">
              <a:lnSpc>
                <a:spcPct val="90000"/>
              </a:lnSpc>
            </a:pPr>
            <a:r>
              <a:rPr lang="en-US" altLang="en-US" sz="1800" smtClean="0"/>
              <a:t>3,400 birds killed</a:t>
            </a:r>
          </a:p>
          <a:p>
            <a:pPr lvl="1" eaLnBrk="1" hangingPunct="1">
              <a:lnSpc>
                <a:spcPct val="90000"/>
              </a:lnSpc>
              <a:buClr>
                <a:srgbClr val="FF0000"/>
              </a:buClr>
              <a:buFont typeface="Wingdings" pitchFamily="2" charset="2"/>
              <a:buChar char="Ø"/>
            </a:pPr>
            <a:r>
              <a:rPr lang="en-US" altLang="en-US" sz="1800" smtClean="0"/>
              <a:t>Prompted </a:t>
            </a:r>
            <a:r>
              <a:rPr lang="en-US" altLang="en-US" sz="1800" smtClean="0">
                <a:solidFill>
                  <a:srgbClr val="FFFF00"/>
                </a:solidFill>
              </a:rPr>
              <a:t>Lempert-Keene-Seastrand (OSPRA) 1990</a:t>
            </a:r>
          </a:p>
        </p:txBody>
      </p:sp>
      <p:pic>
        <p:nvPicPr>
          <p:cNvPr id="16388" name="Picture 4" descr="amtrader1"/>
          <p:cNvPicPr>
            <a:picLocks noGrp="1" noChangeAspect="1" noChangeArrowheads="1"/>
          </p:cNvPicPr>
          <p:nvPr>
            <p:ph sz="half" idx="2"/>
          </p:nvPr>
        </p:nvPicPr>
        <p:blipFill>
          <a:blip r:embed="rId3"/>
          <a:srcRect/>
          <a:stretch>
            <a:fillRect/>
          </a:stretch>
        </p:blipFill>
        <p:spPr>
          <a:xfrm>
            <a:off x="3962400" y="1524000"/>
            <a:ext cx="5105400" cy="4443413"/>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 y="533400"/>
            <a:ext cx="9067800" cy="609600"/>
          </a:xfrm>
        </p:spPr>
        <p:txBody>
          <a:bodyPr/>
          <a:lstStyle/>
          <a:p>
            <a:pPr eaLnBrk="1" hangingPunct="1"/>
            <a:r>
              <a:rPr lang="en-US" altLang="en-US" sz="4000" b="1" smtClean="0">
                <a:solidFill>
                  <a:srgbClr val="FFCC00"/>
                </a:solidFill>
                <a:latin typeface="Garamond" pitchFamily="18" charset="0"/>
              </a:rPr>
              <a:t>Department of Fish &amp; Wildlife</a:t>
            </a:r>
            <a:br>
              <a:rPr lang="en-US" altLang="en-US" sz="4000" b="1" smtClean="0">
                <a:solidFill>
                  <a:srgbClr val="FFCC00"/>
                </a:solidFill>
                <a:latin typeface="Garamond" pitchFamily="18" charset="0"/>
              </a:rPr>
            </a:br>
            <a:r>
              <a:rPr lang="en-US" altLang="en-US" sz="4000" b="1" smtClean="0">
                <a:solidFill>
                  <a:srgbClr val="FFCC00"/>
                </a:solidFill>
                <a:latin typeface="Garamond" pitchFamily="18" charset="0"/>
              </a:rPr>
              <a:t>Office of Spill Prevention &amp; Response</a:t>
            </a:r>
          </a:p>
        </p:txBody>
      </p:sp>
      <p:grpSp>
        <p:nvGrpSpPr>
          <p:cNvPr id="19459" name="Organization Chart 3"/>
          <p:cNvGrpSpPr>
            <a:grpSpLocks noChangeAspect="1"/>
          </p:cNvGrpSpPr>
          <p:nvPr/>
        </p:nvGrpSpPr>
        <p:grpSpPr bwMode="auto">
          <a:xfrm>
            <a:off x="306388" y="1447800"/>
            <a:ext cx="8540750" cy="4343400"/>
            <a:chOff x="192" y="749"/>
            <a:chExt cx="2760" cy="4103"/>
          </a:xfrm>
        </p:grpSpPr>
        <p:cxnSp>
          <p:nvCxnSpPr>
            <p:cNvPr id="19461" name="_s165893"/>
            <p:cNvCxnSpPr>
              <a:cxnSpLocks noChangeShapeType="1"/>
              <a:stCxn id="19478" idx="1"/>
              <a:endCxn id="19469" idx="2"/>
            </p:cNvCxnSpPr>
            <p:nvPr/>
          </p:nvCxnSpPr>
          <p:spPr bwMode="auto">
            <a:xfrm rot="10800000">
              <a:off x="1584" y="1391"/>
              <a:ext cx="553" cy="726"/>
            </a:xfrm>
            <a:prstGeom prst="bentConnector2">
              <a:avLst/>
            </a:prstGeom>
            <a:noFill/>
            <a:ln w="28575">
              <a:solidFill>
                <a:srgbClr val="0D033D"/>
              </a:solidFill>
              <a:prstDash val="dash"/>
              <a:miter lim="800000"/>
              <a:headEnd/>
              <a:tailEnd/>
            </a:ln>
            <a:extLst>
              <a:ext uri="{909E8E84-426E-40DD-AFC4-6F175D3DCCD1}">
                <a14:hiddenFill xmlns:a14="http://schemas.microsoft.com/office/drawing/2010/main">
                  <a:noFill/>
                </a14:hiddenFill>
              </a:ext>
            </a:extLst>
          </p:spPr>
        </p:cxnSp>
        <p:cxnSp>
          <p:nvCxnSpPr>
            <p:cNvPr id="19462" name="_s165894"/>
            <p:cNvCxnSpPr>
              <a:cxnSpLocks noChangeShapeType="1"/>
              <a:stCxn id="19476" idx="1"/>
              <a:endCxn id="19471" idx="2"/>
            </p:cNvCxnSpPr>
            <p:nvPr/>
          </p:nvCxnSpPr>
          <p:spPr bwMode="auto">
            <a:xfrm rot="10800000">
              <a:off x="1584" y="3320"/>
              <a:ext cx="85" cy="488"/>
            </a:xfrm>
            <a:prstGeom prst="bentConnector2">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19463" name="_s165895"/>
            <p:cNvCxnSpPr>
              <a:cxnSpLocks noChangeShapeType="1"/>
              <a:stCxn id="19475" idx="0"/>
              <a:endCxn id="19469" idx="1"/>
            </p:cNvCxnSpPr>
            <p:nvPr/>
          </p:nvCxnSpPr>
          <p:spPr bwMode="auto">
            <a:xfrm rot="5400000" flipH="1" flipV="1">
              <a:off x="760" y="932"/>
              <a:ext cx="255" cy="530"/>
            </a:xfrm>
            <a:prstGeom prst="bentConnector2">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19464" name="_s165896"/>
            <p:cNvCxnSpPr>
              <a:cxnSpLocks noChangeShapeType="1"/>
              <a:stCxn id="19474" idx="0"/>
              <a:endCxn id="19471" idx="2"/>
            </p:cNvCxnSpPr>
            <p:nvPr/>
          </p:nvCxnSpPr>
          <p:spPr bwMode="auto">
            <a:xfrm rot="16200000" flipV="1">
              <a:off x="1568" y="3336"/>
              <a:ext cx="956" cy="924"/>
            </a:xfrm>
            <a:prstGeom prst="bentConnector3">
              <a:avLst>
                <a:gd name="adj1" fmla="val 50000"/>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19465" name="_s165897"/>
            <p:cNvCxnSpPr>
              <a:cxnSpLocks noChangeShapeType="1"/>
              <a:stCxn id="19473" idx="0"/>
              <a:endCxn id="19471" idx="2"/>
            </p:cNvCxnSpPr>
            <p:nvPr/>
          </p:nvCxnSpPr>
          <p:spPr bwMode="auto">
            <a:xfrm rot="5400000" flipH="1" flipV="1">
              <a:off x="1099" y="3792"/>
              <a:ext cx="956" cy="13"/>
            </a:xfrm>
            <a:prstGeom prst="bentConnector3">
              <a:avLst>
                <a:gd name="adj1" fmla="val 50000"/>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19466" name="_s165898"/>
            <p:cNvCxnSpPr>
              <a:cxnSpLocks noChangeShapeType="1"/>
              <a:stCxn id="19472" idx="0"/>
              <a:endCxn id="19471" idx="2"/>
            </p:cNvCxnSpPr>
            <p:nvPr/>
          </p:nvCxnSpPr>
          <p:spPr bwMode="auto">
            <a:xfrm rot="5400000" flipH="1" flipV="1">
              <a:off x="632" y="3325"/>
              <a:ext cx="956" cy="947"/>
            </a:xfrm>
            <a:prstGeom prst="bentConnector3">
              <a:avLst>
                <a:gd name="adj1" fmla="val 50000"/>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19467" name="_s165899"/>
            <p:cNvCxnSpPr>
              <a:cxnSpLocks noChangeShapeType="1"/>
              <a:stCxn id="19471" idx="0"/>
              <a:endCxn id="19470" idx="2"/>
            </p:cNvCxnSpPr>
            <p:nvPr/>
          </p:nvCxnSpPr>
          <p:spPr bwMode="auto">
            <a:xfrm flipV="1">
              <a:off x="1584" y="2483"/>
              <a:ext cx="0" cy="210"/>
            </a:xfrm>
            <a:prstGeom prst="straightConnector1">
              <a:avLst/>
            </a:prstGeom>
            <a:noFill/>
            <a:ln w="28575">
              <a:solidFill>
                <a:srgbClr val="808080"/>
              </a:solidFill>
              <a:round/>
              <a:headEnd/>
              <a:tailEnd/>
            </a:ln>
            <a:extLst>
              <a:ext uri="{909E8E84-426E-40DD-AFC4-6F175D3DCCD1}">
                <a14:hiddenFill xmlns:a14="http://schemas.microsoft.com/office/drawing/2010/main">
                  <a:noFill/>
                </a14:hiddenFill>
              </a:ext>
            </a:extLst>
          </p:spPr>
        </p:cxnSp>
        <p:cxnSp>
          <p:nvCxnSpPr>
            <p:cNvPr id="19468" name="_s165900"/>
            <p:cNvCxnSpPr>
              <a:cxnSpLocks noChangeShapeType="1"/>
              <a:stCxn id="19470" idx="0"/>
              <a:endCxn id="19469" idx="2"/>
            </p:cNvCxnSpPr>
            <p:nvPr/>
          </p:nvCxnSpPr>
          <p:spPr bwMode="auto">
            <a:xfrm rot="-5400000">
              <a:off x="1417" y="1575"/>
              <a:ext cx="334" cy="1"/>
            </a:xfrm>
            <a:prstGeom prst="bentConnector3">
              <a:avLst>
                <a:gd name="adj1" fmla="val 32287"/>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sp>
          <p:nvSpPr>
            <p:cNvPr id="19469" name="_s165901"/>
            <p:cNvSpPr>
              <a:spLocks noChangeArrowheads="1"/>
            </p:cNvSpPr>
            <p:nvPr/>
          </p:nvSpPr>
          <p:spPr bwMode="auto">
            <a:xfrm>
              <a:off x="1152" y="749"/>
              <a:ext cx="864" cy="642"/>
            </a:xfrm>
            <a:prstGeom prst="roundRect">
              <a:avLst>
                <a:gd name="adj" fmla="val 16667"/>
              </a:avLst>
            </a:prstGeom>
            <a:solidFill>
              <a:srgbClr val="85C2A3"/>
            </a:solidFill>
            <a:ln w="38100">
              <a:solidFill>
                <a:srgbClr val="143D28"/>
              </a:solidFill>
              <a:round/>
              <a:headEnd/>
              <a:tailEnd/>
            </a:ln>
            <a:effectLst>
              <a:outerShdw dist="53882" dir="2700000" algn="ctr" rotWithShape="0">
                <a:schemeClr val="bg2">
                  <a:alpha val="50000"/>
                </a:schemeClr>
              </a:outerShdw>
            </a:effectLst>
          </p:spPr>
          <p:txBody>
            <a:bodyPr wrap="none" lIns="38735" tIns="19367" rIns="38735" bIns="19367"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dirty="0">
                  <a:solidFill>
                    <a:srgbClr val="0D033D"/>
                  </a:solidFill>
                </a:rPr>
                <a:t>DFW Director</a:t>
              </a:r>
            </a:p>
            <a:p>
              <a:pPr algn="ctr"/>
              <a:r>
                <a:rPr lang="en-US" altLang="en-US" sz="1600" dirty="0">
                  <a:solidFill>
                    <a:srgbClr val="0D033D"/>
                  </a:solidFill>
                </a:rPr>
                <a:t>(Charlton Bonham)</a:t>
              </a:r>
            </a:p>
          </p:txBody>
        </p:sp>
        <p:sp>
          <p:nvSpPr>
            <p:cNvPr id="19470" name="_s165902"/>
            <p:cNvSpPr>
              <a:spLocks noChangeArrowheads="1"/>
            </p:cNvSpPr>
            <p:nvPr/>
          </p:nvSpPr>
          <p:spPr bwMode="auto">
            <a:xfrm>
              <a:off x="1152" y="1757"/>
              <a:ext cx="863" cy="726"/>
            </a:xfrm>
            <a:prstGeom prst="roundRect">
              <a:avLst>
                <a:gd name="adj" fmla="val 16667"/>
              </a:avLst>
            </a:prstGeom>
            <a:solidFill>
              <a:srgbClr val="00CC00"/>
            </a:solidFill>
            <a:ln>
              <a:noFill/>
            </a:ln>
            <a:effectLst>
              <a:outerShdw dist="53882" dir="2700000" algn="ctr" rotWithShape="0">
                <a:schemeClr val="bg2">
                  <a:alpha val="50000"/>
                </a:schemeClr>
              </a:outerShdw>
            </a:effectLst>
            <a:extLst>
              <a:ext uri="{91240B29-F687-4F45-9708-019B960494DF}">
                <a14:hiddenLine xmlns:a14="http://schemas.microsoft.com/office/drawing/2010/main" w="28575">
                  <a:solidFill>
                    <a:srgbClr val="000000"/>
                  </a:solidFill>
                  <a:round/>
                  <a:headEnd/>
                  <a:tailEnd/>
                </a14:hiddenLine>
              </a:ext>
            </a:extLst>
          </p:spPr>
          <p:txBody>
            <a:bodyPr wrap="none" lIns="38735" tIns="19367" rIns="38735" bIns="19367"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dirty="0">
                  <a:solidFill>
                    <a:srgbClr val="0D033D"/>
                  </a:solidFill>
                </a:rPr>
                <a:t>OSPR Administrator</a:t>
              </a:r>
            </a:p>
            <a:p>
              <a:pPr algn="ctr"/>
              <a:r>
                <a:rPr lang="en-US" altLang="en-US" sz="1600" dirty="0">
                  <a:solidFill>
                    <a:srgbClr val="0D033D"/>
                  </a:solidFill>
                </a:rPr>
                <a:t>DFW Chief Deputy Director</a:t>
              </a:r>
            </a:p>
            <a:p>
              <a:pPr algn="ctr"/>
              <a:r>
                <a:rPr lang="en-US" altLang="en-US" sz="1600" dirty="0">
                  <a:solidFill>
                    <a:srgbClr val="0D033D"/>
                  </a:solidFill>
                </a:rPr>
                <a:t>(Tom Cullen)</a:t>
              </a:r>
            </a:p>
          </p:txBody>
        </p:sp>
        <p:sp>
          <p:nvSpPr>
            <p:cNvPr id="19471" name="_s165903"/>
            <p:cNvSpPr>
              <a:spLocks noChangeArrowheads="1"/>
            </p:cNvSpPr>
            <p:nvPr/>
          </p:nvSpPr>
          <p:spPr bwMode="auto">
            <a:xfrm>
              <a:off x="1079" y="2693"/>
              <a:ext cx="1008" cy="627"/>
            </a:xfrm>
            <a:prstGeom prst="roundRect">
              <a:avLst>
                <a:gd name="adj" fmla="val 16667"/>
              </a:avLst>
            </a:prstGeom>
            <a:solidFill>
              <a:srgbClr val="00CC00"/>
            </a:solidFill>
            <a:ln>
              <a:noFill/>
            </a:ln>
            <a:effectLst>
              <a:outerShdw dist="53882" dir="2700000" algn="ctr" rotWithShape="0">
                <a:schemeClr val="bg2">
                  <a:alpha val="50000"/>
                </a:schemeClr>
              </a:outerShdw>
            </a:effectLst>
            <a:extLst>
              <a:ext uri="{91240B29-F687-4F45-9708-019B960494DF}">
                <a14:hiddenLine xmlns:a14="http://schemas.microsoft.com/office/drawing/2010/main" w="3175">
                  <a:solidFill>
                    <a:srgbClr val="000000"/>
                  </a:solidFill>
                  <a:round/>
                  <a:headEnd/>
                  <a:tailEnd/>
                </a14:hiddenLine>
              </a:ext>
            </a:extLst>
          </p:spPr>
          <p:txBody>
            <a:bodyPr wrap="none" lIns="45610" tIns="22806" rIns="45610" bIns="2280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dirty="0">
                  <a:solidFill>
                    <a:srgbClr val="0D033D"/>
                  </a:solidFill>
                </a:rPr>
                <a:t>Deputy Administrator</a:t>
              </a:r>
            </a:p>
            <a:p>
              <a:pPr algn="ctr"/>
              <a:r>
                <a:rPr lang="en-US" altLang="en-US" sz="1600" dirty="0">
                  <a:solidFill>
                    <a:srgbClr val="0D033D"/>
                  </a:solidFill>
                </a:rPr>
                <a:t>(Yvonne </a:t>
              </a:r>
              <a:r>
                <a:rPr lang="en-US" altLang="en-US" sz="1600">
                  <a:solidFill>
                    <a:srgbClr val="0D033D"/>
                  </a:solidFill>
                </a:rPr>
                <a:t>Addassi</a:t>
              </a:r>
              <a:r>
                <a:rPr lang="en-US" altLang="en-US" sz="1600" dirty="0">
                  <a:solidFill>
                    <a:srgbClr val="0D033D"/>
                  </a:solidFill>
                </a:rPr>
                <a:t>)</a:t>
              </a:r>
            </a:p>
          </p:txBody>
        </p:sp>
        <p:sp>
          <p:nvSpPr>
            <p:cNvPr id="19472" name="_s165904"/>
            <p:cNvSpPr>
              <a:spLocks noChangeArrowheads="1"/>
            </p:cNvSpPr>
            <p:nvPr/>
          </p:nvSpPr>
          <p:spPr bwMode="auto">
            <a:xfrm>
              <a:off x="192" y="4276"/>
              <a:ext cx="889" cy="576"/>
            </a:xfrm>
            <a:prstGeom prst="roundRect">
              <a:avLst>
                <a:gd name="adj" fmla="val 16667"/>
              </a:avLst>
            </a:prstGeom>
            <a:solidFill>
              <a:srgbClr val="339966"/>
            </a:solidFill>
            <a:ln w="38100">
              <a:solidFill>
                <a:srgbClr val="FFCC00"/>
              </a:solidFill>
              <a:round/>
              <a:headEnd/>
              <a:tailEnd/>
            </a:ln>
            <a:effectLst>
              <a:outerShdw dist="53882" dir="2700000" algn="ctr" rotWithShape="0">
                <a:schemeClr val="bg2">
                  <a:alpha val="50000"/>
                </a:schemeClr>
              </a:outerShdw>
            </a:effectLst>
          </p:spPr>
          <p:txBody>
            <a:bodyPr wrap="none" lIns="45610" tIns="22806" rIns="45610" bIns="2280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a:solidFill>
                    <a:srgbClr val="0D033D"/>
                  </a:solidFill>
                </a:rPr>
                <a:t>Scientific Branch</a:t>
              </a:r>
            </a:p>
          </p:txBody>
        </p:sp>
        <p:sp>
          <p:nvSpPr>
            <p:cNvPr id="19473" name="_s165905"/>
            <p:cNvSpPr>
              <a:spLocks noChangeArrowheads="1"/>
            </p:cNvSpPr>
            <p:nvPr/>
          </p:nvSpPr>
          <p:spPr bwMode="auto">
            <a:xfrm>
              <a:off x="1127" y="4276"/>
              <a:ext cx="888" cy="576"/>
            </a:xfrm>
            <a:prstGeom prst="roundRect">
              <a:avLst>
                <a:gd name="adj" fmla="val 16667"/>
              </a:avLst>
            </a:prstGeom>
            <a:solidFill>
              <a:srgbClr val="339966"/>
            </a:solidFill>
            <a:ln w="3175">
              <a:solidFill>
                <a:srgbClr val="33CC33"/>
              </a:solidFill>
              <a:round/>
              <a:headEnd/>
              <a:tailEnd/>
            </a:ln>
            <a:effectLst>
              <a:outerShdw dist="53882" dir="2700000" algn="ctr" rotWithShape="0">
                <a:schemeClr val="bg2">
                  <a:alpha val="50000"/>
                </a:schemeClr>
              </a:outerShdw>
            </a:effectLst>
          </p:spPr>
          <p:txBody>
            <a:bodyPr wrap="none" lIns="45610" tIns="22806" rIns="45610" bIns="2280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a:solidFill>
                    <a:srgbClr val="0D033D"/>
                  </a:solidFill>
                </a:rPr>
                <a:t>Financial &amp; Administrative</a:t>
              </a:r>
            </a:p>
            <a:p>
              <a:pPr algn="ctr"/>
              <a:r>
                <a:rPr lang="en-US" altLang="en-US" sz="1600">
                  <a:solidFill>
                    <a:srgbClr val="0D033D"/>
                  </a:solidFill>
                </a:rPr>
                <a:t>Services Branch</a:t>
              </a:r>
            </a:p>
          </p:txBody>
        </p:sp>
        <p:sp>
          <p:nvSpPr>
            <p:cNvPr id="19474" name="_s165906"/>
            <p:cNvSpPr>
              <a:spLocks noChangeArrowheads="1"/>
            </p:cNvSpPr>
            <p:nvPr/>
          </p:nvSpPr>
          <p:spPr bwMode="auto">
            <a:xfrm>
              <a:off x="2063" y="4276"/>
              <a:ext cx="889" cy="576"/>
            </a:xfrm>
            <a:prstGeom prst="roundRect">
              <a:avLst>
                <a:gd name="adj" fmla="val 16667"/>
              </a:avLst>
            </a:prstGeom>
            <a:solidFill>
              <a:srgbClr val="339966"/>
            </a:solidFill>
            <a:ln w="38100">
              <a:solidFill>
                <a:srgbClr val="FFC000"/>
              </a:solidFill>
              <a:round/>
              <a:headEnd/>
              <a:tailEnd/>
            </a:ln>
            <a:effectLst>
              <a:outerShdw dist="53882" dir="2700000" algn="ctr" rotWithShape="0">
                <a:schemeClr val="bg2">
                  <a:alpha val="50000"/>
                </a:schemeClr>
              </a:outerShdw>
            </a:effectLst>
          </p:spPr>
          <p:txBody>
            <a:bodyPr wrap="none" lIns="45610" tIns="22806" rIns="45610" bIns="2280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a:solidFill>
                    <a:srgbClr val="0D033D"/>
                  </a:solidFill>
                </a:rPr>
                <a:t>Marine Safety, Enforcement</a:t>
              </a:r>
            </a:p>
            <a:p>
              <a:pPr algn="ctr"/>
              <a:r>
                <a:rPr lang="en-US" altLang="en-US" sz="1600">
                  <a:solidFill>
                    <a:srgbClr val="0D033D"/>
                  </a:solidFill>
                </a:rPr>
                <a:t>&amp; Response Branch</a:t>
              </a:r>
            </a:p>
          </p:txBody>
        </p:sp>
        <p:sp>
          <p:nvSpPr>
            <p:cNvPr id="19475" name="_s165907"/>
            <p:cNvSpPr>
              <a:spLocks noChangeArrowheads="1"/>
            </p:cNvSpPr>
            <p:nvPr/>
          </p:nvSpPr>
          <p:spPr bwMode="auto">
            <a:xfrm>
              <a:off x="192" y="1325"/>
              <a:ext cx="861" cy="576"/>
            </a:xfrm>
            <a:prstGeom prst="roundRect">
              <a:avLst>
                <a:gd name="adj" fmla="val 16667"/>
              </a:avLst>
            </a:prstGeom>
            <a:solidFill>
              <a:srgbClr val="339966"/>
            </a:solidFill>
            <a:ln w="3175">
              <a:solidFill>
                <a:srgbClr val="33CC33"/>
              </a:solidFill>
              <a:round/>
              <a:headEnd/>
              <a:tailEnd/>
            </a:ln>
            <a:effectLst>
              <a:outerShdw dist="53882" dir="2700000" algn="ctr" rotWithShape="0">
                <a:schemeClr val="bg2">
                  <a:alpha val="50000"/>
                </a:schemeClr>
              </a:outerShdw>
            </a:effectLst>
          </p:spPr>
          <p:txBody>
            <a:bodyPr wrap="none" lIns="61125" tIns="30562" rIns="61125" bIns="3056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a:solidFill>
                    <a:srgbClr val="0D033D"/>
                  </a:solidFill>
                </a:rPr>
                <a:t>Legal Branch</a:t>
              </a:r>
            </a:p>
          </p:txBody>
        </p:sp>
        <p:sp>
          <p:nvSpPr>
            <p:cNvPr id="19476" name="_s165908"/>
            <p:cNvSpPr>
              <a:spLocks noChangeArrowheads="1"/>
            </p:cNvSpPr>
            <p:nvPr/>
          </p:nvSpPr>
          <p:spPr bwMode="auto">
            <a:xfrm>
              <a:off x="1669" y="3628"/>
              <a:ext cx="889" cy="360"/>
            </a:xfrm>
            <a:prstGeom prst="roundRect">
              <a:avLst>
                <a:gd name="adj" fmla="val 16667"/>
              </a:avLst>
            </a:prstGeom>
            <a:solidFill>
              <a:srgbClr val="FFCC99"/>
            </a:solidFill>
            <a:ln w="3175">
              <a:solidFill>
                <a:srgbClr val="143D28"/>
              </a:solidFill>
              <a:round/>
              <a:headEnd/>
              <a:tailEnd/>
            </a:ln>
            <a:effectLst>
              <a:outerShdw dist="53882" dir="2700000" algn="ctr" rotWithShape="0">
                <a:schemeClr val="bg2">
                  <a:alpha val="50000"/>
                </a:schemeClr>
              </a:outerShdw>
            </a:effectLst>
          </p:spPr>
          <p:txBody>
            <a:bodyPr wrap="none" lIns="89784" tIns="44892" rIns="89784" bIns="4489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solidFill>
                    <a:srgbClr val="0D033D"/>
                  </a:solidFill>
                </a:rPr>
                <a:t>Executive Support Staff</a:t>
              </a:r>
            </a:p>
          </p:txBody>
        </p:sp>
        <p:cxnSp>
          <p:nvCxnSpPr>
            <p:cNvPr id="19477" name="_s1029"/>
            <p:cNvCxnSpPr>
              <a:cxnSpLocks noChangeShapeType="1"/>
              <a:stCxn id="19478" idx="1"/>
              <a:endCxn id="19470" idx="3"/>
            </p:cNvCxnSpPr>
            <p:nvPr/>
          </p:nvCxnSpPr>
          <p:spPr bwMode="auto">
            <a:xfrm flipH="1">
              <a:off x="2015" y="2117"/>
              <a:ext cx="122" cy="3"/>
            </a:xfrm>
            <a:prstGeom prst="straightConnector1">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sp>
          <p:nvSpPr>
            <p:cNvPr id="19478" name="_s165910"/>
            <p:cNvSpPr>
              <a:spLocks noChangeArrowheads="1"/>
            </p:cNvSpPr>
            <p:nvPr/>
          </p:nvSpPr>
          <p:spPr bwMode="auto">
            <a:xfrm>
              <a:off x="2137" y="1613"/>
              <a:ext cx="790" cy="1008"/>
            </a:xfrm>
            <a:prstGeom prst="roundRect">
              <a:avLst>
                <a:gd name="adj" fmla="val 16667"/>
              </a:avLst>
            </a:prstGeom>
            <a:solidFill>
              <a:srgbClr val="FF6600"/>
            </a:solidFill>
            <a:ln w="3175">
              <a:solidFill>
                <a:srgbClr val="143D28"/>
              </a:solidFill>
              <a:round/>
              <a:headEnd/>
              <a:tailEnd/>
            </a:ln>
            <a:effectLst>
              <a:outerShdw dist="53882" dir="2700000" algn="ctr" rotWithShape="0">
                <a:schemeClr val="bg2">
                  <a:alpha val="50000"/>
                </a:schemeClr>
              </a:outerShdw>
            </a:effectLst>
          </p:spPr>
          <p:txBody>
            <a:bodyPr wrap="none" lIns="104242" tIns="52121" rIns="104242" bIns="5212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a:solidFill>
                    <a:srgbClr val="0D033D"/>
                  </a:solidFill>
                </a:rPr>
                <a:t>Technical Advisory</a:t>
              </a:r>
            </a:p>
            <a:p>
              <a:pPr algn="ctr"/>
              <a:r>
                <a:rPr lang="en-US" altLang="en-US" sz="1600">
                  <a:solidFill>
                    <a:srgbClr val="0D033D"/>
                  </a:solidFill>
                </a:rPr>
                <a:t>Committee</a:t>
              </a:r>
            </a:p>
            <a:p>
              <a:pPr algn="ctr"/>
              <a:r>
                <a:rPr lang="en-US" altLang="en-US" sz="1600">
                  <a:solidFill>
                    <a:srgbClr val="0D033D"/>
                  </a:solidFill>
                </a:rPr>
                <a:t>(10 members)</a:t>
              </a:r>
            </a:p>
          </p:txBody>
        </p:sp>
      </p:grpSp>
      <p:cxnSp>
        <p:nvCxnSpPr>
          <p:cNvPr id="19460" name="_s1029"/>
          <p:cNvCxnSpPr>
            <a:cxnSpLocks noChangeShapeType="1"/>
            <a:stCxn id="19475" idx="2"/>
            <a:endCxn id="19470" idx="1"/>
          </p:cNvCxnSpPr>
          <p:nvPr/>
        </p:nvCxnSpPr>
        <p:spPr bwMode="auto">
          <a:xfrm rot="16200000" flipH="1">
            <a:off x="2340769" y="1962944"/>
            <a:ext cx="231775" cy="1639887"/>
          </a:xfrm>
          <a:prstGeom prst="bentConnector2">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304800"/>
            <a:ext cx="8153400" cy="609600"/>
          </a:xfrm>
        </p:spPr>
        <p:txBody>
          <a:bodyPr/>
          <a:lstStyle/>
          <a:p>
            <a:pPr eaLnBrk="1" hangingPunct="1"/>
            <a:r>
              <a:rPr lang="en-US" altLang="en-US" b="1" smtClean="0">
                <a:solidFill>
                  <a:srgbClr val="FFCC00"/>
                </a:solidFill>
                <a:latin typeface="Garamond" pitchFamily="18" charset="0"/>
              </a:rPr>
              <a:t>OSPR – Scientific Branch</a:t>
            </a:r>
          </a:p>
        </p:txBody>
      </p:sp>
      <p:grpSp>
        <p:nvGrpSpPr>
          <p:cNvPr id="20483" name="Organization Chart 3"/>
          <p:cNvGrpSpPr>
            <a:grpSpLocks noChangeAspect="1"/>
          </p:cNvGrpSpPr>
          <p:nvPr/>
        </p:nvGrpSpPr>
        <p:grpSpPr bwMode="auto">
          <a:xfrm>
            <a:off x="304800" y="1524000"/>
            <a:ext cx="8537575" cy="3937000"/>
            <a:chOff x="-74" y="1039"/>
            <a:chExt cx="4592" cy="3273"/>
          </a:xfrm>
        </p:grpSpPr>
        <p:cxnSp>
          <p:nvCxnSpPr>
            <p:cNvPr id="20484" name="_s2052"/>
            <p:cNvCxnSpPr>
              <a:cxnSpLocks noChangeShapeType="1"/>
              <a:stCxn id="20520" idx="1"/>
              <a:endCxn id="20504" idx="2"/>
            </p:cNvCxnSpPr>
            <p:nvPr/>
          </p:nvCxnSpPr>
          <p:spPr bwMode="auto">
            <a:xfrm rot="10800000" flipH="1">
              <a:off x="1401" y="2159"/>
              <a:ext cx="134" cy="2009"/>
            </a:xfrm>
            <a:prstGeom prst="bentConnector4">
              <a:avLst>
                <a:gd name="adj1" fmla="val -92028"/>
                <a:gd name="adj2" fmla="val 96546"/>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20485" name="_s2053"/>
            <p:cNvCxnSpPr>
              <a:cxnSpLocks noChangeShapeType="1"/>
              <a:stCxn id="20519" idx="1"/>
              <a:endCxn id="20504" idx="2"/>
            </p:cNvCxnSpPr>
            <p:nvPr/>
          </p:nvCxnSpPr>
          <p:spPr bwMode="auto">
            <a:xfrm rot="10800000" flipH="1">
              <a:off x="1401" y="2159"/>
              <a:ext cx="134" cy="1576"/>
            </a:xfrm>
            <a:prstGeom prst="bentConnector4">
              <a:avLst>
                <a:gd name="adj1" fmla="val -92028"/>
                <a:gd name="adj2" fmla="val 95769"/>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20486" name="_s2054"/>
            <p:cNvCxnSpPr>
              <a:cxnSpLocks noChangeShapeType="1"/>
              <a:stCxn id="20518" idx="1"/>
              <a:endCxn id="20505" idx="2"/>
            </p:cNvCxnSpPr>
            <p:nvPr/>
          </p:nvCxnSpPr>
          <p:spPr bwMode="auto">
            <a:xfrm rot="10800000" flipH="1">
              <a:off x="2549" y="2159"/>
              <a:ext cx="137" cy="1145"/>
            </a:xfrm>
            <a:prstGeom prst="bentConnector4">
              <a:avLst>
                <a:gd name="adj1" fmla="val -89699"/>
                <a:gd name="adj2" fmla="val 93634"/>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20487" name="_s2055"/>
            <p:cNvCxnSpPr>
              <a:cxnSpLocks noChangeShapeType="1"/>
              <a:stCxn id="20517" idx="1"/>
              <a:endCxn id="20505" idx="2"/>
            </p:cNvCxnSpPr>
            <p:nvPr/>
          </p:nvCxnSpPr>
          <p:spPr bwMode="auto">
            <a:xfrm rot="10800000" flipH="1">
              <a:off x="2549" y="2159"/>
              <a:ext cx="137" cy="713"/>
            </a:xfrm>
            <a:prstGeom prst="bentConnector4">
              <a:avLst>
                <a:gd name="adj1" fmla="val -89699"/>
                <a:gd name="adj2" fmla="val 90083"/>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20488" name="_s2056"/>
            <p:cNvCxnSpPr>
              <a:cxnSpLocks noChangeShapeType="1"/>
              <a:stCxn id="20516" idx="1"/>
              <a:endCxn id="20505" idx="2"/>
            </p:cNvCxnSpPr>
            <p:nvPr/>
          </p:nvCxnSpPr>
          <p:spPr bwMode="auto">
            <a:xfrm rot="10800000" flipH="1">
              <a:off x="2549" y="2159"/>
              <a:ext cx="137" cy="281"/>
            </a:xfrm>
            <a:prstGeom prst="bentConnector4">
              <a:avLst>
                <a:gd name="adj1" fmla="val -89699"/>
                <a:gd name="adj2" fmla="val 75671"/>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20489" name="_s2057"/>
            <p:cNvCxnSpPr>
              <a:cxnSpLocks noChangeShapeType="1"/>
              <a:stCxn id="20515" idx="1"/>
              <a:endCxn id="20504" idx="2"/>
            </p:cNvCxnSpPr>
            <p:nvPr/>
          </p:nvCxnSpPr>
          <p:spPr bwMode="auto">
            <a:xfrm rot="10800000" flipH="1">
              <a:off x="1401" y="2159"/>
              <a:ext cx="134" cy="1145"/>
            </a:xfrm>
            <a:prstGeom prst="bentConnector4">
              <a:avLst>
                <a:gd name="adj1" fmla="val -92028"/>
                <a:gd name="adj2" fmla="val 92940"/>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20490" name="_s2058"/>
            <p:cNvCxnSpPr>
              <a:cxnSpLocks noChangeShapeType="1"/>
              <a:stCxn id="20514" idx="1"/>
              <a:endCxn id="20504" idx="2"/>
            </p:cNvCxnSpPr>
            <p:nvPr/>
          </p:nvCxnSpPr>
          <p:spPr bwMode="auto">
            <a:xfrm rot="10800000" flipH="1">
              <a:off x="1401" y="2159"/>
              <a:ext cx="134" cy="713"/>
            </a:xfrm>
            <a:prstGeom prst="bentConnector4">
              <a:avLst>
                <a:gd name="adj1" fmla="val -92028"/>
                <a:gd name="adj2" fmla="val 91194"/>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20491" name="_s2059"/>
            <p:cNvCxnSpPr>
              <a:cxnSpLocks noChangeShapeType="1"/>
              <a:stCxn id="20513" idx="1"/>
              <a:endCxn id="20504" idx="2"/>
            </p:cNvCxnSpPr>
            <p:nvPr/>
          </p:nvCxnSpPr>
          <p:spPr bwMode="auto">
            <a:xfrm rot="10800000" flipH="1">
              <a:off x="1401" y="2159"/>
              <a:ext cx="134" cy="281"/>
            </a:xfrm>
            <a:prstGeom prst="bentConnector4">
              <a:avLst>
                <a:gd name="adj1" fmla="val -92028"/>
                <a:gd name="adj2" fmla="val 75671"/>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20492" name="_s2060"/>
            <p:cNvCxnSpPr>
              <a:cxnSpLocks noChangeShapeType="1"/>
              <a:stCxn id="20512" idx="1"/>
              <a:endCxn id="20503" idx="2"/>
            </p:cNvCxnSpPr>
            <p:nvPr/>
          </p:nvCxnSpPr>
          <p:spPr bwMode="auto">
            <a:xfrm rot="10800000" flipH="1">
              <a:off x="213" y="2159"/>
              <a:ext cx="171" cy="724"/>
            </a:xfrm>
            <a:prstGeom prst="bentConnector4">
              <a:avLst>
                <a:gd name="adj1" fmla="val -71852"/>
                <a:gd name="adj2" fmla="val 88361"/>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20493" name="_s2061"/>
            <p:cNvCxnSpPr>
              <a:cxnSpLocks noChangeShapeType="1"/>
              <a:stCxn id="20511" idx="1"/>
              <a:endCxn id="20503" idx="2"/>
            </p:cNvCxnSpPr>
            <p:nvPr/>
          </p:nvCxnSpPr>
          <p:spPr bwMode="auto">
            <a:xfrm rot="10800000" flipH="1">
              <a:off x="213" y="2159"/>
              <a:ext cx="171" cy="293"/>
            </a:xfrm>
            <a:prstGeom prst="bentConnector4">
              <a:avLst>
                <a:gd name="adj1" fmla="val -71852"/>
                <a:gd name="adj2" fmla="val 74671"/>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20494" name="_s2062"/>
            <p:cNvCxnSpPr>
              <a:cxnSpLocks noChangeShapeType="1"/>
              <a:stCxn id="20510" idx="1"/>
              <a:endCxn id="20506" idx="2"/>
            </p:cNvCxnSpPr>
            <p:nvPr/>
          </p:nvCxnSpPr>
          <p:spPr bwMode="auto">
            <a:xfrm rot="10800000" flipH="1">
              <a:off x="3655" y="2159"/>
              <a:ext cx="182" cy="1588"/>
            </a:xfrm>
            <a:prstGeom prst="bentConnector4">
              <a:avLst>
                <a:gd name="adj1" fmla="val -67736"/>
                <a:gd name="adj2" fmla="val 95440"/>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20495" name="_s2063"/>
            <p:cNvCxnSpPr>
              <a:cxnSpLocks noChangeShapeType="1"/>
              <a:stCxn id="20509" idx="1"/>
              <a:endCxn id="20506" idx="2"/>
            </p:cNvCxnSpPr>
            <p:nvPr/>
          </p:nvCxnSpPr>
          <p:spPr bwMode="auto">
            <a:xfrm rot="10800000" flipH="1">
              <a:off x="3655" y="2159"/>
              <a:ext cx="182" cy="1156"/>
            </a:xfrm>
            <a:prstGeom prst="bentConnector4">
              <a:avLst>
                <a:gd name="adj1" fmla="val -67736"/>
                <a:gd name="adj2" fmla="val 93199"/>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20496" name="_s2064"/>
            <p:cNvCxnSpPr>
              <a:cxnSpLocks noChangeShapeType="1"/>
              <a:stCxn id="20508" idx="1"/>
              <a:endCxn id="20506" idx="2"/>
            </p:cNvCxnSpPr>
            <p:nvPr/>
          </p:nvCxnSpPr>
          <p:spPr bwMode="auto">
            <a:xfrm rot="10800000" flipH="1">
              <a:off x="3655" y="2159"/>
              <a:ext cx="182" cy="724"/>
            </a:xfrm>
            <a:prstGeom prst="bentConnector4">
              <a:avLst>
                <a:gd name="adj1" fmla="val -67736"/>
                <a:gd name="adj2" fmla="val 88361"/>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20497" name="_s2065"/>
            <p:cNvCxnSpPr>
              <a:cxnSpLocks noChangeShapeType="1"/>
              <a:stCxn id="20507" idx="1"/>
              <a:endCxn id="20506" idx="2"/>
            </p:cNvCxnSpPr>
            <p:nvPr/>
          </p:nvCxnSpPr>
          <p:spPr bwMode="auto">
            <a:xfrm rot="10800000" flipH="1">
              <a:off x="3655" y="2159"/>
              <a:ext cx="182" cy="293"/>
            </a:xfrm>
            <a:prstGeom prst="bentConnector4">
              <a:avLst>
                <a:gd name="adj1" fmla="val -67736"/>
                <a:gd name="adj2" fmla="val 74671"/>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20498" name="_s2066"/>
            <p:cNvCxnSpPr>
              <a:cxnSpLocks noChangeShapeType="1"/>
              <a:stCxn id="20506" idx="0"/>
              <a:endCxn id="20502" idx="2"/>
            </p:cNvCxnSpPr>
            <p:nvPr/>
          </p:nvCxnSpPr>
          <p:spPr bwMode="auto">
            <a:xfrm rot="16200000" flipV="1">
              <a:off x="2985" y="928"/>
              <a:ext cx="271" cy="1432"/>
            </a:xfrm>
            <a:prstGeom prst="bentConnector3">
              <a:avLst>
                <a:gd name="adj1" fmla="val 50000"/>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20499" name="_s2067"/>
            <p:cNvCxnSpPr>
              <a:cxnSpLocks noChangeShapeType="1"/>
              <a:stCxn id="20505" idx="0"/>
              <a:endCxn id="20502" idx="2"/>
            </p:cNvCxnSpPr>
            <p:nvPr/>
          </p:nvCxnSpPr>
          <p:spPr bwMode="auto">
            <a:xfrm rot="16200000" flipV="1">
              <a:off x="2410" y="1504"/>
              <a:ext cx="271" cy="281"/>
            </a:xfrm>
            <a:prstGeom prst="bentConnector3">
              <a:avLst>
                <a:gd name="adj1" fmla="val 50000"/>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20500" name="_s2068"/>
            <p:cNvCxnSpPr>
              <a:cxnSpLocks noChangeShapeType="1"/>
              <a:stCxn id="20504" idx="0"/>
              <a:endCxn id="20502" idx="2"/>
            </p:cNvCxnSpPr>
            <p:nvPr/>
          </p:nvCxnSpPr>
          <p:spPr bwMode="auto">
            <a:xfrm rot="5400000" flipH="1" flipV="1">
              <a:off x="1834" y="1210"/>
              <a:ext cx="271" cy="870"/>
            </a:xfrm>
            <a:prstGeom prst="bentConnector3">
              <a:avLst>
                <a:gd name="adj1" fmla="val 50000"/>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20501" name="_s2069"/>
            <p:cNvCxnSpPr>
              <a:cxnSpLocks noChangeShapeType="1"/>
              <a:stCxn id="20503" idx="0"/>
              <a:endCxn id="20502" idx="2"/>
            </p:cNvCxnSpPr>
            <p:nvPr/>
          </p:nvCxnSpPr>
          <p:spPr bwMode="auto">
            <a:xfrm rot="5400000" flipH="1" flipV="1">
              <a:off x="1259" y="634"/>
              <a:ext cx="271" cy="2021"/>
            </a:xfrm>
            <a:prstGeom prst="bentConnector3">
              <a:avLst>
                <a:gd name="adj1" fmla="val 50000"/>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sp>
          <p:nvSpPr>
            <p:cNvPr id="20502" name="_s2070"/>
            <p:cNvSpPr>
              <a:spLocks noChangeArrowheads="1"/>
            </p:cNvSpPr>
            <p:nvPr/>
          </p:nvSpPr>
          <p:spPr bwMode="auto">
            <a:xfrm>
              <a:off x="1975" y="1039"/>
              <a:ext cx="859" cy="470"/>
            </a:xfrm>
            <a:prstGeom prst="roundRect">
              <a:avLst>
                <a:gd name="adj" fmla="val 16667"/>
              </a:avLst>
            </a:prstGeom>
            <a:solidFill>
              <a:srgbClr val="85C2A3"/>
            </a:solidFill>
            <a:ln w="38100">
              <a:solidFill>
                <a:srgbClr val="FFCC00"/>
              </a:solidFill>
              <a:round/>
              <a:headEnd/>
              <a:tailEnd/>
            </a:ln>
            <a:effectLst>
              <a:outerShdw dist="53882" dir="2700000" algn="ctr" rotWithShape="0">
                <a:schemeClr val="bg2">
                  <a:alpha val="50000"/>
                </a:schemeClr>
              </a:outerShdw>
            </a:effectLst>
          </p:spPr>
          <p:txBody>
            <a:bodyPr wrap="none" lIns="19022" tIns="9513" rIns="19022" bIns="9513"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0D033D"/>
                  </a:solidFill>
                </a:rPr>
                <a:t>Scientific Branch</a:t>
              </a:r>
            </a:p>
            <a:p>
              <a:pPr algn="ctr"/>
              <a:r>
                <a:rPr lang="en-US" altLang="en-US" sz="1000">
                  <a:solidFill>
                    <a:srgbClr val="0D033D"/>
                  </a:solidFill>
                </a:rPr>
                <a:t>Chief</a:t>
              </a:r>
            </a:p>
            <a:p>
              <a:pPr algn="ctr"/>
              <a:r>
                <a:rPr lang="en-US" altLang="en-US" sz="1000">
                  <a:solidFill>
                    <a:srgbClr val="0D033D"/>
                  </a:solidFill>
                </a:rPr>
                <a:t>(Julie Yamamoto)</a:t>
              </a:r>
            </a:p>
          </p:txBody>
        </p:sp>
        <p:sp>
          <p:nvSpPr>
            <p:cNvPr id="20503" name="_s2071"/>
            <p:cNvSpPr>
              <a:spLocks noChangeArrowheads="1"/>
            </p:cNvSpPr>
            <p:nvPr/>
          </p:nvSpPr>
          <p:spPr bwMode="auto">
            <a:xfrm>
              <a:off x="-74" y="1779"/>
              <a:ext cx="916" cy="380"/>
            </a:xfrm>
            <a:prstGeom prst="roundRect">
              <a:avLst>
                <a:gd name="adj" fmla="val 16667"/>
              </a:avLst>
            </a:prstGeom>
            <a:solidFill>
              <a:srgbClr val="00CC66"/>
            </a:solidFill>
            <a:ln w="38100">
              <a:solidFill>
                <a:srgbClr val="FFC000"/>
              </a:solidFill>
              <a:round/>
              <a:headEnd/>
              <a:tailEnd/>
            </a:ln>
            <a:effectLst>
              <a:outerShdw dist="53882" dir="2700000" algn="ctr" rotWithShape="0">
                <a:schemeClr val="bg2">
                  <a:alpha val="50000"/>
                </a:schemeClr>
              </a:outerShdw>
            </a:effectLst>
          </p:spPr>
          <p:txBody>
            <a:bodyPr wrap="none" lIns="19022" tIns="9513" rIns="19022" bIns="9513"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solidFill>
                    <a:srgbClr val="0D033D"/>
                  </a:solidFill>
                </a:rPr>
                <a:t>Field Services &amp; Veterinary</a:t>
              </a:r>
            </a:p>
            <a:p>
              <a:pPr algn="ctr"/>
              <a:r>
                <a:rPr lang="en-US" altLang="en-US" sz="900">
                  <a:solidFill>
                    <a:srgbClr val="0D033D"/>
                  </a:solidFill>
                </a:rPr>
                <a:t>Science Program</a:t>
              </a:r>
            </a:p>
            <a:p>
              <a:pPr algn="ctr"/>
              <a:r>
                <a:rPr lang="en-US" altLang="en-US" sz="900">
                  <a:solidFill>
                    <a:srgbClr val="0D033D"/>
                  </a:solidFill>
                </a:rPr>
                <a:t>(Mike Sowby)</a:t>
              </a:r>
            </a:p>
          </p:txBody>
        </p:sp>
        <p:sp>
          <p:nvSpPr>
            <p:cNvPr id="20504" name="_s2072"/>
            <p:cNvSpPr>
              <a:spLocks noChangeArrowheads="1"/>
            </p:cNvSpPr>
            <p:nvPr/>
          </p:nvSpPr>
          <p:spPr bwMode="auto">
            <a:xfrm>
              <a:off x="1077" y="1779"/>
              <a:ext cx="916" cy="380"/>
            </a:xfrm>
            <a:prstGeom prst="roundRect">
              <a:avLst>
                <a:gd name="adj" fmla="val 16667"/>
              </a:avLst>
            </a:prstGeom>
            <a:solidFill>
              <a:srgbClr val="00CC66"/>
            </a:solidFill>
            <a:ln w="38100">
              <a:solidFill>
                <a:srgbClr val="FFC000"/>
              </a:solidFill>
              <a:round/>
              <a:headEnd/>
              <a:tailEnd/>
            </a:ln>
            <a:effectLst>
              <a:outerShdw dist="53882" dir="2700000" algn="ctr" rotWithShape="0">
                <a:schemeClr val="bg2">
                  <a:alpha val="50000"/>
                </a:schemeClr>
              </a:outerShdw>
            </a:effectLst>
          </p:spPr>
          <p:txBody>
            <a:bodyPr wrap="none" lIns="19022" tIns="9513" rIns="19022" bIns="9513"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solidFill>
                    <a:srgbClr val="0D033D"/>
                  </a:solidFill>
                </a:rPr>
                <a:t>Response Support Program</a:t>
              </a:r>
            </a:p>
            <a:p>
              <a:pPr algn="ctr"/>
              <a:r>
                <a:rPr lang="en-US" altLang="en-US" sz="900">
                  <a:solidFill>
                    <a:srgbClr val="0D033D"/>
                  </a:solidFill>
                </a:rPr>
                <a:t>(Randy Imai)</a:t>
              </a:r>
            </a:p>
          </p:txBody>
        </p:sp>
        <p:sp>
          <p:nvSpPr>
            <p:cNvPr id="20505" name="_s2073"/>
            <p:cNvSpPr>
              <a:spLocks noChangeArrowheads="1"/>
            </p:cNvSpPr>
            <p:nvPr/>
          </p:nvSpPr>
          <p:spPr bwMode="auto">
            <a:xfrm>
              <a:off x="2228" y="1779"/>
              <a:ext cx="916" cy="380"/>
            </a:xfrm>
            <a:prstGeom prst="roundRect">
              <a:avLst>
                <a:gd name="adj" fmla="val 16667"/>
              </a:avLst>
            </a:prstGeom>
            <a:solidFill>
              <a:srgbClr val="00CC66"/>
            </a:solidFill>
            <a:ln w="28575">
              <a:solidFill>
                <a:srgbClr val="143D28"/>
              </a:solidFill>
              <a:round/>
              <a:headEnd/>
              <a:tailEnd/>
            </a:ln>
            <a:effectLst>
              <a:outerShdw dist="53882" dir="2700000" algn="ctr" rotWithShape="0">
                <a:schemeClr val="bg2">
                  <a:alpha val="50000"/>
                </a:schemeClr>
              </a:outerShdw>
            </a:effectLst>
          </p:spPr>
          <p:txBody>
            <a:bodyPr wrap="none" lIns="19022" tIns="9513" rIns="19022" bIns="9513"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solidFill>
                    <a:srgbClr val="0D033D"/>
                  </a:solidFill>
                </a:rPr>
                <a:t>Resource Assessment Program</a:t>
              </a:r>
            </a:p>
            <a:p>
              <a:pPr algn="ctr"/>
              <a:r>
                <a:rPr lang="en-US" altLang="en-US" sz="900">
                  <a:solidFill>
                    <a:srgbClr val="0D033D"/>
                  </a:solidFill>
                </a:rPr>
                <a:t>(Mike Anderson)</a:t>
              </a:r>
            </a:p>
          </p:txBody>
        </p:sp>
        <p:sp>
          <p:nvSpPr>
            <p:cNvPr id="20506" name="_s2074"/>
            <p:cNvSpPr>
              <a:spLocks noChangeArrowheads="1"/>
            </p:cNvSpPr>
            <p:nvPr/>
          </p:nvSpPr>
          <p:spPr bwMode="auto">
            <a:xfrm>
              <a:off x="3379" y="1779"/>
              <a:ext cx="916" cy="380"/>
            </a:xfrm>
            <a:prstGeom prst="roundRect">
              <a:avLst>
                <a:gd name="adj" fmla="val 16667"/>
              </a:avLst>
            </a:prstGeom>
            <a:solidFill>
              <a:srgbClr val="00CC66"/>
            </a:solidFill>
            <a:ln w="28575">
              <a:solidFill>
                <a:srgbClr val="143D28"/>
              </a:solidFill>
              <a:round/>
              <a:headEnd/>
              <a:tailEnd/>
            </a:ln>
            <a:effectLst>
              <a:outerShdw dist="53882" dir="2700000" algn="ctr" rotWithShape="0">
                <a:schemeClr val="bg2">
                  <a:alpha val="50000"/>
                </a:schemeClr>
              </a:outerShdw>
            </a:effectLst>
          </p:spPr>
          <p:txBody>
            <a:bodyPr wrap="none" lIns="19022" tIns="9513" rIns="19022" bIns="9513"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0D033D"/>
                  </a:solidFill>
                </a:rPr>
                <a:t>Laboratories</a:t>
              </a:r>
            </a:p>
            <a:p>
              <a:pPr algn="ctr"/>
              <a:r>
                <a:rPr lang="en-US" altLang="en-US" sz="1000">
                  <a:solidFill>
                    <a:srgbClr val="0D033D"/>
                  </a:solidFill>
                </a:rPr>
                <a:t>(Dave Crane)</a:t>
              </a:r>
            </a:p>
          </p:txBody>
        </p:sp>
        <p:sp>
          <p:nvSpPr>
            <p:cNvPr id="20507" name="_s2075"/>
            <p:cNvSpPr>
              <a:spLocks noChangeArrowheads="1"/>
            </p:cNvSpPr>
            <p:nvPr/>
          </p:nvSpPr>
          <p:spPr bwMode="auto">
            <a:xfrm>
              <a:off x="3655" y="2307"/>
              <a:ext cx="863" cy="289"/>
            </a:xfrm>
            <a:prstGeom prst="roundRect">
              <a:avLst>
                <a:gd name="adj" fmla="val 16667"/>
              </a:avLst>
            </a:prstGeom>
            <a:solidFill>
              <a:srgbClr val="2F8D5E"/>
            </a:solidFill>
            <a:ln w="3175">
              <a:solidFill>
                <a:srgbClr val="143D28"/>
              </a:solidFill>
              <a:round/>
              <a:headEnd/>
              <a:tailEnd/>
            </a:ln>
            <a:effectLst>
              <a:outerShdw dist="53882" dir="2700000" algn="ctr" rotWithShape="0">
                <a:schemeClr val="bg2">
                  <a:alpha val="50000"/>
                </a:schemeClr>
              </a:outerShdw>
            </a:effectLst>
          </p:spPr>
          <p:txBody>
            <a:bodyPr wrap="none" lIns="34395" tIns="17198" rIns="34395" bIns="1719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solidFill>
                    <a:srgbClr val="0D033D"/>
                  </a:solidFill>
                </a:rPr>
                <a:t>Petroleum Chemistry</a:t>
              </a:r>
            </a:p>
            <a:p>
              <a:pPr algn="ctr"/>
              <a:r>
                <a:rPr lang="en-US" altLang="en-US" sz="900">
                  <a:solidFill>
                    <a:srgbClr val="0D033D"/>
                  </a:solidFill>
                </a:rPr>
                <a:t>Lab</a:t>
              </a:r>
            </a:p>
          </p:txBody>
        </p:sp>
        <p:sp>
          <p:nvSpPr>
            <p:cNvPr id="20508" name="_s2076"/>
            <p:cNvSpPr>
              <a:spLocks noChangeArrowheads="1"/>
            </p:cNvSpPr>
            <p:nvPr/>
          </p:nvSpPr>
          <p:spPr bwMode="auto">
            <a:xfrm>
              <a:off x="3655" y="2739"/>
              <a:ext cx="863" cy="288"/>
            </a:xfrm>
            <a:prstGeom prst="roundRect">
              <a:avLst>
                <a:gd name="adj" fmla="val 16667"/>
              </a:avLst>
            </a:prstGeom>
            <a:solidFill>
              <a:srgbClr val="2F8D5E"/>
            </a:solidFill>
            <a:ln w="3175">
              <a:solidFill>
                <a:srgbClr val="143D28"/>
              </a:solidFill>
              <a:round/>
              <a:headEnd/>
              <a:tailEnd/>
            </a:ln>
            <a:effectLst>
              <a:outerShdw dist="53882" dir="2700000" algn="ctr" rotWithShape="0">
                <a:schemeClr val="bg2">
                  <a:alpha val="50000"/>
                </a:schemeClr>
              </a:outerShdw>
            </a:effectLst>
          </p:spPr>
          <p:txBody>
            <a:bodyPr wrap="none" lIns="34395" tIns="17198" rIns="34395" bIns="1719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solidFill>
                    <a:srgbClr val="0D033D"/>
                  </a:solidFill>
                </a:rPr>
                <a:t>Water Pollution</a:t>
              </a:r>
            </a:p>
            <a:p>
              <a:pPr algn="ctr"/>
              <a:r>
                <a:rPr lang="en-US" altLang="en-US" sz="900">
                  <a:solidFill>
                    <a:srgbClr val="0D033D"/>
                  </a:solidFill>
                </a:rPr>
                <a:t>Control Lab</a:t>
              </a:r>
            </a:p>
          </p:txBody>
        </p:sp>
        <p:sp>
          <p:nvSpPr>
            <p:cNvPr id="20509" name="_s2077"/>
            <p:cNvSpPr>
              <a:spLocks noChangeArrowheads="1"/>
            </p:cNvSpPr>
            <p:nvPr/>
          </p:nvSpPr>
          <p:spPr bwMode="auto">
            <a:xfrm>
              <a:off x="3655" y="3170"/>
              <a:ext cx="863" cy="289"/>
            </a:xfrm>
            <a:prstGeom prst="roundRect">
              <a:avLst>
                <a:gd name="adj" fmla="val 16667"/>
              </a:avLst>
            </a:prstGeom>
            <a:solidFill>
              <a:srgbClr val="2F8D5E"/>
            </a:solidFill>
            <a:ln w="3175">
              <a:solidFill>
                <a:srgbClr val="143D28"/>
              </a:solidFill>
              <a:round/>
              <a:headEnd/>
              <a:tailEnd/>
            </a:ln>
            <a:effectLst>
              <a:outerShdw dist="53882" dir="2700000" algn="ctr" rotWithShape="0">
                <a:schemeClr val="bg2">
                  <a:alpha val="50000"/>
                </a:schemeClr>
              </a:outerShdw>
            </a:effectLst>
          </p:spPr>
          <p:txBody>
            <a:bodyPr wrap="none" lIns="34395" tIns="17198" rIns="34395" bIns="1719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solidFill>
                    <a:srgbClr val="0D033D"/>
                  </a:solidFill>
                </a:rPr>
                <a:t>Pesticides Lab</a:t>
              </a:r>
            </a:p>
          </p:txBody>
        </p:sp>
        <p:sp>
          <p:nvSpPr>
            <p:cNvPr id="20510" name="_s2078"/>
            <p:cNvSpPr>
              <a:spLocks noChangeArrowheads="1"/>
            </p:cNvSpPr>
            <p:nvPr/>
          </p:nvSpPr>
          <p:spPr bwMode="auto">
            <a:xfrm>
              <a:off x="3655" y="3602"/>
              <a:ext cx="863" cy="289"/>
            </a:xfrm>
            <a:prstGeom prst="roundRect">
              <a:avLst>
                <a:gd name="adj" fmla="val 16667"/>
              </a:avLst>
            </a:prstGeom>
            <a:solidFill>
              <a:srgbClr val="2F8D5E"/>
            </a:solidFill>
            <a:ln w="3175">
              <a:solidFill>
                <a:srgbClr val="143D28"/>
              </a:solidFill>
              <a:round/>
              <a:headEnd/>
              <a:tailEnd/>
            </a:ln>
            <a:effectLst>
              <a:outerShdw dist="53882" dir="2700000" algn="ctr" rotWithShape="0">
                <a:schemeClr val="bg2">
                  <a:alpha val="50000"/>
                </a:schemeClr>
              </a:outerShdw>
            </a:effectLst>
          </p:spPr>
          <p:txBody>
            <a:bodyPr wrap="none" lIns="36590" tIns="18297" rIns="36590" bIns="18297"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solidFill>
                    <a:srgbClr val="0D033D"/>
                  </a:solidFill>
                </a:rPr>
                <a:t>Marine Pollution</a:t>
              </a:r>
            </a:p>
            <a:p>
              <a:pPr algn="ctr"/>
              <a:r>
                <a:rPr lang="en-US" altLang="en-US" sz="900">
                  <a:solidFill>
                    <a:srgbClr val="0D033D"/>
                  </a:solidFill>
                </a:rPr>
                <a:t>Studies Lab</a:t>
              </a:r>
            </a:p>
          </p:txBody>
        </p:sp>
        <p:sp>
          <p:nvSpPr>
            <p:cNvPr id="20511" name="_s2079"/>
            <p:cNvSpPr>
              <a:spLocks noChangeArrowheads="1"/>
            </p:cNvSpPr>
            <p:nvPr/>
          </p:nvSpPr>
          <p:spPr bwMode="auto">
            <a:xfrm>
              <a:off x="213" y="2307"/>
              <a:ext cx="863" cy="289"/>
            </a:xfrm>
            <a:prstGeom prst="roundRect">
              <a:avLst>
                <a:gd name="adj" fmla="val 16667"/>
              </a:avLst>
            </a:prstGeom>
            <a:solidFill>
              <a:srgbClr val="2F8D5E"/>
            </a:solidFill>
            <a:ln w="38100">
              <a:solidFill>
                <a:srgbClr val="FFC000"/>
              </a:solidFill>
              <a:round/>
              <a:headEnd/>
              <a:tailEnd/>
            </a:ln>
            <a:effectLst>
              <a:outerShdw dist="53882" dir="2700000" algn="ctr" rotWithShape="0">
                <a:schemeClr val="bg2">
                  <a:alpha val="50000"/>
                </a:schemeClr>
              </a:outerShdw>
            </a:effectLst>
          </p:spPr>
          <p:txBody>
            <a:bodyPr wrap="none" lIns="45658" tIns="22827" rIns="45658" bIns="22827"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0D033D"/>
                  </a:solidFill>
                </a:rPr>
                <a:t>Scientific Field</a:t>
              </a:r>
            </a:p>
            <a:p>
              <a:pPr algn="ctr"/>
              <a:r>
                <a:rPr lang="en-US" altLang="en-US" sz="1000">
                  <a:solidFill>
                    <a:srgbClr val="0D033D"/>
                  </a:solidFill>
                </a:rPr>
                <a:t>Response</a:t>
              </a:r>
            </a:p>
          </p:txBody>
        </p:sp>
        <p:sp>
          <p:nvSpPr>
            <p:cNvPr id="20512" name="_s2080"/>
            <p:cNvSpPr>
              <a:spLocks noChangeArrowheads="1"/>
            </p:cNvSpPr>
            <p:nvPr/>
          </p:nvSpPr>
          <p:spPr bwMode="auto">
            <a:xfrm>
              <a:off x="213" y="2739"/>
              <a:ext cx="863" cy="288"/>
            </a:xfrm>
            <a:prstGeom prst="roundRect">
              <a:avLst>
                <a:gd name="adj" fmla="val 16667"/>
              </a:avLst>
            </a:prstGeom>
            <a:solidFill>
              <a:srgbClr val="2F8D5E"/>
            </a:solidFill>
            <a:ln w="38100">
              <a:solidFill>
                <a:srgbClr val="FFC000"/>
              </a:solidFill>
              <a:round/>
              <a:headEnd/>
              <a:tailEnd/>
            </a:ln>
            <a:effectLst>
              <a:outerShdw dist="53882" dir="2700000" algn="ctr" rotWithShape="0">
                <a:schemeClr val="bg2">
                  <a:alpha val="50000"/>
                </a:schemeClr>
              </a:outerShdw>
            </a:effectLst>
          </p:spPr>
          <p:txBody>
            <a:bodyPr wrap="none" lIns="45658" tIns="22827" rIns="45658" bIns="22827"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0D033D"/>
                  </a:solidFill>
                </a:rPr>
                <a:t>Veterinary</a:t>
              </a:r>
            </a:p>
            <a:p>
              <a:pPr algn="ctr"/>
              <a:r>
                <a:rPr lang="en-US" altLang="en-US" sz="1000">
                  <a:solidFill>
                    <a:srgbClr val="0D033D"/>
                  </a:solidFill>
                </a:rPr>
                <a:t>Services</a:t>
              </a:r>
            </a:p>
          </p:txBody>
        </p:sp>
        <p:sp>
          <p:nvSpPr>
            <p:cNvPr id="20513" name="_s2081"/>
            <p:cNvSpPr>
              <a:spLocks noChangeArrowheads="1"/>
            </p:cNvSpPr>
            <p:nvPr/>
          </p:nvSpPr>
          <p:spPr bwMode="auto">
            <a:xfrm>
              <a:off x="1401" y="2295"/>
              <a:ext cx="863" cy="289"/>
            </a:xfrm>
            <a:prstGeom prst="roundRect">
              <a:avLst>
                <a:gd name="adj" fmla="val 16667"/>
              </a:avLst>
            </a:prstGeom>
            <a:solidFill>
              <a:srgbClr val="2F8D5E"/>
            </a:solidFill>
            <a:ln w="38100">
              <a:solidFill>
                <a:srgbClr val="FFC000"/>
              </a:solidFill>
              <a:round/>
              <a:headEnd/>
              <a:tailEnd/>
            </a:ln>
            <a:effectLst>
              <a:outerShdw dist="53882" dir="2700000" algn="ctr" rotWithShape="0">
                <a:schemeClr val="bg2">
                  <a:alpha val="50000"/>
                </a:schemeClr>
              </a:outerShdw>
            </a:effectLst>
          </p:spPr>
          <p:txBody>
            <a:bodyPr wrap="none" lIns="45658" tIns="22827" rIns="45658" bIns="22827"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0D033D"/>
                  </a:solidFill>
                </a:rPr>
                <a:t>GIS</a:t>
              </a:r>
            </a:p>
          </p:txBody>
        </p:sp>
        <p:sp>
          <p:nvSpPr>
            <p:cNvPr id="20514" name="_s2082"/>
            <p:cNvSpPr>
              <a:spLocks noChangeArrowheads="1"/>
            </p:cNvSpPr>
            <p:nvPr/>
          </p:nvSpPr>
          <p:spPr bwMode="auto">
            <a:xfrm>
              <a:off x="1401" y="2728"/>
              <a:ext cx="863" cy="288"/>
            </a:xfrm>
            <a:prstGeom prst="roundRect">
              <a:avLst>
                <a:gd name="adj" fmla="val 16667"/>
              </a:avLst>
            </a:prstGeom>
            <a:solidFill>
              <a:srgbClr val="2F8D5E"/>
            </a:solidFill>
            <a:ln w="3175">
              <a:solidFill>
                <a:srgbClr val="143D28"/>
              </a:solidFill>
              <a:round/>
              <a:headEnd/>
              <a:tailEnd/>
            </a:ln>
            <a:effectLst>
              <a:outerShdw dist="53882" dir="2700000" algn="ctr" rotWithShape="0">
                <a:schemeClr val="bg2">
                  <a:alpha val="50000"/>
                </a:schemeClr>
              </a:outerShdw>
            </a:effectLst>
          </p:spPr>
          <p:txBody>
            <a:bodyPr wrap="none" lIns="45658" tIns="22827" rIns="45658" bIns="22827"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0D033D"/>
                  </a:solidFill>
                </a:rPr>
                <a:t>Health &amp; Safety</a:t>
              </a:r>
            </a:p>
          </p:txBody>
        </p:sp>
        <p:sp>
          <p:nvSpPr>
            <p:cNvPr id="20515" name="_s2083"/>
            <p:cNvSpPr>
              <a:spLocks noChangeArrowheads="1"/>
            </p:cNvSpPr>
            <p:nvPr/>
          </p:nvSpPr>
          <p:spPr bwMode="auto">
            <a:xfrm>
              <a:off x="1401" y="3160"/>
              <a:ext cx="863" cy="288"/>
            </a:xfrm>
            <a:prstGeom prst="roundRect">
              <a:avLst>
                <a:gd name="adj" fmla="val 16667"/>
              </a:avLst>
            </a:prstGeom>
            <a:solidFill>
              <a:srgbClr val="2F8D5E"/>
            </a:solidFill>
            <a:ln w="38100">
              <a:solidFill>
                <a:srgbClr val="FFC000"/>
              </a:solidFill>
              <a:round/>
              <a:headEnd/>
              <a:tailEnd/>
            </a:ln>
            <a:effectLst>
              <a:outerShdw dist="53882" dir="2700000" algn="ctr" rotWithShape="0">
                <a:schemeClr val="bg2">
                  <a:alpha val="50000"/>
                </a:schemeClr>
              </a:outerShdw>
            </a:effectLst>
          </p:spPr>
          <p:txBody>
            <a:bodyPr wrap="none" lIns="45658" tIns="22827" rIns="45658" bIns="22827"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0D033D"/>
                  </a:solidFill>
                </a:rPr>
                <a:t>ART</a:t>
              </a:r>
            </a:p>
          </p:txBody>
        </p:sp>
        <p:sp>
          <p:nvSpPr>
            <p:cNvPr id="20516" name="_s2084"/>
            <p:cNvSpPr>
              <a:spLocks noChangeArrowheads="1"/>
            </p:cNvSpPr>
            <p:nvPr/>
          </p:nvSpPr>
          <p:spPr bwMode="auto">
            <a:xfrm>
              <a:off x="2549" y="2295"/>
              <a:ext cx="863" cy="289"/>
            </a:xfrm>
            <a:prstGeom prst="roundRect">
              <a:avLst>
                <a:gd name="adj" fmla="val 16667"/>
              </a:avLst>
            </a:prstGeom>
            <a:solidFill>
              <a:srgbClr val="2F8D5E"/>
            </a:solidFill>
            <a:ln w="3175">
              <a:solidFill>
                <a:srgbClr val="143D28"/>
              </a:solidFill>
              <a:round/>
              <a:headEnd/>
              <a:tailEnd/>
            </a:ln>
            <a:effectLst>
              <a:outerShdw dist="53882" dir="2700000" algn="ctr" rotWithShape="0">
                <a:schemeClr val="bg2">
                  <a:alpha val="50000"/>
                </a:schemeClr>
              </a:outerShdw>
            </a:effectLst>
          </p:spPr>
          <p:txBody>
            <a:bodyPr wrap="none" lIns="51725" tIns="25862" rIns="51725" bIns="2586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0D033D"/>
                  </a:solidFill>
                </a:rPr>
                <a:t>NRDA / Restoration</a:t>
              </a:r>
            </a:p>
          </p:txBody>
        </p:sp>
        <p:sp>
          <p:nvSpPr>
            <p:cNvPr id="20517" name="_s2085"/>
            <p:cNvSpPr>
              <a:spLocks noChangeArrowheads="1"/>
            </p:cNvSpPr>
            <p:nvPr/>
          </p:nvSpPr>
          <p:spPr bwMode="auto">
            <a:xfrm>
              <a:off x="2549" y="2728"/>
              <a:ext cx="863" cy="288"/>
            </a:xfrm>
            <a:prstGeom prst="roundRect">
              <a:avLst>
                <a:gd name="adj" fmla="val 16667"/>
              </a:avLst>
            </a:prstGeom>
            <a:solidFill>
              <a:srgbClr val="2F8D5E"/>
            </a:solidFill>
            <a:ln w="3175">
              <a:solidFill>
                <a:srgbClr val="143D28"/>
              </a:solidFill>
              <a:round/>
              <a:headEnd/>
              <a:tailEnd/>
            </a:ln>
            <a:effectLst>
              <a:outerShdw dist="53882" dir="2700000" algn="ctr" rotWithShape="0">
                <a:schemeClr val="bg2">
                  <a:alpha val="50000"/>
                </a:schemeClr>
              </a:outerShdw>
            </a:effectLst>
          </p:spPr>
          <p:txBody>
            <a:bodyPr wrap="none" lIns="60144" tIns="30070" rIns="60144" bIns="3007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0D033D"/>
                  </a:solidFill>
                </a:rPr>
                <a:t>BRAC</a:t>
              </a:r>
            </a:p>
          </p:txBody>
        </p:sp>
        <p:sp>
          <p:nvSpPr>
            <p:cNvPr id="20518" name="_s2086"/>
            <p:cNvSpPr>
              <a:spLocks noChangeArrowheads="1"/>
            </p:cNvSpPr>
            <p:nvPr/>
          </p:nvSpPr>
          <p:spPr bwMode="auto">
            <a:xfrm>
              <a:off x="2549" y="3160"/>
              <a:ext cx="863" cy="288"/>
            </a:xfrm>
            <a:prstGeom prst="roundRect">
              <a:avLst>
                <a:gd name="adj" fmla="val 16667"/>
              </a:avLst>
            </a:prstGeom>
            <a:solidFill>
              <a:srgbClr val="2F8D5E"/>
            </a:solidFill>
            <a:ln w="3175">
              <a:solidFill>
                <a:srgbClr val="143D28"/>
              </a:solidFill>
              <a:round/>
              <a:headEnd/>
              <a:tailEnd/>
            </a:ln>
            <a:effectLst>
              <a:outerShdw dist="53882" dir="2700000" algn="ctr" rotWithShape="0">
                <a:schemeClr val="bg2">
                  <a:alpha val="50000"/>
                </a:schemeClr>
              </a:outerShdw>
            </a:effectLst>
          </p:spPr>
          <p:txBody>
            <a:bodyPr wrap="none" lIns="66092" tIns="33046" rIns="66092" bIns="3304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0D033D"/>
                  </a:solidFill>
                </a:rPr>
                <a:t>CERCLA</a:t>
              </a:r>
            </a:p>
          </p:txBody>
        </p:sp>
        <p:sp>
          <p:nvSpPr>
            <p:cNvPr id="20519" name="_s2087"/>
            <p:cNvSpPr>
              <a:spLocks noChangeArrowheads="1"/>
            </p:cNvSpPr>
            <p:nvPr/>
          </p:nvSpPr>
          <p:spPr bwMode="auto">
            <a:xfrm>
              <a:off x="1401" y="3591"/>
              <a:ext cx="863" cy="289"/>
            </a:xfrm>
            <a:prstGeom prst="roundRect">
              <a:avLst>
                <a:gd name="adj" fmla="val 16667"/>
              </a:avLst>
            </a:prstGeom>
            <a:solidFill>
              <a:srgbClr val="2F8D5E"/>
            </a:solidFill>
            <a:ln w="3175">
              <a:solidFill>
                <a:srgbClr val="143D28"/>
              </a:solidFill>
              <a:round/>
              <a:headEnd/>
              <a:tailEnd/>
            </a:ln>
            <a:effectLst>
              <a:outerShdw dist="53882" dir="2700000" algn="ctr" rotWithShape="0">
                <a:schemeClr val="bg2">
                  <a:alpha val="50000"/>
                </a:schemeClr>
              </a:outerShdw>
            </a:effectLst>
          </p:spPr>
          <p:txBody>
            <a:bodyPr wrap="none" lIns="76852" tIns="38427" rIns="76852" bIns="38427"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0D033D"/>
                  </a:solidFill>
                </a:rPr>
                <a:t>Ballast Water</a:t>
              </a:r>
            </a:p>
          </p:txBody>
        </p:sp>
        <p:sp>
          <p:nvSpPr>
            <p:cNvPr id="20520" name="_s2088"/>
            <p:cNvSpPr>
              <a:spLocks noChangeArrowheads="1"/>
            </p:cNvSpPr>
            <p:nvPr/>
          </p:nvSpPr>
          <p:spPr bwMode="auto">
            <a:xfrm>
              <a:off x="1401" y="4024"/>
              <a:ext cx="863" cy="288"/>
            </a:xfrm>
            <a:prstGeom prst="roundRect">
              <a:avLst>
                <a:gd name="adj" fmla="val 16667"/>
              </a:avLst>
            </a:prstGeom>
            <a:solidFill>
              <a:srgbClr val="2F8D5E"/>
            </a:solidFill>
            <a:ln w="38100">
              <a:solidFill>
                <a:srgbClr val="FFC000"/>
              </a:solidFill>
              <a:round/>
              <a:headEnd/>
              <a:tailEnd/>
            </a:ln>
            <a:effectLst>
              <a:outerShdw dist="53882" dir="2700000" algn="ctr" rotWithShape="0">
                <a:schemeClr val="bg2">
                  <a:alpha val="50000"/>
                </a:schemeClr>
              </a:outerShdw>
            </a:effectLst>
          </p:spPr>
          <p:txBody>
            <a:bodyPr wrap="none" lIns="82637" tIns="41319" rIns="82637" bIns="41319"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0D033D"/>
                  </a:solidFill>
                </a:rPr>
                <a:t>Wildlife Ops</a:t>
              </a: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 y="457200"/>
            <a:ext cx="9067800" cy="609600"/>
          </a:xfrm>
        </p:spPr>
        <p:txBody>
          <a:bodyPr/>
          <a:lstStyle/>
          <a:p>
            <a:pPr eaLnBrk="1" hangingPunct="1"/>
            <a:r>
              <a:rPr lang="en-US" altLang="en-US" b="1" smtClean="0">
                <a:solidFill>
                  <a:srgbClr val="FFCC00"/>
                </a:solidFill>
                <a:latin typeface="Garamond" pitchFamily="18" charset="0"/>
              </a:rPr>
              <a:t>Background &amp; Historic Perspective</a:t>
            </a:r>
          </a:p>
        </p:txBody>
      </p:sp>
      <p:sp>
        <p:nvSpPr>
          <p:cNvPr id="21507" name="Rectangle 3"/>
          <p:cNvSpPr>
            <a:spLocks noGrp="1" noChangeArrowheads="1"/>
          </p:cNvSpPr>
          <p:nvPr>
            <p:ph type="body" idx="1"/>
          </p:nvPr>
        </p:nvSpPr>
        <p:spPr>
          <a:xfrm>
            <a:off x="533400" y="1219200"/>
            <a:ext cx="8153400" cy="4953000"/>
          </a:xfrm>
        </p:spPr>
        <p:txBody>
          <a:bodyPr/>
          <a:lstStyle/>
          <a:p>
            <a:pPr marL="0" indent="0" eaLnBrk="1" hangingPunct="1">
              <a:lnSpc>
                <a:spcPct val="80000"/>
              </a:lnSpc>
              <a:buFont typeface="Wingdings" pitchFamily="2" charset="2"/>
              <a:buNone/>
            </a:pPr>
            <a:r>
              <a:rPr lang="en-US" altLang="en-US" sz="1800" smtClean="0">
                <a:solidFill>
                  <a:srgbClr val="FFFF00"/>
                </a:solidFill>
              </a:rPr>
              <a:t>OPA 90 </a:t>
            </a:r>
            <a:r>
              <a:rPr lang="en-US" altLang="en-US" sz="1800" smtClean="0"/>
              <a:t>&amp;</a:t>
            </a:r>
            <a:r>
              <a:rPr lang="en-US" altLang="en-US" sz="1800" smtClean="0">
                <a:solidFill>
                  <a:srgbClr val="FFFF00"/>
                </a:solidFill>
              </a:rPr>
              <a:t> OSPRA</a:t>
            </a:r>
            <a:r>
              <a:rPr lang="en-US" altLang="en-US" sz="1800" smtClean="0"/>
              <a:t> in CA set in motion many environmental planning &amp; prevention activities… </a:t>
            </a:r>
          </a:p>
          <a:p>
            <a:pPr lvl="1" eaLnBrk="1" hangingPunct="1">
              <a:lnSpc>
                <a:spcPct val="80000"/>
              </a:lnSpc>
              <a:buClr>
                <a:schemeClr val="accent2"/>
              </a:buClr>
              <a:buSzPct val="75000"/>
            </a:pPr>
            <a:r>
              <a:rPr lang="en-US" altLang="en-US" smtClean="0"/>
              <a:t>Area Contingency Planning</a:t>
            </a:r>
          </a:p>
          <a:p>
            <a:pPr lvl="2" eaLnBrk="1" hangingPunct="1">
              <a:lnSpc>
                <a:spcPct val="80000"/>
              </a:lnSpc>
            </a:pPr>
            <a:r>
              <a:rPr lang="en-US" altLang="en-US" sz="2100" smtClean="0"/>
              <a:t>ID sensitive sites</a:t>
            </a:r>
          </a:p>
          <a:p>
            <a:pPr lvl="2" eaLnBrk="1" hangingPunct="1">
              <a:lnSpc>
                <a:spcPct val="80000"/>
              </a:lnSpc>
            </a:pPr>
            <a:r>
              <a:rPr lang="en-US" altLang="en-US" sz="2100" smtClean="0"/>
              <a:t>Response strategies, GRP’s</a:t>
            </a:r>
          </a:p>
          <a:p>
            <a:pPr lvl="1" eaLnBrk="1" hangingPunct="1">
              <a:lnSpc>
                <a:spcPct val="80000"/>
              </a:lnSpc>
              <a:buClr>
                <a:schemeClr val="accent2"/>
              </a:buClr>
              <a:buSzPct val="75000"/>
            </a:pPr>
            <a:r>
              <a:rPr lang="en-US" altLang="en-US" smtClean="0"/>
              <a:t>C-Plans for vessels &amp; facilities</a:t>
            </a:r>
          </a:p>
          <a:p>
            <a:pPr lvl="1" eaLnBrk="1" hangingPunct="1">
              <a:lnSpc>
                <a:spcPct val="80000"/>
              </a:lnSpc>
              <a:buClr>
                <a:schemeClr val="accent2"/>
              </a:buClr>
              <a:buSzPct val="75000"/>
            </a:pPr>
            <a:r>
              <a:rPr lang="en-US" altLang="en-US" smtClean="0"/>
              <a:t>Drill &amp; Exercise programs</a:t>
            </a:r>
          </a:p>
          <a:p>
            <a:pPr lvl="1" eaLnBrk="1" hangingPunct="1">
              <a:lnSpc>
                <a:spcPct val="80000"/>
              </a:lnSpc>
              <a:buClr>
                <a:schemeClr val="accent2"/>
              </a:buClr>
              <a:buSzPct val="75000"/>
            </a:pPr>
            <a:r>
              <a:rPr lang="en-US" altLang="en-US" smtClean="0"/>
              <a:t>Adoption of ICS for oil spill response</a:t>
            </a:r>
          </a:p>
          <a:p>
            <a:pPr lvl="1" eaLnBrk="1" hangingPunct="1">
              <a:lnSpc>
                <a:spcPct val="80000"/>
              </a:lnSpc>
              <a:buClr>
                <a:schemeClr val="accent2"/>
              </a:buClr>
              <a:buSzPct val="75000"/>
            </a:pPr>
            <a:r>
              <a:rPr lang="en-US" altLang="en-US" smtClean="0"/>
              <a:t>SCAT</a:t>
            </a:r>
          </a:p>
          <a:p>
            <a:pPr lvl="1" eaLnBrk="1" hangingPunct="1">
              <a:lnSpc>
                <a:spcPct val="80000"/>
              </a:lnSpc>
              <a:buClr>
                <a:schemeClr val="accent2"/>
              </a:buClr>
              <a:buSzPct val="75000"/>
            </a:pPr>
            <a:r>
              <a:rPr lang="en-US" altLang="en-US" smtClean="0"/>
              <a:t>ESI</a:t>
            </a:r>
          </a:p>
          <a:p>
            <a:pPr lvl="1" eaLnBrk="1" hangingPunct="1">
              <a:lnSpc>
                <a:spcPct val="80000"/>
              </a:lnSpc>
              <a:buClr>
                <a:schemeClr val="accent2"/>
              </a:buClr>
              <a:buSzPct val="75000"/>
            </a:pPr>
            <a:r>
              <a:rPr lang="en-US" altLang="en-US" smtClean="0"/>
              <a:t>Wildlife response protocols (OWCN in CA)</a:t>
            </a:r>
          </a:p>
          <a:p>
            <a:pPr lvl="1" eaLnBrk="1" hangingPunct="1">
              <a:lnSpc>
                <a:spcPct val="80000"/>
              </a:lnSpc>
              <a:buClr>
                <a:schemeClr val="accent2"/>
              </a:buClr>
              <a:buSzPct val="75000"/>
            </a:pPr>
            <a:r>
              <a:rPr lang="en-US" altLang="en-US" smtClean="0"/>
              <a:t>NRDA</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i="1" smtClean="0"/>
              <a:t>As an emergency unfolds...</a:t>
            </a:r>
            <a:endParaRPr lang="en-US" altLang="en-US" smtClean="0"/>
          </a:p>
        </p:txBody>
      </p:sp>
      <p:sp>
        <p:nvSpPr>
          <p:cNvPr id="22531" name="Rectangle 3"/>
          <p:cNvSpPr>
            <a:spLocks noGrp="1" noChangeArrowheads="1"/>
          </p:cNvSpPr>
          <p:nvPr>
            <p:ph type="body" sz="half" idx="1"/>
          </p:nvPr>
        </p:nvSpPr>
        <p:spPr>
          <a:xfrm>
            <a:off x="533400" y="2070100"/>
            <a:ext cx="3505200" cy="3416300"/>
          </a:xfrm>
        </p:spPr>
        <p:txBody>
          <a:bodyPr/>
          <a:lstStyle/>
          <a:p>
            <a:pPr eaLnBrk="1" hangingPunct="1">
              <a:lnSpc>
                <a:spcPct val="90000"/>
              </a:lnSpc>
            </a:pPr>
            <a:r>
              <a:rPr lang="en-US" altLang="en-US" sz="2400" smtClean="0"/>
              <a:t>What got spilled?</a:t>
            </a:r>
          </a:p>
          <a:p>
            <a:pPr eaLnBrk="1" hangingPunct="1">
              <a:lnSpc>
                <a:spcPct val="90000"/>
              </a:lnSpc>
            </a:pPr>
            <a:endParaRPr lang="en-US" altLang="en-US" sz="1000" smtClean="0"/>
          </a:p>
          <a:p>
            <a:pPr eaLnBrk="1" hangingPunct="1">
              <a:lnSpc>
                <a:spcPct val="90000"/>
              </a:lnSpc>
            </a:pPr>
            <a:r>
              <a:rPr lang="en-US" altLang="en-US" sz="2400" smtClean="0"/>
              <a:t>Where will it go?</a:t>
            </a:r>
          </a:p>
          <a:p>
            <a:pPr eaLnBrk="1" hangingPunct="1">
              <a:lnSpc>
                <a:spcPct val="90000"/>
              </a:lnSpc>
            </a:pPr>
            <a:endParaRPr lang="en-US" altLang="en-US" sz="1000" smtClean="0"/>
          </a:p>
          <a:p>
            <a:pPr eaLnBrk="1" hangingPunct="1">
              <a:lnSpc>
                <a:spcPct val="90000"/>
              </a:lnSpc>
            </a:pPr>
            <a:r>
              <a:rPr lang="en-US" altLang="en-US" sz="2400" smtClean="0"/>
              <a:t>Who/what will it hit?</a:t>
            </a:r>
          </a:p>
          <a:p>
            <a:pPr eaLnBrk="1" hangingPunct="1">
              <a:lnSpc>
                <a:spcPct val="90000"/>
              </a:lnSpc>
            </a:pPr>
            <a:endParaRPr lang="en-US" altLang="en-US" sz="1000" smtClean="0"/>
          </a:p>
          <a:p>
            <a:pPr eaLnBrk="1" hangingPunct="1">
              <a:lnSpc>
                <a:spcPct val="90000"/>
              </a:lnSpc>
            </a:pPr>
            <a:r>
              <a:rPr lang="en-US" altLang="en-US" sz="2400" smtClean="0"/>
              <a:t>What might happen?</a:t>
            </a:r>
          </a:p>
          <a:p>
            <a:pPr eaLnBrk="1" hangingPunct="1">
              <a:lnSpc>
                <a:spcPct val="90000"/>
              </a:lnSpc>
            </a:pPr>
            <a:endParaRPr lang="en-US" altLang="en-US" sz="1000" smtClean="0"/>
          </a:p>
          <a:p>
            <a:pPr eaLnBrk="1" hangingPunct="1">
              <a:lnSpc>
                <a:spcPct val="90000"/>
              </a:lnSpc>
            </a:pPr>
            <a:r>
              <a:rPr lang="en-US" altLang="en-US" sz="2400" smtClean="0"/>
              <a:t>What can be done?</a:t>
            </a:r>
          </a:p>
        </p:txBody>
      </p:sp>
      <p:pic>
        <p:nvPicPr>
          <p:cNvPr id="20484" name="Picture 4" descr="470oilspill,0"/>
          <p:cNvPicPr>
            <a:picLocks noGrp="1" noChangeAspect="1" noChangeArrowheads="1"/>
          </p:cNvPicPr>
          <p:nvPr>
            <p:ph sz="half" idx="2"/>
          </p:nvPr>
        </p:nvPicPr>
        <p:blipFill>
          <a:blip r:embed="rId3"/>
          <a:srcRect/>
          <a:stretch>
            <a:fillRect/>
          </a:stretch>
        </p:blipFill>
        <p:spPr>
          <a:xfrm>
            <a:off x="3962400" y="2057400"/>
            <a:ext cx="4953000" cy="354965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b="1" smtClean="0">
                <a:solidFill>
                  <a:srgbClr val="FFCC00"/>
                </a:solidFill>
                <a:latin typeface="Garamond" pitchFamily="18" charset="0"/>
              </a:rPr>
              <a:t>Overview</a:t>
            </a:r>
          </a:p>
        </p:txBody>
      </p:sp>
      <p:sp>
        <p:nvSpPr>
          <p:cNvPr id="5123" name="Rectangle 3"/>
          <p:cNvSpPr>
            <a:spLocks noGrp="1" noChangeArrowheads="1"/>
          </p:cNvSpPr>
          <p:nvPr>
            <p:ph type="body" idx="1"/>
          </p:nvPr>
        </p:nvSpPr>
        <p:spPr>
          <a:xfrm>
            <a:off x="1905000" y="1570038"/>
            <a:ext cx="6781800" cy="4297362"/>
          </a:xfrm>
        </p:spPr>
        <p:txBody>
          <a:bodyPr/>
          <a:lstStyle/>
          <a:p>
            <a:pPr eaLnBrk="1" hangingPunct="1">
              <a:spcBef>
                <a:spcPct val="50000"/>
              </a:spcBef>
            </a:pPr>
            <a:r>
              <a:rPr lang="en-US" altLang="en-US" dirty="0" smtClean="0"/>
              <a:t>Background &amp; Context</a:t>
            </a:r>
          </a:p>
          <a:p>
            <a:pPr lvl="1" eaLnBrk="1" hangingPunct="1">
              <a:spcBef>
                <a:spcPct val="50000"/>
              </a:spcBef>
              <a:buClr>
                <a:srgbClr val="33CCFF"/>
              </a:buClr>
            </a:pPr>
            <a:r>
              <a:rPr lang="en-US" altLang="en-US" dirty="0" smtClean="0"/>
              <a:t>Some Oil Spill History</a:t>
            </a:r>
          </a:p>
          <a:p>
            <a:pPr lvl="1" eaLnBrk="1" hangingPunct="1">
              <a:spcBef>
                <a:spcPct val="50000"/>
              </a:spcBef>
              <a:buClr>
                <a:srgbClr val="33CCFF"/>
              </a:buClr>
            </a:pPr>
            <a:r>
              <a:rPr lang="en-US" altLang="en-US" dirty="0" smtClean="0"/>
              <a:t>NOAA &amp; OSPR Organization </a:t>
            </a:r>
          </a:p>
          <a:p>
            <a:pPr eaLnBrk="1" hangingPunct="1">
              <a:spcBef>
                <a:spcPct val="50000"/>
              </a:spcBef>
            </a:pPr>
            <a:r>
              <a:rPr lang="en-US" altLang="en-US" dirty="0" smtClean="0"/>
              <a:t>Evolution of EROS</a:t>
            </a:r>
          </a:p>
          <a:p>
            <a:pPr eaLnBrk="1" hangingPunct="1">
              <a:spcBef>
                <a:spcPct val="50000"/>
              </a:spcBef>
            </a:pPr>
            <a:r>
              <a:rPr lang="en-US" altLang="en-US" dirty="0" smtClean="0"/>
              <a:t>Table Top Exercise</a:t>
            </a:r>
          </a:p>
          <a:p>
            <a:pPr eaLnBrk="1" hangingPunct="1">
              <a:spcBef>
                <a:spcPct val="50000"/>
              </a:spcBef>
            </a:pPr>
            <a:r>
              <a:rPr lang="en-US" altLang="en-US" dirty="0" smtClean="0"/>
              <a:t>Exercise </a:t>
            </a:r>
            <a:r>
              <a:rPr lang="en-US" altLang="en-US" dirty="0" smtClean="0"/>
              <a:t>Review</a:t>
            </a:r>
            <a:endParaRPr lang="en-US" alt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b="1" smtClean="0">
                <a:solidFill>
                  <a:srgbClr val="FFCC00"/>
                </a:solidFill>
                <a:latin typeface="Garamond" pitchFamily="18" charset="0"/>
              </a:rPr>
              <a:t>Evolution of EROS</a:t>
            </a:r>
          </a:p>
        </p:txBody>
      </p:sp>
      <p:sp>
        <p:nvSpPr>
          <p:cNvPr id="23555" name="Rectangle 3"/>
          <p:cNvSpPr>
            <a:spLocks noGrp="1" noChangeArrowheads="1"/>
          </p:cNvSpPr>
          <p:nvPr>
            <p:ph type="body" idx="1"/>
          </p:nvPr>
        </p:nvSpPr>
        <p:spPr/>
        <p:txBody>
          <a:bodyPr/>
          <a:lstStyle/>
          <a:p>
            <a:pPr eaLnBrk="1" hangingPunct="1"/>
            <a:r>
              <a:rPr lang="en-US" altLang="en-US" smtClean="0"/>
              <a:t>1991-92 NOAA trained OSPR in (2) one week courses</a:t>
            </a:r>
          </a:p>
          <a:p>
            <a:pPr eaLnBrk="1" hangingPunct="1"/>
            <a:r>
              <a:rPr lang="en-US" altLang="en-US" smtClean="0"/>
              <a:t>Mid-1990’s NOAA developed </a:t>
            </a:r>
            <a:r>
              <a:rPr lang="en-US" altLang="en-US" smtClean="0">
                <a:solidFill>
                  <a:srgbClr val="FFFF00"/>
                </a:solidFill>
              </a:rPr>
              <a:t>Science of Oil Spills</a:t>
            </a:r>
            <a:r>
              <a:rPr lang="en-US" altLang="en-US" smtClean="0"/>
              <a:t> </a:t>
            </a:r>
            <a:r>
              <a:rPr lang="en-US" altLang="en-US" smtClean="0">
                <a:solidFill>
                  <a:srgbClr val="FFFF00"/>
                </a:solidFill>
              </a:rPr>
              <a:t>(SOS)</a:t>
            </a:r>
            <a:r>
              <a:rPr lang="en-US" altLang="en-US" smtClean="0"/>
              <a:t> course</a:t>
            </a:r>
          </a:p>
          <a:p>
            <a:pPr eaLnBrk="1" hangingPunct="1"/>
            <a:r>
              <a:rPr lang="en-US" altLang="en-US" smtClean="0"/>
              <a:t>2001 NOAA &amp; OSPR co-teach SOS</a:t>
            </a:r>
          </a:p>
          <a:p>
            <a:pPr eaLnBrk="1" hangingPunct="1"/>
            <a:r>
              <a:rPr lang="en-US" altLang="en-US" smtClean="0"/>
              <a:t>2005 OSPR develops </a:t>
            </a:r>
            <a:r>
              <a:rPr lang="en-US" altLang="en-US" smtClean="0">
                <a:solidFill>
                  <a:srgbClr val="FFFF00"/>
                </a:solidFill>
              </a:rPr>
              <a:t>Environmental Response to Oil Spills</a:t>
            </a:r>
            <a:r>
              <a:rPr lang="en-US" altLang="en-US" smtClean="0"/>
              <a:t> </a:t>
            </a:r>
            <a:r>
              <a:rPr lang="en-US" altLang="en-US" smtClean="0">
                <a:solidFill>
                  <a:srgbClr val="FFFF00"/>
                </a:solidFill>
              </a:rPr>
              <a:t>(EROS)</a:t>
            </a:r>
            <a:endParaRPr lang="en-US" altLang="en-US"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a:xfrm>
            <a:off x="609600" y="609600"/>
            <a:ext cx="7848600" cy="2559050"/>
          </a:xfrm>
        </p:spPr>
        <p:txBody>
          <a:bodyPr/>
          <a:lstStyle/>
          <a:p>
            <a:pPr eaLnBrk="1" hangingPunct="1">
              <a:defRPr/>
            </a:pPr>
            <a:r>
              <a:rPr lang="en-US" sz="5600" b="1" dirty="0" smtClean="0">
                <a:effectLst>
                  <a:outerShdw blurRad="38100" dist="38100" dir="2700000" algn="tl">
                    <a:srgbClr val="000000"/>
                  </a:outerShdw>
                </a:effectLst>
              </a:rPr>
              <a:t>Environmental Response to Oil Spills (EROS)</a:t>
            </a:r>
            <a:r>
              <a:rPr lang="en-US" sz="5600" dirty="0" smtClean="0">
                <a:effectLst>
                  <a:outerShdw blurRad="38100" dist="38100" dir="2700000" algn="tl">
                    <a:srgbClr val="000000"/>
                  </a:outerShdw>
                </a:effectLst>
              </a:rPr>
              <a:t> – </a:t>
            </a:r>
            <a:br>
              <a:rPr lang="en-US" sz="5600" dirty="0" smtClean="0">
                <a:effectLst>
                  <a:outerShdw blurRad="38100" dist="38100" dir="2700000" algn="tl">
                    <a:srgbClr val="000000"/>
                  </a:outerShdw>
                </a:effectLst>
              </a:rPr>
            </a:br>
            <a:r>
              <a:rPr lang="en-US" sz="5600" dirty="0" smtClean="0">
                <a:effectLst>
                  <a:outerShdw blurRad="38100" dist="38100" dir="2700000" algn="tl">
                    <a:srgbClr val="000000"/>
                  </a:outerShdw>
                </a:effectLst>
              </a:rPr>
              <a:t>an Oil Spill Exercise</a:t>
            </a:r>
            <a:endParaRPr lang="en-US" sz="5600" dirty="0" smtClean="0"/>
          </a:p>
        </p:txBody>
      </p:sp>
      <p:sp>
        <p:nvSpPr>
          <p:cNvPr id="24579" name="Rectangle 3"/>
          <p:cNvSpPr>
            <a:spLocks noGrp="1" noChangeArrowheads="1"/>
          </p:cNvSpPr>
          <p:nvPr>
            <p:ph type="subTitle" idx="1"/>
          </p:nvPr>
        </p:nvSpPr>
        <p:spPr>
          <a:xfrm>
            <a:off x="1371600" y="3733800"/>
            <a:ext cx="6400800" cy="2254250"/>
          </a:xfrm>
        </p:spPr>
        <p:txBody>
          <a:bodyPr/>
          <a:lstStyle/>
          <a:p>
            <a:pPr eaLnBrk="1" hangingPunct="1">
              <a:lnSpc>
                <a:spcPct val="90000"/>
              </a:lnSpc>
            </a:pPr>
            <a:r>
              <a:rPr lang="en-US" altLang="en-US" sz="2000" dirty="0" smtClean="0"/>
              <a:t>March 25, 2014</a:t>
            </a:r>
          </a:p>
          <a:p>
            <a:pPr eaLnBrk="1" hangingPunct="1">
              <a:lnSpc>
                <a:spcPct val="90000"/>
              </a:lnSpc>
            </a:pPr>
            <a:endParaRPr lang="en-US" altLang="en-US" sz="2000" dirty="0" smtClean="0"/>
          </a:p>
          <a:p>
            <a:pPr eaLnBrk="1" hangingPunct="1">
              <a:lnSpc>
                <a:spcPct val="90000"/>
              </a:lnSpc>
            </a:pPr>
            <a:r>
              <a:rPr lang="en-US" altLang="en-US" sz="2000" dirty="0" smtClean="0"/>
              <a:t>Jordan Stout, NOAA</a:t>
            </a:r>
          </a:p>
          <a:p>
            <a:pPr eaLnBrk="1" hangingPunct="1">
              <a:lnSpc>
                <a:spcPct val="90000"/>
              </a:lnSpc>
            </a:pPr>
            <a:r>
              <a:rPr lang="en-US" altLang="en-US" sz="2000" dirty="0" smtClean="0"/>
              <a:t>Josh Curtis, OSPR</a:t>
            </a:r>
          </a:p>
        </p:txBody>
      </p:sp>
      <p:pic>
        <p:nvPicPr>
          <p:cNvPr id="24580" name="Picture 4" descr="plov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33800"/>
            <a:ext cx="2362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E seal wei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733800"/>
            <a:ext cx="24384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b="1" smtClean="0">
                <a:latin typeface="Garamond" pitchFamily="18" charset="0"/>
              </a:rPr>
              <a:t>Table Top Exercise</a:t>
            </a:r>
            <a:r>
              <a:rPr lang="en-US" altLang="en-US" sz="1800" smtClean="0"/>
              <a:t> </a:t>
            </a:r>
          </a:p>
        </p:txBody>
      </p:sp>
      <p:sp>
        <p:nvSpPr>
          <p:cNvPr id="57347" name="Rectangle 3"/>
          <p:cNvSpPr>
            <a:spLocks noGrp="1" noChangeArrowheads="1"/>
          </p:cNvSpPr>
          <p:nvPr>
            <p:ph type="body" idx="1"/>
          </p:nvPr>
        </p:nvSpPr>
        <p:spPr>
          <a:xfrm>
            <a:off x="533400" y="1393825"/>
            <a:ext cx="8153400" cy="4473575"/>
          </a:xfrm>
        </p:spPr>
        <p:txBody>
          <a:bodyPr/>
          <a:lstStyle/>
          <a:p>
            <a:pPr eaLnBrk="1" hangingPunct="1"/>
            <a:r>
              <a:rPr lang="en-US" altLang="en-US" sz="2200" smtClean="0"/>
              <a:t>A facilitated walk-through of a spill response </a:t>
            </a:r>
          </a:p>
          <a:p>
            <a:pPr eaLnBrk="1" hangingPunct="1"/>
            <a:r>
              <a:rPr lang="en-US" altLang="en-US" sz="2200" smtClean="0"/>
              <a:t>To enhance your environmental responder skills, and </a:t>
            </a:r>
          </a:p>
          <a:p>
            <a:pPr eaLnBrk="1" hangingPunct="1"/>
            <a:r>
              <a:rPr lang="en-US" altLang="en-US" sz="2200" smtClean="0"/>
              <a:t>Get you thinking about the type of information required to respond to a large spill</a:t>
            </a:r>
          </a:p>
          <a:p>
            <a:pPr eaLnBrk="1" hangingPunct="1"/>
            <a:endParaRPr lang="en-US" altLang="en-US" sz="2200" smtClean="0"/>
          </a:p>
          <a:p>
            <a:pPr lvl="1" eaLnBrk="1" hangingPunct="1">
              <a:buClr>
                <a:srgbClr val="33CCFF"/>
              </a:buClr>
            </a:pPr>
            <a:r>
              <a:rPr lang="en-US" altLang="en-US" sz="2500" smtClean="0"/>
              <a:t>Break into 6 equal teams</a:t>
            </a:r>
          </a:p>
          <a:p>
            <a:pPr lvl="1" eaLnBrk="1" hangingPunct="1">
              <a:buClr>
                <a:srgbClr val="33CCFF"/>
              </a:buClr>
            </a:pPr>
            <a:r>
              <a:rPr lang="en-US" altLang="en-US" sz="2500" smtClean="0"/>
              <a:t>Introduce yourself &amp; experience</a:t>
            </a:r>
          </a:p>
          <a:p>
            <a:pPr lvl="1" eaLnBrk="1" hangingPunct="1">
              <a:buClr>
                <a:srgbClr val="33CCFF"/>
              </a:buClr>
            </a:pPr>
            <a:r>
              <a:rPr lang="en-US" altLang="en-US" sz="2500" smtClean="0"/>
              <a:t>Using materials provided, discuss questions &amp; possible solutions</a:t>
            </a:r>
          </a:p>
          <a:p>
            <a:pPr lvl="1" eaLnBrk="1" hangingPunct="1">
              <a:buClr>
                <a:srgbClr val="33CCFF"/>
              </a:buClr>
            </a:pPr>
            <a:r>
              <a:rPr lang="en-US" altLang="en-US" sz="2500" smtClean="0"/>
              <a:t>Whole class review at end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3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34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b="1" smtClean="0">
                <a:latin typeface="Garamond" pitchFamily="18" charset="0"/>
              </a:rPr>
              <a:t>Exercise and Spill Scenario</a:t>
            </a:r>
          </a:p>
        </p:txBody>
      </p:sp>
      <p:sp>
        <p:nvSpPr>
          <p:cNvPr id="26627" name="Rectangle 3"/>
          <p:cNvSpPr>
            <a:spLocks noGrp="1" noChangeArrowheads="1"/>
          </p:cNvSpPr>
          <p:nvPr>
            <p:ph type="body" sz="half" idx="1"/>
          </p:nvPr>
        </p:nvSpPr>
        <p:spPr>
          <a:xfrm>
            <a:off x="533400" y="1393825"/>
            <a:ext cx="7848600" cy="2368550"/>
          </a:xfrm>
        </p:spPr>
        <p:txBody>
          <a:bodyPr/>
          <a:lstStyle/>
          <a:p>
            <a:pPr indent="-3175" eaLnBrk="1" hangingPunct="1">
              <a:lnSpc>
                <a:spcPct val="90000"/>
              </a:lnSpc>
              <a:buFont typeface="Wingdings" pitchFamily="2" charset="2"/>
              <a:buNone/>
            </a:pPr>
            <a:r>
              <a:rPr lang="en-US" altLang="en-US" sz="2300" smtClean="0"/>
              <a:t>The </a:t>
            </a:r>
            <a:r>
              <a:rPr lang="en-US" altLang="en-US" sz="2300" i="1" smtClean="0"/>
              <a:t>T/V HARDLUCK </a:t>
            </a:r>
            <a:r>
              <a:rPr lang="en-US" altLang="en-US" sz="2300" smtClean="0"/>
              <a:t>is inbound to San Francisco Bay in the central traffic lane about 20 miles from the Golden Gate.  The weather is calm but foggy.  At approximately 0300 hrs she collides with an outbound barge rupturing her port side.  Oil is in the water.  The barge capsizes but remains afloat.  The tug is unaffected. </a:t>
            </a:r>
          </a:p>
        </p:txBody>
      </p:sp>
      <p:pic>
        <p:nvPicPr>
          <p:cNvPr id="26628" name="Picture 8" descr="TV Hardluc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 y="4208463"/>
            <a:ext cx="8686800" cy="1971675"/>
          </a:xfr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Bay Area with Shipwr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descr="Collision2_001.jpg"/>
          <p:cNvPicPr>
            <a:picLocks noChangeAspect="1"/>
          </p:cNvPicPr>
          <p:nvPr/>
        </p:nvPicPr>
        <p:blipFill>
          <a:blip r:embed="rId4">
            <a:lum bright="-10000" contrast="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14600" y="2286000"/>
            <a:ext cx="2362200" cy="369332"/>
          </a:xfrm>
          <a:prstGeom prst="rect">
            <a:avLst/>
          </a:prstGeom>
          <a:solidFill>
            <a:srgbClr val="800000"/>
          </a:solidFill>
          <a:effectLst>
            <a:softEdge rad="31750"/>
          </a:effectLst>
        </p:spPr>
        <p:txBody>
          <a:bodyPr>
            <a:spAutoFit/>
          </a:bodyPr>
          <a:lstStyle/>
          <a:p>
            <a:pPr>
              <a:defRPr/>
            </a:pPr>
            <a:r>
              <a:rPr lang="en-US" b="1" spc="600" dirty="0">
                <a:solidFill>
                  <a:schemeClr val="bg2">
                    <a:lumMod val="50000"/>
                  </a:schemeClr>
                </a:solidFill>
                <a:latin typeface="Arial Black" pitchFamily="34" charset="0"/>
              </a:rPr>
              <a:t>HARDLUCK</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body" idx="1"/>
          </p:nvPr>
        </p:nvSpPr>
        <p:spPr>
          <a:xfrm>
            <a:off x="304800" y="381000"/>
            <a:ext cx="8382000" cy="5715000"/>
          </a:xfrm>
        </p:spPr>
        <p:txBody>
          <a:bodyPr/>
          <a:lstStyle/>
          <a:p>
            <a:pPr marL="0" indent="0" eaLnBrk="1" hangingPunct="1">
              <a:lnSpc>
                <a:spcPct val="80000"/>
              </a:lnSpc>
              <a:buFont typeface="Wingdings" pitchFamily="2" charset="2"/>
              <a:buNone/>
            </a:pPr>
            <a:r>
              <a:rPr lang="en-US" altLang="en-US" sz="1200" b="1" smtClean="0"/>
              <a:t>COASTAL WATERS FORECAST NATIONAL WEATHER SERVICE SAN FRANCISCO CA</a:t>
            </a:r>
          </a:p>
          <a:p>
            <a:pPr marL="0" indent="0" eaLnBrk="1" hangingPunct="1">
              <a:lnSpc>
                <a:spcPct val="80000"/>
              </a:lnSpc>
              <a:buFont typeface="Wingdings" pitchFamily="2" charset="2"/>
              <a:buNone/>
            </a:pPr>
            <a:endParaRPr lang="en-US" altLang="en-US" sz="1200" smtClean="0"/>
          </a:p>
          <a:p>
            <a:pPr marL="0" indent="0" eaLnBrk="1" hangingPunct="1">
              <a:lnSpc>
                <a:spcPct val="80000"/>
              </a:lnSpc>
              <a:buFont typeface="Wingdings" pitchFamily="2" charset="2"/>
              <a:buNone/>
            </a:pPr>
            <a:endParaRPr lang="en-US" altLang="en-US" sz="1200" smtClean="0"/>
          </a:p>
          <a:p>
            <a:pPr marL="0" indent="0" eaLnBrk="1" hangingPunct="1">
              <a:lnSpc>
                <a:spcPct val="80000"/>
              </a:lnSpc>
              <a:buFont typeface="Wingdings" pitchFamily="2" charset="2"/>
              <a:buNone/>
            </a:pPr>
            <a:r>
              <a:rPr lang="en-US" altLang="en-US" sz="1200" smtClean="0"/>
              <a:t>POINT ARENA TO PIGEON POINT TO 20 NM – </a:t>
            </a:r>
          </a:p>
          <a:p>
            <a:pPr marL="0" indent="0" eaLnBrk="1" hangingPunct="1">
              <a:lnSpc>
                <a:spcPct val="80000"/>
              </a:lnSpc>
              <a:buFont typeface="Wingdings" pitchFamily="2" charset="2"/>
              <a:buNone/>
            </a:pPr>
            <a:r>
              <a:rPr lang="en-US" altLang="en-US" sz="1200" smtClean="0"/>
              <a:t>POINT ARENA TO PIGEON POINT 20 TO 60 NM OFFSHORE – </a:t>
            </a:r>
          </a:p>
          <a:p>
            <a:pPr marL="0" indent="0" eaLnBrk="1" hangingPunct="1">
              <a:lnSpc>
                <a:spcPct val="80000"/>
              </a:lnSpc>
              <a:buFont typeface="Wingdings" pitchFamily="2" charset="2"/>
              <a:buNone/>
            </a:pPr>
            <a:r>
              <a:rPr lang="en-US" altLang="en-US" sz="1200" smtClean="0"/>
              <a:t>747 AM PDT TUE APR 19 2011</a:t>
            </a:r>
          </a:p>
          <a:p>
            <a:pPr marL="0" indent="0" eaLnBrk="1" hangingPunct="1">
              <a:lnSpc>
                <a:spcPct val="80000"/>
              </a:lnSpc>
              <a:buFont typeface="Wingdings" pitchFamily="2" charset="2"/>
              <a:buNone/>
            </a:pPr>
            <a:endParaRPr lang="en-US" altLang="en-US" sz="1200" smtClean="0"/>
          </a:p>
          <a:p>
            <a:pPr marL="0" indent="0" eaLnBrk="1" hangingPunct="1">
              <a:lnSpc>
                <a:spcPct val="80000"/>
              </a:lnSpc>
              <a:buFont typeface="Wingdings" pitchFamily="2" charset="2"/>
              <a:buNone/>
            </a:pPr>
            <a:endParaRPr lang="en-US" altLang="en-US" sz="1200" smtClean="0"/>
          </a:p>
          <a:p>
            <a:pPr marL="0" indent="0" eaLnBrk="1" hangingPunct="1">
              <a:lnSpc>
                <a:spcPct val="80000"/>
              </a:lnSpc>
              <a:buFont typeface="Wingdings" pitchFamily="2" charset="2"/>
              <a:buNone/>
            </a:pPr>
            <a:r>
              <a:rPr lang="en-US" altLang="en-US" sz="1200" smtClean="0"/>
              <a:t>	</a:t>
            </a:r>
            <a:r>
              <a:rPr lang="en-US" altLang="en-US" sz="1200" b="1" smtClean="0"/>
              <a:t>...SMALL CRAFT ADVISORY TODAY AND TONIGHT... .</a:t>
            </a:r>
          </a:p>
          <a:p>
            <a:pPr marL="0" indent="0" eaLnBrk="1" hangingPunct="1">
              <a:lnSpc>
                <a:spcPct val="80000"/>
              </a:lnSpc>
              <a:buFont typeface="Wingdings" pitchFamily="2" charset="2"/>
              <a:buNone/>
            </a:pPr>
            <a:r>
              <a:rPr lang="en-US" altLang="en-US" sz="1200" b="1" smtClean="0"/>
              <a:t>	</a:t>
            </a:r>
          </a:p>
          <a:p>
            <a:pPr marL="0" indent="0" eaLnBrk="1" hangingPunct="1">
              <a:lnSpc>
                <a:spcPct val="80000"/>
              </a:lnSpc>
              <a:buFont typeface="Wingdings" pitchFamily="2" charset="2"/>
              <a:buNone/>
            </a:pPr>
            <a:r>
              <a:rPr lang="en-US" altLang="en-US" sz="1200" b="1" smtClean="0">
                <a:solidFill>
                  <a:srgbClr val="FF0000"/>
                </a:solidFill>
              </a:rPr>
              <a:t>TODAY</a:t>
            </a:r>
          </a:p>
          <a:p>
            <a:pPr marL="0" indent="0" eaLnBrk="1" hangingPunct="1">
              <a:lnSpc>
                <a:spcPct val="80000"/>
              </a:lnSpc>
              <a:buFont typeface="Wingdings" pitchFamily="2" charset="2"/>
              <a:buNone/>
            </a:pPr>
            <a:r>
              <a:rPr lang="en-US" altLang="en-US" sz="1200" smtClean="0"/>
              <a:t>W TO NW WINDS 15 TO 25 KT.  DECREASING TO 10 TO 20 KT IN THE AFTERNOON. WIND WAVES 2 TO 5 FT.  NW SWELL 5 TO 7 FT AT 9 SECONDS.</a:t>
            </a:r>
          </a:p>
          <a:p>
            <a:pPr marL="0" indent="0" eaLnBrk="1" hangingPunct="1">
              <a:lnSpc>
                <a:spcPct val="80000"/>
              </a:lnSpc>
              <a:buFont typeface="Wingdings" pitchFamily="2" charset="2"/>
              <a:buNone/>
            </a:pPr>
            <a:endParaRPr lang="en-US" altLang="en-US" sz="1200" smtClean="0"/>
          </a:p>
          <a:p>
            <a:pPr marL="0" indent="0" eaLnBrk="1" hangingPunct="1">
              <a:lnSpc>
                <a:spcPct val="80000"/>
              </a:lnSpc>
              <a:buFont typeface="Wingdings" pitchFamily="2" charset="2"/>
              <a:buNone/>
            </a:pPr>
            <a:r>
              <a:rPr lang="en-US" altLang="en-US" sz="1200" b="1" smtClean="0">
                <a:solidFill>
                  <a:srgbClr val="FF0000"/>
                </a:solidFill>
              </a:rPr>
              <a:t>TONIGHT</a:t>
            </a:r>
          </a:p>
          <a:p>
            <a:pPr marL="0" indent="0" eaLnBrk="1" hangingPunct="1">
              <a:lnSpc>
                <a:spcPct val="80000"/>
              </a:lnSpc>
              <a:buFont typeface="Wingdings" pitchFamily="2" charset="2"/>
              <a:buNone/>
            </a:pPr>
            <a:r>
              <a:rPr lang="en-US" altLang="en-US" sz="1200" smtClean="0"/>
              <a:t>NW WINDS 10 TO 20 KT.  WIND WAVES 2 TO 4 FT.  NW SWELL 5 TO 7 FT AT 9 SECONDS.  RAIN LIKELY.</a:t>
            </a:r>
          </a:p>
          <a:p>
            <a:pPr marL="0" indent="0" eaLnBrk="1" hangingPunct="1">
              <a:lnSpc>
                <a:spcPct val="80000"/>
              </a:lnSpc>
              <a:buFont typeface="Wingdings" pitchFamily="2" charset="2"/>
              <a:buNone/>
            </a:pPr>
            <a:endParaRPr lang="en-US" altLang="en-US" sz="1200" smtClean="0"/>
          </a:p>
          <a:p>
            <a:pPr marL="0" indent="0" eaLnBrk="1" hangingPunct="1">
              <a:lnSpc>
                <a:spcPct val="80000"/>
              </a:lnSpc>
              <a:buFont typeface="Wingdings" pitchFamily="2" charset="2"/>
              <a:buNone/>
            </a:pPr>
            <a:r>
              <a:rPr lang="en-US" altLang="en-US" sz="1200" b="1" smtClean="0">
                <a:solidFill>
                  <a:srgbClr val="FF0000"/>
                </a:solidFill>
              </a:rPr>
              <a:t>WED</a:t>
            </a:r>
          </a:p>
          <a:p>
            <a:pPr marL="0" indent="0" eaLnBrk="1" hangingPunct="1">
              <a:lnSpc>
                <a:spcPct val="80000"/>
              </a:lnSpc>
              <a:buFont typeface="Wingdings" pitchFamily="2" charset="2"/>
              <a:buNone/>
            </a:pPr>
            <a:r>
              <a:rPr lang="en-US" altLang="en-US" sz="1200" smtClean="0"/>
              <a:t>NW WINDS 10 TO 20 KT.  WIND WAVES 2 TO 4 FT.  NW SWELL 5 TO 7 FT AT 8 SECONDS.  SHOWERS LIKELY.</a:t>
            </a:r>
          </a:p>
          <a:p>
            <a:pPr marL="0" indent="0" eaLnBrk="1" hangingPunct="1">
              <a:lnSpc>
                <a:spcPct val="80000"/>
              </a:lnSpc>
              <a:buFont typeface="Wingdings" pitchFamily="2" charset="2"/>
              <a:buNone/>
            </a:pPr>
            <a:endParaRPr lang="en-US" altLang="en-US" sz="1200" smtClean="0"/>
          </a:p>
          <a:p>
            <a:pPr marL="0" indent="0" eaLnBrk="1" hangingPunct="1">
              <a:lnSpc>
                <a:spcPct val="80000"/>
              </a:lnSpc>
              <a:buFont typeface="Wingdings" pitchFamily="2" charset="2"/>
              <a:buNone/>
            </a:pPr>
            <a:r>
              <a:rPr lang="en-US" altLang="en-US" sz="1200" b="1" smtClean="0">
                <a:solidFill>
                  <a:srgbClr val="FF0000"/>
                </a:solidFill>
              </a:rPr>
              <a:t>WED NIGHT</a:t>
            </a:r>
          </a:p>
          <a:p>
            <a:pPr marL="0" indent="0" eaLnBrk="1" hangingPunct="1">
              <a:lnSpc>
                <a:spcPct val="80000"/>
              </a:lnSpc>
              <a:buFont typeface="Wingdings" pitchFamily="2" charset="2"/>
              <a:buNone/>
            </a:pPr>
            <a:r>
              <a:rPr lang="en-US" altLang="en-US" sz="1200" smtClean="0"/>
              <a:t>NW WINDS 10 TO 20 KT.  WIND WAVES 2 TO 4 FT.  NW SWELL 6 TO 8 FT.  RAIN LIKELY.</a:t>
            </a:r>
          </a:p>
          <a:p>
            <a:pPr marL="0" indent="0" eaLnBrk="1" hangingPunct="1">
              <a:lnSpc>
                <a:spcPct val="80000"/>
              </a:lnSpc>
              <a:buFont typeface="Wingdings" pitchFamily="2" charset="2"/>
              <a:buNone/>
            </a:pPr>
            <a:endParaRPr lang="en-US" altLang="en-US" sz="1200" b="1" smtClean="0"/>
          </a:p>
          <a:p>
            <a:pPr marL="0" indent="0" eaLnBrk="1" hangingPunct="1">
              <a:lnSpc>
                <a:spcPct val="80000"/>
              </a:lnSpc>
              <a:buFont typeface="Wingdings" pitchFamily="2" charset="2"/>
              <a:buNone/>
            </a:pPr>
            <a:r>
              <a:rPr lang="en-US" altLang="en-US" sz="1200" b="1" smtClean="0">
                <a:solidFill>
                  <a:srgbClr val="FF0000"/>
                </a:solidFill>
              </a:rPr>
              <a:t>THU</a:t>
            </a:r>
          </a:p>
          <a:p>
            <a:pPr marL="0" indent="0" eaLnBrk="1" hangingPunct="1">
              <a:lnSpc>
                <a:spcPct val="80000"/>
              </a:lnSpc>
              <a:buFont typeface="Wingdings" pitchFamily="2" charset="2"/>
              <a:buNone/>
            </a:pPr>
            <a:r>
              <a:rPr lang="en-US" altLang="en-US" sz="1200" smtClean="0"/>
              <a:t>NW WINDS 10 TO 20 KT. WIND WAVES 2 TO 4 FT.  NW SWELL 6 TO 8 FT.  RAIN LIKELY.</a:t>
            </a:r>
          </a:p>
          <a:p>
            <a:pPr marL="0" indent="0" eaLnBrk="1" hangingPunct="1">
              <a:lnSpc>
                <a:spcPct val="80000"/>
              </a:lnSpc>
              <a:buFont typeface="Wingdings" pitchFamily="2" charset="2"/>
              <a:buNone/>
            </a:pPr>
            <a:endParaRPr lang="en-US" altLang="en-US" sz="1200" smtClean="0"/>
          </a:p>
          <a:p>
            <a:pPr marL="0" indent="0" eaLnBrk="1" hangingPunct="1">
              <a:lnSpc>
                <a:spcPct val="80000"/>
              </a:lnSpc>
              <a:buFont typeface="Wingdings" pitchFamily="2" charset="2"/>
              <a:buNone/>
            </a:pPr>
            <a:r>
              <a:rPr lang="en-US" altLang="en-US" sz="1200" b="1" smtClean="0">
                <a:solidFill>
                  <a:srgbClr val="FF0000"/>
                </a:solidFill>
              </a:rPr>
              <a:t>FRI AND SAT</a:t>
            </a:r>
          </a:p>
          <a:p>
            <a:pPr marL="0" indent="0" eaLnBrk="1" hangingPunct="1">
              <a:lnSpc>
                <a:spcPct val="80000"/>
              </a:lnSpc>
              <a:buFont typeface="Wingdings" pitchFamily="2" charset="2"/>
              <a:buNone/>
            </a:pPr>
            <a:r>
              <a:rPr lang="en-US" altLang="en-US" sz="1200" smtClean="0"/>
              <a:t>NW WINDS 5 TO 10 KT.  WIND WAVES 1 TO 2 FT.  NW SWELL 6 TO 8 FT.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b="1" smtClean="0">
                <a:latin typeface="Garamond" pitchFamily="18" charset="0"/>
              </a:rPr>
              <a:t>Materials for Environmental Unit</a:t>
            </a:r>
          </a:p>
        </p:txBody>
      </p:sp>
      <p:sp>
        <p:nvSpPr>
          <p:cNvPr id="246787" name="Rectangle 3"/>
          <p:cNvSpPr>
            <a:spLocks noGrp="1" noChangeArrowheads="1"/>
          </p:cNvSpPr>
          <p:nvPr>
            <p:ph type="body" sz="half" idx="1"/>
          </p:nvPr>
        </p:nvSpPr>
        <p:spPr>
          <a:xfrm>
            <a:off x="533400" y="1219200"/>
            <a:ext cx="4000500" cy="2743200"/>
          </a:xfrm>
        </p:spPr>
        <p:txBody>
          <a:bodyPr/>
          <a:lstStyle/>
          <a:p>
            <a:pPr marL="438150" indent="-438150" eaLnBrk="1" hangingPunct="1">
              <a:buFont typeface="Wingdings" pitchFamily="2" charset="2"/>
              <a:buNone/>
            </a:pPr>
            <a:r>
              <a:rPr lang="en-US" altLang="en-US" sz="2100" u="sng" smtClean="0">
                <a:solidFill>
                  <a:srgbClr val="FFFF00"/>
                </a:solidFill>
              </a:rPr>
              <a:t>Documentation</a:t>
            </a:r>
            <a:r>
              <a:rPr lang="en-US" altLang="en-US" sz="2100" smtClean="0">
                <a:solidFill>
                  <a:srgbClr val="FFFF00"/>
                </a:solidFill>
              </a:rPr>
              <a:t>:</a:t>
            </a:r>
            <a:endParaRPr lang="en-US" altLang="en-US" sz="2100" smtClean="0"/>
          </a:p>
          <a:p>
            <a:pPr marL="438150" indent="-438150" eaLnBrk="1" hangingPunct="1">
              <a:buFont typeface="Wingdings" pitchFamily="2" charset="2"/>
              <a:buAutoNum type="arabicPeriod"/>
            </a:pPr>
            <a:r>
              <a:rPr lang="en-US" altLang="en-US" sz="2100" smtClean="0"/>
              <a:t>Scenario</a:t>
            </a:r>
          </a:p>
          <a:p>
            <a:pPr marL="438150" indent="-438150" eaLnBrk="1" hangingPunct="1">
              <a:buFont typeface="Wingdings" pitchFamily="2" charset="2"/>
              <a:buAutoNum type="arabicPeriod"/>
            </a:pPr>
            <a:r>
              <a:rPr lang="en-US" altLang="en-US" sz="2100" smtClean="0"/>
              <a:t>Chart</a:t>
            </a:r>
          </a:p>
          <a:p>
            <a:pPr marL="438150" indent="-438150" eaLnBrk="1" hangingPunct="1">
              <a:buFont typeface="Wingdings" pitchFamily="2" charset="2"/>
              <a:buAutoNum type="arabicPeriod"/>
            </a:pPr>
            <a:r>
              <a:rPr lang="en-US" altLang="en-US" sz="2100" smtClean="0"/>
              <a:t>Weather</a:t>
            </a:r>
          </a:p>
          <a:p>
            <a:pPr marL="438150" indent="-438150" eaLnBrk="1" hangingPunct="1">
              <a:buFont typeface="Wingdings" pitchFamily="2" charset="2"/>
              <a:buAutoNum type="arabicPeriod"/>
            </a:pPr>
            <a:r>
              <a:rPr lang="en-US" altLang="en-US" sz="2100" smtClean="0"/>
              <a:t>Ship’s particulars</a:t>
            </a:r>
          </a:p>
          <a:p>
            <a:pPr marL="438150" indent="-438150" eaLnBrk="1" hangingPunct="1">
              <a:buFont typeface="Wingdings" pitchFamily="2" charset="2"/>
              <a:buAutoNum type="arabicPeriod"/>
            </a:pPr>
            <a:r>
              <a:rPr lang="en-US" altLang="en-US" sz="2100" smtClean="0"/>
              <a:t>MSDS </a:t>
            </a:r>
          </a:p>
          <a:p>
            <a:pPr marL="438150" indent="-438150" eaLnBrk="1" hangingPunct="1">
              <a:buFont typeface="Wingdings" pitchFamily="2" charset="2"/>
              <a:buAutoNum type="arabicPeriod"/>
            </a:pPr>
            <a:r>
              <a:rPr lang="en-US" altLang="en-US" sz="2100" smtClean="0"/>
              <a:t>Oil properties sheet</a:t>
            </a:r>
            <a:endParaRPr lang="en-US" altLang="en-US" sz="2000" u="sng" smtClean="0">
              <a:solidFill>
                <a:srgbClr val="FFFF00"/>
              </a:solidFill>
            </a:endParaRPr>
          </a:p>
        </p:txBody>
      </p:sp>
      <p:sp>
        <p:nvSpPr>
          <p:cNvPr id="246790" name="Rectangle 6"/>
          <p:cNvSpPr>
            <a:spLocks noGrp="1" noChangeArrowheads="1"/>
          </p:cNvSpPr>
          <p:nvPr>
            <p:ph type="body" sz="half" idx="2"/>
          </p:nvPr>
        </p:nvSpPr>
        <p:spPr>
          <a:xfrm>
            <a:off x="4686300" y="1219200"/>
            <a:ext cx="4000500" cy="2819400"/>
          </a:xfrm>
        </p:spPr>
        <p:txBody>
          <a:bodyPr/>
          <a:lstStyle/>
          <a:p>
            <a:pPr marL="438150" indent="-438150" eaLnBrk="1" hangingPunct="1">
              <a:buFont typeface="Wingdings" pitchFamily="2" charset="2"/>
              <a:buAutoNum type="arabicPeriod" startAt="7"/>
            </a:pPr>
            <a:endParaRPr lang="en-US" altLang="en-US" sz="2100" smtClean="0"/>
          </a:p>
          <a:p>
            <a:pPr marL="438150" indent="-438150" eaLnBrk="1" hangingPunct="1">
              <a:buFont typeface="Wingdings" pitchFamily="2" charset="2"/>
              <a:buAutoNum type="arabicPeriod" startAt="7"/>
            </a:pPr>
            <a:r>
              <a:rPr lang="en-US" altLang="en-US" sz="2100" smtClean="0"/>
              <a:t>Currents (HF radar output)</a:t>
            </a:r>
          </a:p>
          <a:p>
            <a:pPr marL="438150" indent="-438150" eaLnBrk="1" hangingPunct="1">
              <a:buFont typeface="Wingdings" pitchFamily="2" charset="2"/>
              <a:buAutoNum type="arabicPeriod" startAt="7"/>
            </a:pPr>
            <a:r>
              <a:rPr lang="en-US" altLang="en-US" sz="2100" smtClean="0"/>
              <a:t>ESI Map</a:t>
            </a:r>
          </a:p>
          <a:p>
            <a:pPr marL="438150" indent="-438150" eaLnBrk="1" hangingPunct="1">
              <a:buFont typeface="Wingdings" pitchFamily="2" charset="2"/>
              <a:buAutoNum type="arabicPeriod" startAt="7"/>
            </a:pPr>
            <a:r>
              <a:rPr lang="en-US" altLang="en-US" sz="2100" smtClean="0"/>
              <a:t>ACP site map</a:t>
            </a:r>
          </a:p>
          <a:p>
            <a:pPr marL="438150" indent="-438150" eaLnBrk="1" hangingPunct="1">
              <a:buFont typeface="Wingdings" pitchFamily="2" charset="2"/>
              <a:buAutoNum type="arabicPeriod" startAt="7"/>
            </a:pPr>
            <a:r>
              <a:rPr lang="en-US" altLang="en-US" sz="2100" smtClean="0"/>
              <a:t>Maps of PRNS &amp; GFNMS*</a:t>
            </a:r>
          </a:p>
          <a:p>
            <a:pPr marL="438150" indent="-438150" eaLnBrk="1" hangingPunct="1">
              <a:buFont typeface="Wingdings" pitchFamily="2" charset="2"/>
              <a:buAutoNum type="arabicPeriod" startAt="7"/>
            </a:pPr>
            <a:r>
              <a:rPr lang="en-US" altLang="en-US" sz="2100" smtClean="0"/>
              <a:t>List of questions</a:t>
            </a:r>
          </a:p>
        </p:txBody>
      </p:sp>
      <p:sp>
        <p:nvSpPr>
          <p:cNvPr id="246789" name="Text Box 5"/>
          <p:cNvSpPr txBox="1">
            <a:spLocks noChangeArrowheads="1"/>
          </p:cNvSpPr>
          <p:nvPr/>
        </p:nvSpPr>
        <p:spPr bwMode="auto">
          <a:xfrm>
            <a:off x="609600" y="4267200"/>
            <a:ext cx="807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u="sng">
                <a:solidFill>
                  <a:srgbClr val="FFFF00"/>
                </a:solidFill>
              </a:rPr>
              <a:t>Assignments (6 teams)</a:t>
            </a:r>
            <a:r>
              <a:rPr lang="en-US" altLang="en-US" sz="2400">
                <a:solidFill>
                  <a:srgbClr val="FFFF00"/>
                </a:solidFill>
              </a:rPr>
              <a:t>:</a:t>
            </a:r>
          </a:p>
          <a:p>
            <a:r>
              <a:rPr lang="en-US" altLang="en-US" sz="2400">
                <a:solidFill>
                  <a:srgbClr val="FFFF00"/>
                </a:solidFill>
              </a:rPr>
              <a:t>Oil Group</a:t>
            </a:r>
            <a:r>
              <a:rPr lang="en-US" altLang="en-US" sz="2400"/>
              <a:t> (2 teams)</a:t>
            </a:r>
          </a:p>
          <a:p>
            <a:r>
              <a:rPr lang="en-US" altLang="en-US" sz="2400">
                <a:solidFill>
                  <a:srgbClr val="FFFF00"/>
                </a:solidFill>
              </a:rPr>
              <a:t>Trajectory Group</a:t>
            </a:r>
            <a:r>
              <a:rPr lang="en-US" altLang="en-US" sz="2400"/>
              <a:t> (2 teams) </a:t>
            </a:r>
          </a:p>
          <a:p>
            <a:r>
              <a:rPr lang="en-US" altLang="en-US" sz="2400">
                <a:solidFill>
                  <a:srgbClr val="FFFF00"/>
                </a:solidFill>
              </a:rPr>
              <a:t>Resource at Risk (RAR) Group</a:t>
            </a:r>
            <a:r>
              <a:rPr lang="en-US" altLang="en-US" sz="2400"/>
              <a:t> (2 teams)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67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67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67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67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67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678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679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679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6790">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6790">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6790">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46789">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6789">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6789">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67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4294967295"/>
          </p:nvPr>
        </p:nvSpPr>
        <p:spPr>
          <a:xfrm>
            <a:off x="457200" y="1600200"/>
            <a:ext cx="4267200" cy="2362200"/>
          </a:xfrm>
        </p:spPr>
        <p:txBody>
          <a:bodyPr/>
          <a:lstStyle/>
          <a:p>
            <a:pPr eaLnBrk="1" hangingPunct="1">
              <a:buFont typeface="Wingdings" pitchFamily="2" charset="2"/>
              <a:buNone/>
            </a:pPr>
            <a:endParaRPr lang="en-US" altLang="en-US" sz="2800" smtClean="0"/>
          </a:p>
          <a:p>
            <a:pPr>
              <a:buClrTx/>
              <a:buFont typeface="Arial" charset="0"/>
              <a:buNone/>
            </a:pPr>
            <a:r>
              <a:rPr lang="en-US" altLang="en-US" sz="3500" b="1" i="1" smtClean="0">
                <a:solidFill>
                  <a:srgbClr val="FFFF00"/>
                </a:solidFill>
              </a:rPr>
              <a:t>Let’s</a:t>
            </a:r>
            <a:br>
              <a:rPr lang="en-US" altLang="en-US" sz="3500" b="1" i="1" smtClean="0">
                <a:solidFill>
                  <a:srgbClr val="FFFF00"/>
                </a:solidFill>
              </a:rPr>
            </a:br>
            <a:r>
              <a:rPr lang="en-US" altLang="en-US" sz="3500" b="1" i="1" smtClean="0">
                <a:solidFill>
                  <a:srgbClr val="FFFF00"/>
                </a:solidFill>
              </a:rPr>
              <a:t>	Get</a:t>
            </a:r>
            <a:br>
              <a:rPr lang="en-US" altLang="en-US" sz="3500" b="1" i="1" smtClean="0">
                <a:solidFill>
                  <a:srgbClr val="FFFF00"/>
                </a:solidFill>
              </a:rPr>
            </a:br>
            <a:r>
              <a:rPr lang="en-US" altLang="en-US" sz="3500" b="1" i="1" smtClean="0">
                <a:solidFill>
                  <a:srgbClr val="FFFF00"/>
                </a:solidFill>
              </a:rPr>
              <a:t>		Started!!!</a:t>
            </a:r>
          </a:p>
        </p:txBody>
      </p:sp>
      <p:pic>
        <p:nvPicPr>
          <p:cNvPr id="30723" name="Picture 3" descr="Getting started"/>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4570413" y="455613"/>
            <a:ext cx="4405312" cy="5565775"/>
          </a:xfrm>
          <a:noFill/>
        </p:spPr>
      </p:pic>
      <p:sp>
        <p:nvSpPr>
          <p:cNvPr id="30724" name="Rectangle 4"/>
          <p:cNvSpPr>
            <a:spLocks noChangeArrowheads="1"/>
          </p:cNvSpPr>
          <p:nvPr/>
        </p:nvSpPr>
        <p:spPr bwMode="auto">
          <a:xfrm>
            <a:off x="7924800" y="5715000"/>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200" b="1">
                <a:solidFill>
                  <a:schemeClr val="folHlink"/>
                </a:solidFill>
              </a:rPr>
              <a:t>R. LeValley</a:t>
            </a:r>
            <a:r>
              <a:rPr lang="en-US" altLang="en-US" sz="1200">
                <a:solidFill>
                  <a:schemeClr val="bg1"/>
                </a:solidFill>
              </a:rPr>
              <a: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descr="Selendang oil &amp; XtraTuf"/>
          <p:cNvPicPr>
            <a:picLocks noGrp="1" noChangeAspect="1" noChangeArrowheads="1"/>
          </p:cNvPicPr>
          <p:nvPr>
            <p:ph sz="half" idx="2"/>
          </p:nvPr>
        </p:nvPicPr>
        <p:blipFill>
          <a:blip r:embed="rId3">
            <a:lum bright="-10000" contrast="-4000"/>
            <a:extLst>
              <a:ext uri="{28A0092B-C50C-407E-A947-70E740481C1C}">
                <a14:useLocalDpi xmlns:a14="http://schemas.microsoft.com/office/drawing/2010/main" val="0"/>
              </a:ext>
            </a:extLst>
          </a:blip>
          <a:srcRect/>
          <a:stretch>
            <a:fillRect/>
          </a:stretch>
        </p:blipFill>
        <p:spPr>
          <a:xfrm>
            <a:off x="0" y="-657225"/>
            <a:ext cx="9144000" cy="6858000"/>
          </a:xfrm>
          <a:noFill/>
        </p:spPr>
      </p:pic>
      <p:sp>
        <p:nvSpPr>
          <p:cNvPr id="65538" name="Rectangle 2"/>
          <p:cNvSpPr>
            <a:spLocks noGrp="1" noChangeArrowheads="1"/>
          </p:cNvSpPr>
          <p:nvPr>
            <p:ph type="title"/>
          </p:nvPr>
        </p:nvSpPr>
        <p:spPr>
          <a:xfrm>
            <a:off x="533400" y="381000"/>
            <a:ext cx="8153400" cy="746125"/>
          </a:xfrm>
        </p:spPr>
        <p:txBody>
          <a:bodyPr/>
          <a:lstStyle/>
          <a:p>
            <a:pPr eaLnBrk="1" hangingPunct="1">
              <a:defRPr/>
            </a:pPr>
            <a:r>
              <a:rPr lang="en-US" b="1" smtClean="0">
                <a:solidFill>
                  <a:srgbClr val="FFFF00"/>
                </a:solidFill>
                <a:effectLst>
                  <a:outerShdw blurRad="38100" dist="38100" dir="2700000" algn="tl">
                    <a:srgbClr val="000000"/>
                  </a:outerShdw>
                </a:effectLst>
              </a:rPr>
              <a:t>Oil Group</a:t>
            </a:r>
          </a:p>
        </p:txBody>
      </p:sp>
      <p:sp>
        <p:nvSpPr>
          <p:cNvPr id="65539" name="Rectangle 3"/>
          <p:cNvSpPr>
            <a:spLocks noGrp="1" noChangeArrowheads="1"/>
          </p:cNvSpPr>
          <p:nvPr>
            <p:ph type="body" sz="half" idx="1"/>
          </p:nvPr>
        </p:nvSpPr>
        <p:spPr>
          <a:xfrm>
            <a:off x="533400" y="1295400"/>
            <a:ext cx="8077200" cy="3810000"/>
          </a:xfrm>
        </p:spPr>
        <p:txBody>
          <a:bodyPr/>
          <a:lstStyle/>
          <a:p>
            <a:pPr eaLnBrk="1" hangingPunct="1">
              <a:defRPr/>
            </a:pPr>
            <a:r>
              <a:rPr lang="en-US" sz="2400" b="1" smtClean="0">
                <a:solidFill>
                  <a:srgbClr val="FFFF00"/>
                </a:solidFill>
                <a:effectLst>
                  <a:outerShdw blurRad="38100" dist="38100" dir="2700000" algn="tl">
                    <a:srgbClr val="000000"/>
                  </a:outerShdw>
                </a:effectLst>
              </a:rPr>
              <a:t>What oil &amp;/or hazardous materials are involved?</a:t>
            </a:r>
          </a:p>
          <a:p>
            <a:pPr eaLnBrk="1" hangingPunct="1">
              <a:defRPr/>
            </a:pPr>
            <a:r>
              <a:rPr lang="en-US" sz="2400" b="1" smtClean="0">
                <a:solidFill>
                  <a:srgbClr val="FFFF00"/>
                </a:solidFill>
                <a:effectLst>
                  <a:outerShdw blurRad="38100" dist="38100" dir="2700000" algn="tl">
                    <a:srgbClr val="000000"/>
                  </a:outerShdw>
                </a:effectLst>
              </a:rPr>
              <a:t>What are the properties of the spilled products?</a:t>
            </a:r>
          </a:p>
          <a:p>
            <a:pPr eaLnBrk="1" hangingPunct="1">
              <a:defRPr/>
            </a:pPr>
            <a:r>
              <a:rPr lang="en-US" sz="2400" b="1" smtClean="0">
                <a:solidFill>
                  <a:srgbClr val="FFFF00"/>
                </a:solidFill>
                <a:effectLst>
                  <a:outerShdw blurRad="38100" dist="38100" dir="2700000" algn="tl">
                    <a:srgbClr val="000000"/>
                  </a:outerShdw>
                </a:effectLst>
              </a:rPr>
              <a:t>How will the oil change as it weathers? </a:t>
            </a:r>
          </a:p>
          <a:p>
            <a:pPr eaLnBrk="1" hangingPunct="1">
              <a:defRPr/>
            </a:pPr>
            <a:r>
              <a:rPr lang="en-US" sz="2400" b="1" smtClean="0">
                <a:solidFill>
                  <a:srgbClr val="FFFF00"/>
                </a:solidFill>
                <a:effectLst>
                  <a:outerShdw blurRad="38100" dist="38100" dir="2700000" algn="tl">
                    <a:srgbClr val="000000"/>
                  </a:outerShdw>
                </a:effectLst>
              </a:rPr>
              <a:t>What immediate response actions should be taken?</a:t>
            </a:r>
          </a:p>
          <a:p>
            <a:pPr eaLnBrk="1" hangingPunct="1">
              <a:defRPr/>
            </a:pPr>
            <a:r>
              <a:rPr lang="en-US" sz="2400" b="1" smtClean="0">
                <a:solidFill>
                  <a:srgbClr val="FFFF00"/>
                </a:solidFill>
                <a:effectLst>
                  <a:outerShdw blurRad="38100" dist="38100" dir="2700000" algn="tl">
                    <a:srgbClr val="000000"/>
                  </a:outerShdw>
                </a:effectLst>
              </a:rPr>
              <a:t>How effective are these response actions likely to be?</a:t>
            </a:r>
          </a:p>
          <a:p>
            <a:pPr eaLnBrk="1" hangingPunct="1">
              <a:defRPr/>
            </a:pPr>
            <a:r>
              <a:rPr lang="en-US" sz="2400" b="1" smtClean="0">
                <a:solidFill>
                  <a:srgbClr val="FFFF00"/>
                </a:solidFill>
                <a:effectLst>
                  <a:outerShdw blurRad="38100" dist="38100" dir="2700000" algn="tl">
                    <a:srgbClr val="000000"/>
                  </a:outerShdw>
                </a:effectLst>
              </a:rPr>
              <a:t>Is the use of dispersants or in-situ burning possible?</a:t>
            </a:r>
          </a:p>
          <a:p>
            <a:pPr eaLnBrk="1" hangingPunct="1">
              <a:defRPr/>
            </a:pPr>
            <a:r>
              <a:rPr lang="en-US" sz="2400" b="1" smtClean="0">
                <a:solidFill>
                  <a:srgbClr val="FFFF00"/>
                </a:solidFill>
                <a:effectLst>
                  <a:outerShdw blurRad="38100" dist="38100" dir="2700000" algn="tl">
                    <a:srgbClr val="000000"/>
                  </a:outerShdw>
                </a:effectLst>
              </a:rPr>
              <a:t>Who needs to be notified?</a:t>
            </a:r>
          </a:p>
          <a:p>
            <a:pPr eaLnBrk="1" hangingPunct="1">
              <a:defRPr/>
            </a:pPr>
            <a:r>
              <a:rPr lang="en-US" sz="2400" b="1" smtClean="0">
                <a:solidFill>
                  <a:srgbClr val="FFFF00"/>
                </a:solidFill>
                <a:effectLst>
                  <a:outerShdw blurRad="38100" dist="38100" dir="2700000" algn="tl">
                    <a:srgbClr val="000000"/>
                  </a:outerShdw>
                </a:effectLst>
              </a:rPr>
              <a:t>What variables do I need to know?</a:t>
            </a:r>
            <a:endParaRPr lang="en-US" sz="2400" smtClean="0">
              <a:solidFill>
                <a:srgbClr val="FFFF00"/>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descr="Ocean &amp; traj grou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657225"/>
            <a:ext cx="9144000" cy="6858000"/>
          </a:xfrm>
          <a:noFill/>
        </p:spPr>
      </p:pic>
      <p:sp>
        <p:nvSpPr>
          <p:cNvPr id="32771" name="Rectangle 2"/>
          <p:cNvSpPr>
            <a:spLocks noGrp="1" noChangeArrowheads="1"/>
          </p:cNvSpPr>
          <p:nvPr>
            <p:ph type="title"/>
          </p:nvPr>
        </p:nvSpPr>
        <p:spPr>
          <a:xfrm>
            <a:off x="76200" y="152400"/>
            <a:ext cx="9067800" cy="685800"/>
          </a:xfrm>
        </p:spPr>
        <p:txBody>
          <a:bodyPr/>
          <a:lstStyle/>
          <a:p>
            <a:pPr eaLnBrk="1" hangingPunct="1"/>
            <a:r>
              <a:rPr lang="en-US" altLang="en-US" b="1" smtClean="0">
                <a:solidFill>
                  <a:srgbClr val="000000"/>
                </a:solidFill>
              </a:rPr>
              <a:t>Oceanography &amp; Trajectory Group</a:t>
            </a:r>
          </a:p>
        </p:txBody>
      </p:sp>
      <p:sp>
        <p:nvSpPr>
          <p:cNvPr id="64515" name="Rectangle 3"/>
          <p:cNvSpPr>
            <a:spLocks noGrp="1" noChangeArrowheads="1"/>
          </p:cNvSpPr>
          <p:nvPr>
            <p:ph type="body" sz="half" idx="1"/>
          </p:nvPr>
        </p:nvSpPr>
        <p:spPr>
          <a:xfrm>
            <a:off x="762000" y="1905000"/>
            <a:ext cx="7772400" cy="4191000"/>
          </a:xfrm>
        </p:spPr>
        <p:txBody>
          <a:bodyPr/>
          <a:lstStyle/>
          <a:p>
            <a:pPr eaLnBrk="1" hangingPunct="1">
              <a:defRPr/>
            </a:pPr>
            <a:r>
              <a:rPr lang="en-US" sz="2700" b="1" smtClean="0">
                <a:solidFill>
                  <a:srgbClr val="FFFF00"/>
                </a:solidFill>
                <a:effectLst>
                  <a:outerShdw blurRad="38100" dist="38100" dir="2700000" algn="tl">
                    <a:srgbClr val="000000"/>
                  </a:outerShdw>
                </a:effectLst>
              </a:rPr>
              <a:t>What are the weather &amp; oceanic conditions?</a:t>
            </a:r>
          </a:p>
          <a:p>
            <a:pPr eaLnBrk="1" hangingPunct="1">
              <a:defRPr/>
            </a:pPr>
            <a:r>
              <a:rPr lang="en-US" sz="2700" b="1" smtClean="0">
                <a:solidFill>
                  <a:srgbClr val="FFFF00"/>
                </a:solidFill>
                <a:effectLst>
                  <a:outerShdw blurRad="38100" dist="38100" dir="2700000" algn="tl">
                    <a:srgbClr val="000000"/>
                  </a:outerShdw>
                </a:effectLst>
              </a:rPr>
              <a:t>What is the expected trajectory of the oil?</a:t>
            </a:r>
          </a:p>
          <a:p>
            <a:pPr eaLnBrk="1" hangingPunct="1">
              <a:defRPr/>
            </a:pPr>
            <a:r>
              <a:rPr lang="en-US" sz="2700" b="1" smtClean="0">
                <a:solidFill>
                  <a:srgbClr val="FFFF00"/>
                </a:solidFill>
                <a:effectLst>
                  <a:outerShdw blurRad="38100" dist="38100" dir="2700000" algn="tl">
                    <a:srgbClr val="000000"/>
                  </a:outerShdw>
                </a:effectLst>
              </a:rPr>
              <a:t>What trajectory model input variables are necessary to provide to the spill trajectory modelers?</a:t>
            </a:r>
          </a:p>
          <a:p>
            <a:pPr eaLnBrk="1" hangingPunct="1">
              <a:defRPr/>
            </a:pPr>
            <a:r>
              <a:rPr lang="en-US" sz="2700" b="1" smtClean="0">
                <a:solidFill>
                  <a:srgbClr val="FFFF00"/>
                </a:solidFill>
                <a:effectLst>
                  <a:outerShdw blurRad="38100" dist="38100" dir="2700000" algn="tl">
                    <a:srgbClr val="000000"/>
                  </a:outerShdw>
                </a:effectLst>
              </a:rPr>
              <a:t>What are my information sources?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 y="457200"/>
            <a:ext cx="9067800" cy="609600"/>
          </a:xfrm>
        </p:spPr>
        <p:txBody>
          <a:bodyPr/>
          <a:lstStyle/>
          <a:p>
            <a:pPr eaLnBrk="1" hangingPunct="1"/>
            <a:r>
              <a:rPr lang="en-US" altLang="en-US" b="1" smtClean="0">
                <a:solidFill>
                  <a:srgbClr val="FFCC00"/>
                </a:solidFill>
                <a:latin typeface="Garamond" pitchFamily="18" charset="0"/>
              </a:rPr>
              <a:t>Background &amp; Historic Perspective</a:t>
            </a:r>
          </a:p>
        </p:txBody>
      </p:sp>
      <p:sp>
        <p:nvSpPr>
          <p:cNvPr id="6147" name="Rectangle 4"/>
          <p:cNvSpPr>
            <a:spLocks noGrp="1" noChangeArrowheads="1"/>
          </p:cNvSpPr>
          <p:nvPr>
            <p:ph type="body" sz="half" idx="1"/>
          </p:nvPr>
        </p:nvSpPr>
        <p:spPr>
          <a:xfrm>
            <a:off x="0" y="1524000"/>
            <a:ext cx="4572000" cy="4267200"/>
          </a:xfrm>
        </p:spPr>
        <p:txBody>
          <a:bodyPr/>
          <a:lstStyle/>
          <a:p>
            <a:pPr eaLnBrk="1" hangingPunct="1"/>
            <a:r>
              <a:rPr lang="en-US" altLang="en-US" sz="2100" b="1" i="1" smtClean="0"/>
              <a:t>T/V Argo Merchant</a:t>
            </a:r>
          </a:p>
          <a:p>
            <a:pPr eaLnBrk="1" hangingPunct="1">
              <a:buFont typeface="Wingdings" pitchFamily="2" charset="2"/>
              <a:buNone/>
            </a:pPr>
            <a:r>
              <a:rPr lang="en-US" altLang="en-US" sz="2100" smtClean="0"/>
              <a:t>	(December 15, 1976)</a:t>
            </a:r>
          </a:p>
          <a:p>
            <a:pPr eaLnBrk="1" hangingPunct="1">
              <a:buFont typeface="Wingdings" pitchFamily="2" charset="2"/>
              <a:buNone/>
            </a:pPr>
            <a:r>
              <a:rPr lang="en-US" altLang="en-US" sz="800" b="1" smtClean="0"/>
              <a:t>	</a:t>
            </a:r>
          </a:p>
          <a:p>
            <a:pPr lvl="1" eaLnBrk="1" hangingPunct="1"/>
            <a:r>
              <a:rPr lang="en-US" altLang="en-US" sz="2000" smtClean="0"/>
              <a:t>Grounded on Middle Rip Shoal off Nantucket, MA</a:t>
            </a:r>
          </a:p>
          <a:p>
            <a:pPr lvl="1" eaLnBrk="1" hangingPunct="1"/>
            <a:r>
              <a:rPr lang="en-US" altLang="en-US" sz="2000" smtClean="0"/>
              <a:t>Broke up after 6 days</a:t>
            </a:r>
          </a:p>
          <a:p>
            <a:pPr lvl="1" eaLnBrk="1" hangingPunct="1"/>
            <a:r>
              <a:rPr lang="en-US" altLang="en-US" sz="2000" smtClean="0"/>
              <a:t>Spilled 7.7 million gallons of No. 6 Fuel Oil</a:t>
            </a:r>
          </a:p>
          <a:p>
            <a:pPr lvl="1" eaLnBrk="1" hangingPunct="1"/>
            <a:r>
              <a:rPr lang="en-US" altLang="en-US" sz="2000" smtClean="0"/>
              <a:t>60x100 nautical mile slick</a:t>
            </a:r>
          </a:p>
          <a:p>
            <a:pPr lvl="1" eaLnBrk="1" hangingPunct="1">
              <a:buClr>
                <a:srgbClr val="FF0000"/>
              </a:buClr>
              <a:buFont typeface="Wingdings" pitchFamily="2" charset="2"/>
              <a:buChar char="Ø"/>
            </a:pPr>
            <a:r>
              <a:rPr lang="en-US" altLang="en-US" sz="2000" smtClean="0"/>
              <a:t>Demonstrated need for </a:t>
            </a:r>
            <a:r>
              <a:rPr lang="en-US" altLang="en-US" sz="2000" smtClean="0">
                <a:solidFill>
                  <a:srgbClr val="FFFF00"/>
                </a:solidFill>
              </a:rPr>
              <a:t>Scientific Support</a:t>
            </a:r>
          </a:p>
        </p:txBody>
      </p:sp>
      <p:pic>
        <p:nvPicPr>
          <p:cNvPr id="6148" name="Picture 7" descr="TV Argo Merchant"/>
          <p:cNvPicPr>
            <a:picLocks noGrp="1" noChangeAspect="1" noChangeArrowheads="1"/>
          </p:cNvPicPr>
          <p:nvPr>
            <p:ph sz="half" idx="2"/>
          </p:nvPr>
        </p:nvPicPr>
        <p:blipFill>
          <a:blip r:embed="rId3"/>
          <a:srcRect/>
          <a:stretch>
            <a:fillRect/>
          </a:stretch>
        </p:blipFill>
        <p:spPr>
          <a:xfrm>
            <a:off x="4573588" y="1524000"/>
            <a:ext cx="4570412" cy="3436938"/>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RAR group"/>
          <p:cNvPicPr>
            <a:picLocks noGrp="1" noChangeAspect="1" noChangeArrowheads="1"/>
          </p:cNvPicPr>
          <p:nvPr>
            <p:ph sz="half" idx="2"/>
          </p:nvPr>
        </p:nvPicPr>
        <p:blipFill>
          <a:blip r:embed="rId3">
            <a:lum bright="-10000" contrast="-6000"/>
            <a:extLst>
              <a:ext uri="{28A0092B-C50C-407E-A947-70E740481C1C}">
                <a14:useLocalDpi xmlns:a14="http://schemas.microsoft.com/office/drawing/2010/main" val="0"/>
              </a:ext>
            </a:extLst>
          </a:blip>
          <a:srcRect/>
          <a:stretch>
            <a:fillRect/>
          </a:stretch>
        </p:blipFill>
        <p:spPr>
          <a:xfrm>
            <a:off x="0" y="-468313"/>
            <a:ext cx="9144000" cy="6657976"/>
          </a:xfrm>
          <a:noFill/>
        </p:spPr>
      </p:pic>
      <p:sp>
        <p:nvSpPr>
          <p:cNvPr id="61442" name="Rectangle 2"/>
          <p:cNvSpPr>
            <a:spLocks noGrp="1" noChangeArrowheads="1"/>
          </p:cNvSpPr>
          <p:nvPr>
            <p:ph type="title"/>
          </p:nvPr>
        </p:nvSpPr>
        <p:spPr>
          <a:xfrm>
            <a:off x="533400" y="304800"/>
            <a:ext cx="8153400" cy="701675"/>
          </a:xfrm>
        </p:spPr>
        <p:txBody>
          <a:bodyPr/>
          <a:lstStyle/>
          <a:p>
            <a:pPr eaLnBrk="1" hangingPunct="1">
              <a:defRPr/>
            </a:pPr>
            <a:r>
              <a:rPr lang="en-US" b="1" smtClean="0">
                <a:solidFill>
                  <a:srgbClr val="FFFF00"/>
                </a:solidFill>
                <a:effectLst>
                  <a:outerShdw blurRad="38100" dist="38100" dir="2700000" algn="tl">
                    <a:srgbClr val="000000"/>
                  </a:outerShdw>
                </a:effectLst>
              </a:rPr>
              <a:t>Resources at Risk Group</a:t>
            </a:r>
          </a:p>
        </p:txBody>
      </p:sp>
      <p:sp>
        <p:nvSpPr>
          <p:cNvPr id="61443" name="Rectangle 3"/>
          <p:cNvSpPr>
            <a:spLocks noGrp="1" noChangeArrowheads="1"/>
          </p:cNvSpPr>
          <p:nvPr>
            <p:ph type="body" sz="half" idx="1"/>
          </p:nvPr>
        </p:nvSpPr>
        <p:spPr>
          <a:xfrm>
            <a:off x="533400" y="1447800"/>
            <a:ext cx="8001000" cy="4419600"/>
          </a:xfrm>
        </p:spPr>
        <p:txBody>
          <a:bodyPr/>
          <a:lstStyle/>
          <a:p>
            <a:pPr eaLnBrk="1" hangingPunct="1">
              <a:defRPr/>
            </a:pPr>
            <a:r>
              <a:rPr lang="en-US" sz="2700" b="1" smtClean="0">
                <a:solidFill>
                  <a:srgbClr val="FFFF00"/>
                </a:solidFill>
                <a:effectLst>
                  <a:outerShdw blurRad="38100" dist="38100" dir="2700000" algn="tl">
                    <a:srgbClr val="000000"/>
                  </a:outerShdw>
                </a:effectLst>
              </a:rPr>
              <a:t>What are the environmental resources at risk?</a:t>
            </a:r>
          </a:p>
          <a:p>
            <a:pPr eaLnBrk="1" hangingPunct="1">
              <a:defRPr/>
            </a:pPr>
            <a:r>
              <a:rPr lang="en-US" sz="2700" b="1" smtClean="0">
                <a:solidFill>
                  <a:srgbClr val="FFFF00"/>
                </a:solidFill>
                <a:effectLst>
                  <a:outerShdw blurRad="38100" dist="38100" dir="2700000" algn="tl">
                    <a:srgbClr val="000000"/>
                  </a:outerShdw>
                </a:effectLst>
              </a:rPr>
              <a:t>What are the human &amp; economic resources at risk?</a:t>
            </a:r>
          </a:p>
          <a:p>
            <a:pPr eaLnBrk="1" hangingPunct="1">
              <a:defRPr/>
            </a:pPr>
            <a:r>
              <a:rPr lang="en-US" sz="2700" b="1" smtClean="0">
                <a:solidFill>
                  <a:srgbClr val="FFFF00"/>
                </a:solidFill>
                <a:effectLst>
                  <a:outerShdw blurRad="38100" dist="38100" dir="2700000" algn="tl">
                    <a:srgbClr val="000000"/>
                  </a:outerShdw>
                </a:effectLst>
              </a:rPr>
              <a:t>What are the hazards of the spilled products to humans &amp; wildlife?</a:t>
            </a:r>
          </a:p>
          <a:p>
            <a:pPr eaLnBrk="1" hangingPunct="1">
              <a:defRPr/>
            </a:pPr>
            <a:r>
              <a:rPr lang="en-US" sz="2700" b="1" smtClean="0">
                <a:solidFill>
                  <a:srgbClr val="FFFF00"/>
                </a:solidFill>
                <a:effectLst>
                  <a:outerShdw blurRad="38100" dist="38100" dir="2700000" algn="tl">
                    <a:srgbClr val="000000"/>
                  </a:outerShdw>
                </a:effectLst>
              </a:rPr>
              <a:t>Where can I find the information I need?</a:t>
            </a:r>
          </a:p>
          <a:p>
            <a:pPr eaLnBrk="1" hangingPunct="1">
              <a:defRPr/>
            </a:pPr>
            <a:r>
              <a:rPr lang="en-US" sz="2700" b="1" smtClean="0">
                <a:solidFill>
                  <a:srgbClr val="FFFF00"/>
                </a:solidFill>
                <a:effectLst>
                  <a:outerShdw blurRad="38100" dist="38100" dir="2700000" algn="tl">
                    <a:srgbClr val="000000"/>
                  </a:outerShdw>
                </a:effectLst>
              </a:rPr>
              <a:t>Who should be notified regarding oiled wildlife &amp; habitat?</a:t>
            </a:r>
          </a:p>
          <a:p>
            <a:pPr eaLnBrk="1" hangingPunct="1">
              <a:defRPr/>
            </a:pPr>
            <a:r>
              <a:rPr lang="en-US" sz="2700" b="1" smtClean="0">
                <a:solidFill>
                  <a:srgbClr val="FFFF00"/>
                </a:solidFill>
                <a:effectLst>
                  <a:outerShdw blurRad="38100" dist="38100" dir="2700000" algn="tl">
                    <a:srgbClr val="000000"/>
                  </a:outerShdw>
                </a:effectLst>
              </a:rPr>
              <a:t>Who are the stakeholders?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457200"/>
            <a:ext cx="8763000" cy="609600"/>
          </a:xfrm>
        </p:spPr>
        <p:txBody>
          <a:bodyPr/>
          <a:lstStyle/>
          <a:p>
            <a:pPr eaLnBrk="1" hangingPunct="1"/>
            <a:r>
              <a:rPr lang="en-US" altLang="en-US" b="1" smtClean="0">
                <a:solidFill>
                  <a:srgbClr val="FFCC00"/>
                </a:solidFill>
                <a:latin typeface="Garamond" pitchFamily="18" charset="0"/>
              </a:rPr>
              <a:t>Background &amp; Historic Perspective</a:t>
            </a:r>
          </a:p>
        </p:txBody>
      </p:sp>
      <p:pic>
        <p:nvPicPr>
          <p:cNvPr id="7171" name="Picture 3" descr="ExxonValdez"/>
          <p:cNvPicPr>
            <a:picLocks noGrp="1" noChangeAspect="1" noChangeArrowheads="1"/>
          </p:cNvPicPr>
          <p:nvPr>
            <p:ph sz="half" idx="2"/>
          </p:nvPr>
        </p:nvPicPr>
        <p:blipFill>
          <a:blip r:embed="rId3"/>
          <a:srcRect/>
          <a:stretch>
            <a:fillRect/>
          </a:stretch>
        </p:blipFill>
        <p:spPr>
          <a:xfrm>
            <a:off x="4514850" y="1524000"/>
            <a:ext cx="4629150" cy="3090863"/>
          </a:xfrm>
          <a:ln w="38100" cap="sq">
            <a:solidFill>
              <a:srgbClr val="000000"/>
            </a:solidFill>
          </a:ln>
          <a:effectLst>
            <a:outerShdw blurRad="50800" dist="38100" dir="2700000" algn="tl" rotWithShape="0">
              <a:srgbClr val="000000">
                <a:alpha val="43000"/>
              </a:srgbClr>
            </a:outerShdw>
          </a:effectLst>
        </p:spPr>
      </p:pic>
      <p:sp>
        <p:nvSpPr>
          <p:cNvPr id="7172" name="Rectangle 4"/>
          <p:cNvSpPr>
            <a:spLocks noGrp="1" noChangeArrowheads="1"/>
          </p:cNvSpPr>
          <p:nvPr>
            <p:ph type="body" sz="half" idx="1"/>
          </p:nvPr>
        </p:nvSpPr>
        <p:spPr>
          <a:xfrm>
            <a:off x="0" y="1524000"/>
            <a:ext cx="4572000" cy="4267200"/>
          </a:xfrm>
        </p:spPr>
        <p:txBody>
          <a:bodyPr/>
          <a:lstStyle/>
          <a:p>
            <a:pPr eaLnBrk="1" hangingPunct="1"/>
            <a:r>
              <a:rPr lang="en-US" altLang="en-US" sz="2100" b="1" i="1" smtClean="0"/>
              <a:t>T/V Exxon Valdez</a:t>
            </a:r>
          </a:p>
          <a:p>
            <a:pPr eaLnBrk="1" hangingPunct="1">
              <a:buFont typeface="Wingdings" pitchFamily="2" charset="2"/>
              <a:buNone/>
            </a:pPr>
            <a:r>
              <a:rPr lang="en-US" altLang="en-US" sz="2100" smtClean="0"/>
              <a:t>	(March 24, 1989)</a:t>
            </a:r>
          </a:p>
          <a:p>
            <a:pPr eaLnBrk="1" hangingPunct="1">
              <a:buFont typeface="Wingdings" pitchFamily="2" charset="2"/>
              <a:buNone/>
            </a:pPr>
            <a:r>
              <a:rPr lang="en-US" altLang="en-US" sz="800" b="1" smtClean="0"/>
              <a:t>	 </a:t>
            </a:r>
          </a:p>
          <a:p>
            <a:pPr lvl="1" eaLnBrk="1" hangingPunct="1"/>
            <a:r>
              <a:rPr lang="en-US" altLang="en-US" sz="1800" smtClean="0"/>
              <a:t>Ground on Bligh Reef, Prince William Sound, AK</a:t>
            </a:r>
          </a:p>
          <a:p>
            <a:pPr lvl="1" eaLnBrk="1" hangingPunct="1"/>
            <a:r>
              <a:rPr lang="en-US" altLang="en-US" sz="1800" smtClean="0"/>
              <a:t>Spilled nearly 11 million gallons of Prudhoe Bay Crude Oil</a:t>
            </a:r>
          </a:p>
          <a:p>
            <a:pPr lvl="1" eaLnBrk="1" hangingPunct="1"/>
            <a:r>
              <a:rPr lang="en-US" altLang="en-US" sz="1800" smtClean="0"/>
              <a:t>1,200+ miles of shoreline impacted</a:t>
            </a:r>
          </a:p>
          <a:p>
            <a:pPr lvl="1" eaLnBrk="1" hangingPunct="1"/>
            <a:r>
              <a:rPr lang="en-US" altLang="en-US" sz="1800" smtClean="0"/>
              <a:t>35,000 seabirds killed</a:t>
            </a:r>
          </a:p>
          <a:p>
            <a:pPr lvl="1" eaLnBrk="1" hangingPunct="1"/>
            <a:r>
              <a:rPr lang="en-US" altLang="en-US" sz="1800" smtClean="0"/>
              <a:t>1,000 marine mammals killed</a:t>
            </a:r>
          </a:p>
          <a:p>
            <a:pPr lvl="1" eaLnBrk="1" hangingPunct="1"/>
            <a:r>
              <a:rPr lang="en-US" altLang="en-US" sz="1800" smtClean="0"/>
              <a:t>&gt;10,000 responders</a:t>
            </a:r>
          </a:p>
          <a:p>
            <a:pPr lvl="1" eaLnBrk="1" hangingPunct="1">
              <a:buClr>
                <a:srgbClr val="FF0000"/>
              </a:buClr>
              <a:buFont typeface="Wingdings" pitchFamily="2" charset="2"/>
              <a:buChar char="Ø"/>
            </a:pPr>
            <a:r>
              <a:rPr lang="en-US" altLang="en-US" sz="1800" smtClean="0"/>
              <a:t>Prompted </a:t>
            </a:r>
            <a:r>
              <a:rPr lang="en-US" altLang="en-US" sz="1800" smtClean="0">
                <a:solidFill>
                  <a:srgbClr val="FFFF00"/>
                </a:solidFill>
              </a:rPr>
              <a:t>Oil Pollution Act of 1990 (OPA 90)</a:t>
            </a:r>
            <a:endParaRPr lang="en-US" altLang="en-US" sz="2000" smtClean="0">
              <a:solidFill>
                <a:srgbClr val="FFFF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 y="609600"/>
            <a:ext cx="9067800" cy="609600"/>
          </a:xfrm>
        </p:spPr>
        <p:txBody>
          <a:bodyPr/>
          <a:lstStyle/>
          <a:p>
            <a:pPr eaLnBrk="1" hangingPunct="1"/>
            <a:r>
              <a:rPr lang="en-US" altLang="en-US" b="1" smtClean="0">
                <a:solidFill>
                  <a:srgbClr val="FFCC00"/>
                </a:solidFill>
                <a:latin typeface="Garamond" pitchFamily="18" charset="0"/>
              </a:rPr>
              <a:t>NOAA’s</a:t>
            </a:r>
            <a:br>
              <a:rPr lang="en-US" altLang="en-US" b="1" smtClean="0">
                <a:solidFill>
                  <a:srgbClr val="FFCC00"/>
                </a:solidFill>
                <a:latin typeface="Garamond" pitchFamily="18" charset="0"/>
              </a:rPr>
            </a:br>
            <a:r>
              <a:rPr lang="en-US" altLang="en-US" b="1" smtClean="0">
                <a:solidFill>
                  <a:srgbClr val="FFCC00"/>
                </a:solidFill>
                <a:latin typeface="Garamond" pitchFamily="18" charset="0"/>
              </a:rPr>
              <a:t>Office of Response &amp; Restoration</a:t>
            </a:r>
          </a:p>
        </p:txBody>
      </p:sp>
      <p:grpSp>
        <p:nvGrpSpPr>
          <p:cNvPr id="8195" name="Group 84"/>
          <p:cNvGrpSpPr>
            <a:grpSpLocks/>
          </p:cNvGrpSpPr>
          <p:nvPr/>
        </p:nvGrpSpPr>
        <p:grpSpPr bwMode="auto">
          <a:xfrm>
            <a:off x="533400" y="1447800"/>
            <a:ext cx="8164513" cy="4090988"/>
            <a:chOff x="533400" y="1447800"/>
            <a:chExt cx="8164513" cy="4091354"/>
          </a:xfrm>
        </p:grpSpPr>
        <p:cxnSp>
          <p:nvCxnSpPr>
            <p:cNvPr id="8196" name="_s1028"/>
            <p:cNvCxnSpPr>
              <a:cxnSpLocks noChangeShapeType="1"/>
              <a:stCxn id="8230" idx="1"/>
              <a:endCxn id="8212" idx="2"/>
            </p:cNvCxnSpPr>
            <p:nvPr/>
          </p:nvCxnSpPr>
          <p:spPr bwMode="auto">
            <a:xfrm rot="10800000" flipH="1">
              <a:off x="7010723" y="2339203"/>
              <a:ext cx="843595" cy="1042865"/>
            </a:xfrm>
            <a:prstGeom prst="bentConnector4">
              <a:avLst>
                <a:gd name="adj1" fmla="val -27097"/>
                <a:gd name="adj2" fmla="val 8706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197" name="_s1029"/>
            <p:cNvCxnSpPr>
              <a:cxnSpLocks noChangeShapeType="1"/>
              <a:stCxn id="8229" idx="1"/>
              <a:endCxn id="8212" idx="2"/>
            </p:cNvCxnSpPr>
            <p:nvPr/>
          </p:nvCxnSpPr>
          <p:spPr bwMode="auto">
            <a:xfrm rot="10800000" flipH="1">
              <a:off x="7010723" y="2339203"/>
              <a:ext cx="843595" cy="556377"/>
            </a:xfrm>
            <a:prstGeom prst="bentConnector4">
              <a:avLst>
                <a:gd name="adj1" fmla="val -27097"/>
                <a:gd name="adj2" fmla="val 7625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198" name="_s1033"/>
            <p:cNvCxnSpPr>
              <a:cxnSpLocks noChangeShapeType="1"/>
              <a:stCxn id="8220" idx="1"/>
              <a:endCxn id="8211" idx="1"/>
            </p:cNvCxnSpPr>
            <p:nvPr/>
          </p:nvCxnSpPr>
          <p:spPr bwMode="auto">
            <a:xfrm rot="10800000">
              <a:off x="4724035" y="2160425"/>
              <a:ext cx="27339" cy="2147806"/>
            </a:xfrm>
            <a:prstGeom prst="bentConnector3">
              <a:avLst>
                <a:gd name="adj1" fmla="val 93779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199" name="_s1034"/>
            <p:cNvCxnSpPr>
              <a:cxnSpLocks noChangeShapeType="1"/>
              <a:stCxn id="8219" idx="1"/>
              <a:endCxn id="8211" idx="1"/>
            </p:cNvCxnSpPr>
            <p:nvPr/>
          </p:nvCxnSpPr>
          <p:spPr bwMode="auto">
            <a:xfrm rot="10800000">
              <a:off x="4724035" y="2160425"/>
              <a:ext cx="27339" cy="1611475"/>
            </a:xfrm>
            <a:prstGeom prst="bentConnector3">
              <a:avLst>
                <a:gd name="adj1" fmla="val 93779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200" name="_s1035"/>
            <p:cNvCxnSpPr>
              <a:cxnSpLocks noChangeShapeType="1"/>
              <a:stCxn id="8218" idx="1"/>
              <a:endCxn id="8211" idx="1"/>
            </p:cNvCxnSpPr>
            <p:nvPr/>
          </p:nvCxnSpPr>
          <p:spPr bwMode="auto">
            <a:xfrm rot="10800000">
              <a:off x="4724035" y="2160425"/>
              <a:ext cx="27339" cy="1075145"/>
            </a:xfrm>
            <a:prstGeom prst="bentConnector3">
              <a:avLst>
                <a:gd name="adj1" fmla="val 93779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201" name="_s1036"/>
            <p:cNvCxnSpPr>
              <a:cxnSpLocks noChangeShapeType="1"/>
              <a:stCxn id="8217" idx="1"/>
              <a:endCxn id="8211" idx="1"/>
            </p:cNvCxnSpPr>
            <p:nvPr/>
          </p:nvCxnSpPr>
          <p:spPr bwMode="auto">
            <a:xfrm rot="10800000">
              <a:off x="4724035" y="2160425"/>
              <a:ext cx="27339" cy="538814"/>
            </a:xfrm>
            <a:prstGeom prst="bentConnector3">
              <a:avLst>
                <a:gd name="adj1" fmla="val 93779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202" name="_s1037"/>
            <p:cNvCxnSpPr>
              <a:cxnSpLocks noChangeShapeType="1"/>
              <a:stCxn id="8216" idx="3"/>
              <a:endCxn id="8214" idx="2"/>
            </p:cNvCxnSpPr>
            <p:nvPr/>
          </p:nvCxnSpPr>
          <p:spPr bwMode="auto">
            <a:xfrm flipV="1">
              <a:off x="3058789" y="3557954"/>
              <a:ext cx="299406" cy="126902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203" name="_s1038"/>
            <p:cNvCxnSpPr>
              <a:cxnSpLocks noChangeShapeType="1"/>
              <a:stCxn id="8215" idx="3"/>
              <a:endCxn id="8214" idx="2"/>
            </p:cNvCxnSpPr>
            <p:nvPr/>
          </p:nvCxnSpPr>
          <p:spPr bwMode="auto">
            <a:xfrm flipV="1">
              <a:off x="3058789" y="3557954"/>
              <a:ext cx="299406" cy="58322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204" name="_s1039"/>
            <p:cNvCxnSpPr>
              <a:cxnSpLocks noChangeShapeType="1"/>
              <a:stCxn id="8214" idx="0"/>
              <a:endCxn id="8210" idx="2"/>
            </p:cNvCxnSpPr>
            <p:nvPr/>
          </p:nvCxnSpPr>
          <p:spPr bwMode="auto">
            <a:xfrm rot="16200000" flipV="1">
              <a:off x="1936996" y="1779201"/>
              <a:ext cx="861198" cy="198120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205" name="_s1040"/>
            <p:cNvCxnSpPr>
              <a:cxnSpLocks noChangeShapeType="1"/>
              <a:stCxn id="8213" idx="0"/>
              <a:endCxn id="8210" idx="2"/>
            </p:cNvCxnSpPr>
            <p:nvPr/>
          </p:nvCxnSpPr>
          <p:spPr bwMode="auto">
            <a:xfrm flipV="1">
              <a:off x="1376995" y="2339202"/>
              <a:ext cx="0" cy="861198"/>
            </a:xfrm>
            <a:prstGeom prst="straightConnector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206" name="_s1041"/>
            <p:cNvCxnSpPr>
              <a:cxnSpLocks noChangeShapeType="1"/>
              <a:stCxn id="8212" idx="0"/>
              <a:endCxn id="8209" idx="2"/>
            </p:cNvCxnSpPr>
            <p:nvPr/>
          </p:nvCxnSpPr>
          <p:spPr bwMode="auto">
            <a:xfrm rot="16200000" flipV="1">
              <a:off x="6108273" y="237200"/>
              <a:ext cx="176294" cy="331384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207" name="_s1042"/>
            <p:cNvCxnSpPr>
              <a:cxnSpLocks noChangeShapeType="1"/>
              <a:stCxn id="8211" idx="0"/>
              <a:endCxn id="8209" idx="2"/>
            </p:cNvCxnSpPr>
            <p:nvPr/>
          </p:nvCxnSpPr>
          <p:spPr bwMode="auto">
            <a:xfrm rot="16200000" flipV="1">
              <a:off x="4965905" y="1379923"/>
              <a:ext cx="176294" cy="1027155"/>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208" name="_s1043"/>
            <p:cNvCxnSpPr>
              <a:cxnSpLocks noChangeShapeType="1"/>
              <a:stCxn id="8210" idx="0"/>
              <a:endCxn id="8209" idx="2"/>
            </p:cNvCxnSpPr>
            <p:nvPr/>
          </p:nvCxnSpPr>
          <p:spPr bwMode="auto">
            <a:xfrm rot="5400000" flipH="1" flipV="1">
              <a:off x="2870588" y="311761"/>
              <a:ext cx="176294" cy="316348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8209" name="_s1044"/>
            <p:cNvSpPr>
              <a:spLocks noChangeArrowheads="1"/>
            </p:cNvSpPr>
            <p:nvPr/>
          </p:nvSpPr>
          <p:spPr bwMode="auto">
            <a:xfrm>
              <a:off x="3696880" y="1447800"/>
              <a:ext cx="1687189" cy="357554"/>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b="1"/>
                <a:t>Office of Response </a:t>
              </a:r>
            </a:p>
            <a:p>
              <a:pPr algn="ctr"/>
              <a:r>
                <a:rPr lang="en-US" altLang="en-US" sz="900" b="1"/>
                <a:t>&amp; Restoration (OR&amp;R)</a:t>
              </a:r>
            </a:p>
          </p:txBody>
        </p:sp>
        <p:sp>
          <p:nvSpPr>
            <p:cNvPr id="8210" name="_s1045"/>
            <p:cNvSpPr>
              <a:spLocks noChangeArrowheads="1"/>
            </p:cNvSpPr>
            <p:nvPr/>
          </p:nvSpPr>
          <p:spPr bwMode="auto">
            <a:xfrm>
              <a:off x="533400" y="1981648"/>
              <a:ext cx="1687189" cy="357554"/>
            </a:xfrm>
            <a:prstGeom prst="roundRect">
              <a:avLst>
                <a:gd name="adj" fmla="val 16667"/>
              </a:avLst>
            </a:prstGeom>
            <a:solidFill>
              <a:schemeClr val="accent1"/>
            </a:solidFill>
            <a:ln w="38100">
              <a:solidFill>
                <a:srgbClr val="FFCC00"/>
              </a:solidFill>
              <a:round/>
              <a:headEnd/>
              <a:tailEnd/>
            </a:ln>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b="1"/>
                <a:t>Emergency Response </a:t>
              </a:r>
            </a:p>
            <a:p>
              <a:pPr algn="ctr"/>
              <a:r>
                <a:rPr lang="en-US" altLang="en-US" sz="900" b="1"/>
                <a:t>Division (ERD)</a:t>
              </a:r>
            </a:p>
          </p:txBody>
        </p:sp>
        <p:sp>
          <p:nvSpPr>
            <p:cNvPr id="8211" name="_s1046"/>
            <p:cNvSpPr>
              <a:spLocks noChangeArrowheads="1"/>
            </p:cNvSpPr>
            <p:nvPr/>
          </p:nvSpPr>
          <p:spPr bwMode="auto">
            <a:xfrm>
              <a:off x="4724035" y="1981648"/>
              <a:ext cx="1687189" cy="357554"/>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t>Assessment &amp; Restoration </a:t>
              </a:r>
            </a:p>
            <a:p>
              <a:pPr algn="ctr"/>
              <a:r>
                <a:rPr lang="en-US" altLang="en-US" sz="900"/>
                <a:t>Division (ARD)</a:t>
              </a:r>
            </a:p>
          </p:txBody>
        </p:sp>
        <p:sp>
          <p:nvSpPr>
            <p:cNvPr id="8212" name="_s1047"/>
            <p:cNvSpPr>
              <a:spLocks noChangeArrowheads="1"/>
            </p:cNvSpPr>
            <p:nvPr/>
          </p:nvSpPr>
          <p:spPr bwMode="auto">
            <a:xfrm>
              <a:off x="7010724" y="1981648"/>
              <a:ext cx="1687189" cy="357554"/>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t>Business Services </a:t>
              </a:r>
            </a:p>
            <a:p>
              <a:pPr algn="ctr"/>
              <a:r>
                <a:rPr lang="en-US" altLang="en-US" sz="900"/>
                <a:t>Group (BSG)</a:t>
              </a:r>
            </a:p>
          </p:txBody>
        </p:sp>
        <p:sp>
          <p:nvSpPr>
            <p:cNvPr id="8213" name="_s1048"/>
            <p:cNvSpPr>
              <a:spLocks noChangeArrowheads="1"/>
            </p:cNvSpPr>
            <p:nvPr/>
          </p:nvSpPr>
          <p:spPr bwMode="auto">
            <a:xfrm>
              <a:off x="533400" y="3200400"/>
              <a:ext cx="1687189" cy="357554"/>
            </a:xfrm>
            <a:prstGeom prst="roundRect">
              <a:avLst>
                <a:gd name="adj" fmla="val 16667"/>
              </a:avLst>
            </a:prstGeom>
            <a:solidFill>
              <a:schemeClr val="accent1"/>
            </a:solidFill>
            <a:ln w="38100" algn="ctr">
              <a:solidFill>
                <a:srgbClr val="FFCC00"/>
              </a:solidFill>
              <a:round/>
              <a:headEnd/>
              <a:tailEnd/>
            </a:ln>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b="1"/>
                <a:t>Regional Operations Branch</a:t>
              </a:r>
            </a:p>
          </p:txBody>
        </p:sp>
        <p:sp>
          <p:nvSpPr>
            <p:cNvPr id="8214" name="_s1049"/>
            <p:cNvSpPr>
              <a:spLocks noChangeArrowheads="1"/>
            </p:cNvSpPr>
            <p:nvPr/>
          </p:nvSpPr>
          <p:spPr bwMode="auto">
            <a:xfrm>
              <a:off x="2514600" y="3200400"/>
              <a:ext cx="1687189" cy="357554"/>
            </a:xfrm>
            <a:prstGeom prst="roundRect">
              <a:avLst>
                <a:gd name="adj" fmla="val 16667"/>
              </a:avLst>
            </a:prstGeom>
            <a:solidFill>
              <a:schemeClr val="accent1"/>
            </a:solidFill>
            <a:ln w="38100" algn="ctr">
              <a:solidFill>
                <a:srgbClr val="FFCC00"/>
              </a:solidFill>
              <a:round/>
              <a:headEnd/>
              <a:tailEnd/>
            </a:ln>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b="1"/>
                <a:t>Technical &amp; Scientific</a:t>
              </a:r>
            </a:p>
            <a:p>
              <a:pPr algn="ctr"/>
              <a:r>
                <a:rPr lang="en-US" altLang="en-US" sz="900" b="1"/>
                <a:t>Services Branch</a:t>
              </a:r>
            </a:p>
          </p:txBody>
        </p:sp>
        <p:sp>
          <p:nvSpPr>
            <p:cNvPr id="8215" name="_s1050"/>
            <p:cNvSpPr>
              <a:spLocks noChangeArrowheads="1"/>
            </p:cNvSpPr>
            <p:nvPr/>
          </p:nvSpPr>
          <p:spPr bwMode="auto">
            <a:xfrm>
              <a:off x="1371600" y="3962400"/>
              <a:ext cx="1687189" cy="357554"/>
            </a:xfrm>
            <a:prstGeom prst="roundRect">
              <a:avLst>
                <a:gd name="adj" fmla="val 16667"/>
              </a:avLst>
            </a:prstGeom>
            <a:solidFill>
              <a:schemeClr val="accent1"/>
            </a:solidFill>
            <a:ln w="38100" algn="ctr">
              <a:solidFill>
                <a:srgbClr val="FFCC00"/>
              </a:solidFill>
              <a:round/>
              <a:headEnd/>
              <a:tailEnd/>
            </a:ln>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b="1"/>
                <a:t>Response Support Team</a:t>
              </a:r>
            </a:p>
          </p:txBody>
        </p:sp>
        <p:sp>
          <p:nvSpPr>
            <p:cNvPr id="8216" name="_s1051"/>
            <p:cNvSpPr>
              <a:spLocks noChangeArrowheads="1"/>
            </p:cNvSpPr>
            <p:nvPr/>
          </p:nvSpPr>
          <p:spPr bwMode="auto">
            <a:xfrm>
              <a:off x="1371600" y="4648200"/>
              <a:ext cx="1687189" cy="357554"/>
            </a:xfrm>
            <a:prstGeom prst="roundRect">
              <a:avLst>
                <a:gd name="adj" fmla="val 16667"/>
              </a:avLst>
            </a:prstGeom>
            <a:solidFill>
              <a:schemeClr val="accent1"/>
            </a:solidFill>
            <a:ln w="25400" algn="ctr">
              <a:solidFill>
                <a:schemeClr val="tx1"/>
              </a:solidFill>
              <a:round/>
              <a:headEnd/>
              <a:tailEnd/>
            </a:ln>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b="1"/>
                <a:t>Development Team</a:t>
              </a:r>
            </a:p>
          </p:txBody>
        </p:sp>
        <p:sp>
          <p:nvSpPr>
            <p:cNvPr id="8217" name="_s1052"/>
            <p:cNvSpPr>
              <a:spLocks noChangeArrowheads="1"/>
            </p:cNvSpPr>
            <p:nvPr/>
          </p:nvSpPr>
          <p:spPr bwMode="auto">
            <a:xfrm>
              <a:off x="4751374" y="2520462"/>
              <a:ext cx="1687189" cy="357554"/>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t>NW-Great Lakes Region</a:t>
              </a:r>
            </a:p>
          </p:txBody>
        </p:sp>
        <p:sp>
          <p:nvSpPr>
            <p:cNvPr id="8218" name="_s1053"/>
            <p:cNvSpPr>
              <a:spLocks noChangeArrowheads="1"/>
            </p:cNvSpPr>
            <p:nvPr/>
          </p:nvSpPr>
          <p:spPr bwMode="auto">
            <a:xfrm>
              <a:off x="4751374" y="3056792"/>
              <a:ext cx="1687189" cy="357554"/>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t>SW Region</a:t>
              </a:r>
            </a:p>
          </p:txBody>
        </p:sp>
        <p:sp>
          <p:nvSpPr>
            <p:cNvPr id="8219" name="_s1054"/>
            <p:cNvSpPr>
              <a:spLocks noChangeArrowheads="1"/>
            </p:cNvSpPr>
            <p:nvPr/>
          </p:nvSpPr>
          <p:spPr bwMode="auto">
            <a:xfrm>
              <a:off x="4751374" y="3593123"/>
              <a:ext cx="1687189" cy="357554"/>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t>NE Region</a:t>
              </a:r>
            </a:p>
          </p:txBody>
        </p:sp>
        <p:sp>
          <p:nvSpPr>
            <p:cNvPr id="8220" name="_s1055"/>
            <p:cNvSpPr>
              <a:spLocks noChangeArrowheads="1"/>
            </p:cNvSpPr>
            <p:nvPr/>
          </p:nvSpPr>
          <p:spPr bwMode="auto">
            <a:xfrm>
              <a:off x="4751374" y="4129454"/>
              <a:ext cx="1687189" cy="357554"/>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t>SE-Gulf of Mexico Region</a:t>
              </a:r>
            </a:p>
          </p:txBody>
        </p:sp>
        <p:sp>
          <p:nvSpPr>
            <p:cNvPr id="8221" name="_s1056"/>
            <p:cNvSpPr>
              <a:spLocks noChangeArrowheads="1"/>
            </p:cNvSpPr>
            <p:nvPr/>
          </p:nvSpPr>
          <p:spPr bwMode="auto">
            <a:xfrm>
              <a:off x="4724400" y="5181600"/>
              <a:ext cx="1685237" cy="357554"/>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t>Spatial Data</a:t>
              </a:r>
            </a:p>
            <a:p>
              <a:pPr algn="ctr"/>
              <a:r>
                <a:rPr lang="en-US" altLang="en-US" sz="900"/>
                <a:t>Branch</a:t>
              </a:r>
            </a:p>
          </p:txBody>
        </p:sp>
        <p:sp>
          <p:nvSpPr>
            <p:cNvPr id="8222" name="_s1059"/>
            <p:cNvSpPr>
              <a:spLocks noChangeArrowheads="1"/>
            </p:cNvSpPr>
            <p:nvPr/>
          </p:nvSpPr>
          <p:spPr bwMode="auto">
            <a:xfrm>
              <a:off x="7010400" y="3730869"/>
              <a:ext cx="1685237" cy="357554"/>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t>Cost Recovery</a:t>
              </a:r>
            </a:p>
          </p:txBody>
        </p:sp>
        <p:sp>
          <p:nvSpPr>
            <p:cNvPr id="8223" name="_s1060"/>
            <p:cNvSpPr>
              <a:spLocks noChangeArrowheads="1"/>
            </p:cNvSpPr>
            <p:nvPr/>
          </p:nvSpPr>
          <p:spPr bwMode="auto">
            <a:xfrm>
              <a:off x="7010400" y="4267200"/>
              <a:ext cx="1685237" cy="357554"/>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t>Information Technology</a:t>
              </a:r>
            </a:p>
          </p:txBody>
        </p:sp>
        <p:cxnSp>
          <p:nvCxnSpPr>
            <p:cNvPr id="8224" name="_s1041"/>
            <p:cNvCxnSpPr>
              <a:cxnSpLocks noChangeShapeType="1"/>
              <a:stCxn id="8225" idx="0"/>
              <a:endCxn id="8209" idx="2"/>
            </p:cNvCxnSpPr>
            <p:nvPr/>
          </p:nvCxnSpPr>
          <p:spPr bwMode="auto">
            <a:xfrm rot="5400000" flipH="1" flipV="1">
              <a:off x="3898901" y="1339850"/>
              <a:ext cx="176212" cy="1106487"/>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8225" name="_s1047"/>
            <p:cNvSpPr>
              <a:spLocks noChangeArrowheads="1"/>
            </p:cNvSpPr>
            <p:nvPr/>
          </p:nvSpPr>
          <p:spPr bwMode="auto">
            <a:xfrm>
              <a:off x="2590800" y="1981200"/>
              <a:ext cx="1687513" cy="3571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t>Marine Debris</a:t>
              </a:r>
            </a:p>
            <a:p>
              <a:pPr algn="ctr"/>
              <a:r>
                <a:rPr lang="en-US" altLang="en-US" sz="900"/>
                <a:t>Division</a:t>
              </a:r>
            </a:p>
          </p:txBody>
        </p:sp>
        <p:cxnSp>
          <p:nvCxnSpPr>
            <p:cNvPr id="8226" name="_s1032"/>
            <p:cNvCxnSpPr>
              <a:cxnSpLocks noChangeShapeType="1"/>
              <a:stCxn id="8221" idx="1"/>
            </p:cNvCxnSpPr>
            <p:nvPr/>
          </p:nvCxnSpPr>
          <p:spPr bwMode="auto">
            <a:xfrm rot="10800000">
              <a:off x="4495800" y="2133601"/>
              <a:ext cx="228600" cy="322677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8227" name="_s1056"/>
            <p:cNvSpPr>
              <a:spLocks noChangeArrowheads="1"/>
            </p:cNvSpPr>
            <p:nvPr/>
          </p:nvSpPr>
          <p:spPr bwMode="auto">
            <a:xfrm>
              <a:off x="4751374" y="4665785"/>
              <a:ext cx="1685237" cy="357554"/>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t>Communications</a:t>
              </a:r>
            </a:p>
            <a:p>
              <a:pPr algn="ctr"/>
              <a:r>
                <a:rPr lang="en-US" altLang="en-US" sz="900"/>
                <a:t>Branch</a:t>
              </a:r>
            </a:p>
          </p:txBody>
        </p:sp>
        <p:cxnSp>
          <p:nvCxnSpPr>
            <p:cNvPr id="8228" name="_s1032"/>
            <p:cNvCxnSpPr>
              <a:cxnSpLocks noChangeShapeType="1"/>
            </p:cNvCxnSpPr>
            <p:nvPr/>
          </p:nvCxnSpPr>
          <p:spPr bwMode="auto">
            <a:xfrm rot="10800000">
              <a:off x="4724035" y="2160425"/>
              <a:ext cx="27339" cy="2684137"/>
            </a:xfrm>
            <a:prstGeom prst="bentConnector3">
              <a:avLst>
                <a:gd name="adj1" fmla="val 93779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8229" name="_s1059"/>
            <p:cNvSpPr>
              <a:spLocks noChangeArrowheads="1"/>
            </p:cNvSpPr>
            <p:nvPr/>
          </p:nvSpPr>
          <p:spPr bwMode="auto">
            <a:xfrm>
              <a:off x="7010724" y="2666958"/>
              <a:ext cx="1685237" cy="457241"/>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t>Budget &amp; Financial</a:t>
              </a:r>
            </a:p>
            <a:p>
              <a:pPr algn="ctr"/>
              <a:r>
                <a:rPr lang="en-US" altLang="en-US" sz="900"/>
                <a:t>Management</a:t>
              </a:r>
            </a:p>
          </p:txBody>
        </p:sp>
        <p:sp>
          <p:nvSpPr>
            <p:cNvPr id="8230" name="_s1060"/>
            <p:cNvSpPr>
              <a:spLocks noChangeArrowheads="1"/>
            </p:cNvSpPr>
            <p:nvPr/>
          </p:nvSpPr>
          <p:spPr bwMode="auto">
            <a:xfrm>
              <a:off x="7010724" y="3203290"/>
              <a:ext cx="1685237" cy="357554"/>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t>Program , Policy &amp; </a:t>
              </a:r>
            </a:p>
            <a:p>
              <a:pPr algn="ctr"/>
              <a:r>
                <a:rPr lang="en-US" altLang="en-US" sz="900"/>
                <a:t>Planning</a:t>
              </a:r>
            </a:p>
          </p:txBody>
        </p:sp>
        <p:cxnSp>
          <p:nvCxnSpPr>
            <p:cNvPr id="8231" name="_s1029"/>
            <p:cNvCxnSpPr>
              <a:cxnSpLocks noChangeShapeType="1"/>
            </p:cNvCxnSpPr>
            <p:nvPr/>
          </p:nvCxnSpPr>
          <p:spPr bwMode="auto">
            <a:xfrm rot="10800000" flipH="1">
              <a:off x="7010399" y="2339202"/>
              <a:ext cx="843919" cy="1570444"/>
            </a:xfrm>
            <a:prstGeom prst="bentConnector4">
              <a:avLst>
                <a:gd name="adj1" fmla="val -27088"/>
                <a:gd name="adj2" fmla="val 9136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232" name="_s1028"/>
            <p:cNvCxnSpPr>
              <a:cxnSpLocks noChangeShapeType="1"/>
            </p:cNvCxnSpPr>
            <p:nvPr/>
          </p:nvCxnSpPr>
          <p:spPr bwMode="auto">
            <a:xfrm rot="10800000" flipH="1">
              <a:off x="7010399" y="2339203"/>
              <a:ext cx="843919" cy="2106775"/>
            </a:xfrm>
            <a:prstGeom prst="bentConnector4">
              <a:avLst>
                <a:gd name="adj1" fmla="val -27088"/>
                <a:gd name="adj2" fmla="val 9372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USCG districts"/>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81000" y="0"/>
            <a:ext cx="9829800" cy="6210300"/>
          </a:xfr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b="1" smtClean="0">
                <a:solidFill>
                  <a:srgbClr val="FFCC00"/>
                </a:solidFill>
                <a:latin typeface="Garamond" pitchFamily="18" charset="0"/>
              </a:rPr>
              <a:t>NOAA ERD Support</a:t>
            </a:r>
          </a:p>
        </p:txBody>
      </p:sp>
      <p:sp>
        <p:nvSpPr>
          <p:cNvPr id="10243"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altLang="en-US" sz="2400" b="1" smtClean="0"/>
              <a:t>During Incidents</a:t>
            </a:r>
          </a:p>
          <a:p>
            <a:pPr eaLnBrk="1" hangingPunct="1">
              <a:spcBef>
                <a:spcPct val="25000"/>
              </a:spcBef>
            </a:pPr>
            <a:r>
              <a:rPr lang="en-US" altLang="en-US" sz="1900" smtClean="0"/>
              <a:t>24/7 availablility</a:t>
            </a:r>
          </a:p>
          <a:p>
            <a:pPr eaLnBrk="1" hangingPunct="1">
              <a:spcBef>
                <a:spcPct val="25000"/>
              </a:spcBef>
            </a:pPr>
            <a:r>
              <a:rPr lang="en-US" altLang="en-US" sz="1900" smtClean="0"/>
              <a:t>Respond to oil &amp; hazmat spills (domestic &amp; international) </a:t>
            </a:r>
          </a:p>
          <a:p>
            <a:pPr eaLnBrk="1" hangingPunct="1">
              <a:spcBef>
                <a:spcPct val="25000"/>
              </a:spcBef>
            </a:pPr>
            <a:r>
              <a:rPr lang="en-US" altLang="en-US" sz="1900" smtClean="0"/>
              <a:t>Incident-specific Scientific Support Team may include</a:t>
            </a:r>
          </a:p>
          <a:p>
            <a:pPr lvl="1" eaLnBrk="1" hangingPunct="1">
              <a:lnSpc>
                <a:spcPct val="80000"/>
              </a:lnSpc>
              <a:buClr>
                <a:srgbClr val="33CCFF"/>
              </a:buClr>
            </a:pPr>
            <a:r>
              <a:rPr lang="en-US" altLang="en-US" sz="1700" smtClean="0"/>
              <a:t>Oceanographers</a:t>
            </a:r>
          </a:p>
          <a:p>
            <a:pPr lvl="1" eaLnBrk="1" hangingPunct="1">
              <a:lnSpc>
                <a:spcPct val="80000"/>
              </a:lnSpc>
              <a:buClr>
                <a:srgbClr val="33CCFF"/>
              </a:buClr>
            </a:pPr>
            <a:r>
              <a:rPr lang="en-US" altLang="en-US" sz="1700" smtClean="0"/>
              <a:t>Modelers</a:t>
            </a:r>
          </a:p>
          <a:p>
            <a:pPr lvl="1" eaLnBrk="1" hangingPunct="1">
              <a:lnSpc>
                <a:spcPct val="80000"/>
              </a:lnSpc>
              <a:buClr>
                <a:srgbClr val="33CCFF"/>
              </a:buClr>
            </a:pPr>
            <a:r>
              <a:rPr lang="en-US" altLang="en-US" sz="1700" smtClean="0"/>
              <a:t>Biologists</a:t>
            </a:r>
          </a:p>
          <a:p>
            <a:pPr lvl="1" eaLnBrk="1" hangingPunct="1">
              <a:lnSpc>
                <a:spcPct val="80000"/>
              </a:lnSpc>
              <a:buClr>
                <a:srgbClr val="33CCFF"/>
              </a:buClr>
            </a:pPr>
            <a:r>
              <a:rPr lang="en-US" altLang="en-US" sz="1700" smtClean="0"/>
              <a:t>Chemists</a:t>
            </a:r>
          </a:p>
          <a:p>
            <a:pPr lvl="1" eaLnBrk="1" hangingPunct="1">
              <a:lnSpc>
                <a:spcPct val="80000"/>
              </a:lnSpc>
              <a:buClr>
                <a:srgbClr val="33CCFF"/>
              </a:buClr>
            </a:pPr>
            <a:r>
              <a:rPr lang="en-US" altLang="en-US" sz="1700" smtClean="0"/>
              <a:t>Physicists</a:t>
            </a:r>
          </a:p>
          <a:p>
            <a:pPr lvl="1" eaLnBrk="1" hangingPunct="1">
              <a:lnSpc>
                <a:spcPct val="80000"/>
              </a:lnSpc>
              <a:buClr>
                <a:srgbClr val="33CCFF"/>
              </a:buClr>
            </a:pPr>
            <a:r>
              <a:rPr lang="en-US" altLang="en-US" sz="1700" smtClean="0"/>
              <a:t>Weather Forecasters</a:t>
            </a:r>
          </a:p>
          <a:p>
            <a:pPr lvl="1" eaLnBrk="1" hangingPunct="1">
              <a:lnSpc>
                <a:spcPct val="80000"/>
              </a:lnSpc>
              <a:buClr>
                <a:srgbClr val="33CCFF"/>
              </a:buClr>
            </a:pPr>
            <a:r>
              <a:rPr lang="en-US" altLang="en-US" sz="1700" smtClean="0"/>
              <a:t>Information Management Specialists</a:t>
            </a:r>
          </a:p>
          <a:p>
            <a:pPr eaLnBrk="1" hangingPunct="1">
              <a:spcBef>
                <a:spcPct val="25000"/>
              </a:spcBef>
            </a:pPr>
            <a:r>
              <a:rPr lang="en-US" altLang="en-US" sz="1900" smtClean="0"/>
              <a:t>Provide scientific support </a:t>
            </a:r>
          </a:p>
          <a:p>
            <a:pPr lvl="1" eaLnBrk="1" hangingPunct="1">
              <a:lnSpc>
                <a:spcPct val="80000"/>
              </a:lnSpc>
              <a:buClr>
                <a:srgbClr val="33CCFF"/>
              </a:buClr>
            </a:pPr>
            <a:r>
              <a:rPr lang="en-US" altLang="en-US" sz="1700" smtClean="0"/>
              <a:t>Chemical hazard analysis &amp; interpretation</a:t>
            </a:r>
          </a:p>
          <a:p>
            <a:pPr lvl="1" eaLnBrk="1" hangingPunct="1">
              <a:lnSpc>
                <a:spcPct val="80000"/>
              </a:lnSpc>
              <a:buClr>
                <a:srgbClr val="33CCFF"/>
              </a:buClr>
            </a:pPr>
            <a:r>
              <a:rPr lang="en-US" altLang="en-US" sz="1700" smtClean="0"/>
              <a:t>Pollutant mapping &amp; trajectory analysis</a:t>
            </a:r>
          </a:p>
          <a:p>
            <a:pPr lvl="1" eaLnBrk="1" hangingPunct="1">
              <a:lnSpc>
                <a:spcPct val="80000"/>
              </a:lnSpc>
              <a:buClr>
                <a:srgbClr val="33CCFF"/>
              </a:buClr>
            </a:pPr>
            <a:r>
              <a:rPr lang="en-US" altLang="en-US" sz="1700" smtClean="0"/>
              <a:t>Resources at Risk</a:t>
            </a:r>
          </a:p>
          <a:p>
            <a:pPr lvl="1" eaLnBrk="1" hangingPunct="1">
              <a:lnSpc>
                <a:spcPct val="80000"/>
              </a:lnSpc>
              <a:buClr>
                <a:srgbClr val="33CCFF"/>
              </a:buClr>
            </a:pPr>
            <a:r>
              <a:rPr lang="en-US" altLang="en-US" sz="1700" smtClean="0"/>
              <a:t>Provide recommendations for impact mitigation measures</a:t>
            </a:r>
          </a:p>
          <a:p>
            <a:pPr lvl="1" eaLnBrk="1" hangingPunct="1">
              <a:lnSpc>
                <a:spcPct val="80000"/>
              </a:lnSpc>
              <a:buClr>
                <a:srgbClr val="33CCFF"/>
              </a:buClr>
            </a:pPr>
            <a:r>
              <a:rPr lang="en-US" altLang="en-US" sz="1700" smtClean="0"/>
              <a:t>Facilitate and coordinate spill-specific research as appropriate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smtClean="0"/>
          </a:p>
        </p:txBody>
      </p:sp>
      <p:pic>
        <p:nvPicPr>
          <p:cNvPr id="1126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15888"/>
            <a:ext cx="9144000" cy="6973888"/>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p>
        </p:txBody>
      </p:sp>
      <p:pic>
        <p:nvPicPr>
          <p:cNvPr id="1229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463" y="17463"/>
            <a:ext cx="9126537" cy="6096000"/>
          </a:xfr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ros2">
  <a:themeElements>
    <a:clrScheme name="1_eros2 10">
      <a:dk1>
        <a:srgbClr val="4D4D4D"/>
      </a:dk1>
      <a:lt1>
        <a:srgbClr val="FFFFFF"/>
      </a:lt1>
      <a:dk2>
        <a:srgbClr val="000099"/>
      </a:dk2>
      <a:lt2>
        <a:srgbClr val="CCECFF"/>
      </a:lt2>
      <a:accent1>
        <a:srgbClr val="339966"/>
      </a:accent1>
      <a:accent2>
        <a:srgbClr val="3366FF"/>
      </a:accent2>
      <a:accent3>
        <a:srgbClr val="AAAACA"/>
      </a:accent3>
      <a:accent4>
        <a:srgbClr val="DADADA"/>
      </a:accent4>
      <a:accent5>
        <a:srgbClr val="ADCAB8"/>
      </a:accent5>
      <a:accent6>
        <a:srgbClr val="2D5CE7"/>
      </a:accent6>
      <a:hlink>
        <a:srgbClr val="33CCFF"/>
      </a:hlink>
      <a:folHlink>
        <a:srgbClr val="003399"/>
      </a:folHlink>
    </a:clrScheme>
    <a:fontScheme name="1_eros2">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eros2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1_eros2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1_eros2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1_eros2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eros2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1_eros2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1_eros2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
      <a:clrScheme name="1_eros2 8">
        <a:dk1>
          <a:srgbClr val="4D4D4D"/>
        </a:dk1>
        <a:lt1>
          <a:srgbClr val="FFFFFF"/>
        </a:lt1>
        <a:dk2>
          <a:srgbClr val="0033CC"/>
        </a:dk2>
        <a:lt2>
          <a:srgbClr val="CCECFF"/>
        </a:lt2>
        <a:accent1>
          <a:srgbClr val="339966"/>
        </a:accent1>
        <a:accent2>
          <a:srgbClr val="3366FF"/>
        </a:accent2>
        <a:accent3>
          <a:srgbClr val="AAADE2"/>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eros2 9">
        <a:dk1>
          <a:srgbClr val="4D4D4D"/>
        </a:dk1>
        <a:lt1>
          <a:srgbClr val="FFFFFF"/>
        </a:lt1>
        <a:dk2>
          <a:srgbClr val="000099"/>
        </a:dk2>
        <a:lt2>
          <a:srgbClr val="CCECFF"/>
        </a:lt2>
        <a:accent1>
          <a:srgbClr val="339966"/>
        </a:accent1>
        <a:accent2>
          <a:srgbClr val="3366FF"/>
        </a:accent2>
        <a:accent3>
          <a:srgbClr val="AAAA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eros2 10">
        <a:dk1>
          <a:srgbClr val="4D4D4D"/>
        </a:dk1>
        <a:lt1>
          <a:srgbClr val="FFFFFF"/>
        </a:lt1>
        <a:dk2>
          <a:srgbClr val="000099"/>
        </a:dk2>
        <a:lt2>
          <a:srgbClr val="CCECFF"/>
        </a:lt2>
        <a:accent1>
          <a:srgbClr val="339966"/>
        </a:accent1>
        <a:accent2>
          <a:srgbClr val="3366FF"/>
        </a:accent2>
        <a:accent3>
          <a:srgbClr val="AAAACA"/>
        </a:accent3>
        <a:accent4>
          <a:srgbClr val="DADADA"/>
        </a:accent4>
        <a:accent5>
          <a:srgbClr val="ADCAB8"/>
        </a:accent5>
        <a:accent6>
          <a:srgbClr val="2D5CE7"/>
        </a:accent6>
        <a:hlink>
          <a:srgbClr val="33CCFF"/>
        </a:hlink>
        <a:folHlink>
          <a:srgbClr val="0033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4975</TotalTime>
  <Words>1840</Words>
  <Application>Microsoft Office PowerPoint</Application>
  <PresentationFormat>On-screen Show (4:3)</PresentationFormat>
  <Paragraphs>464</Paragraphs>
  <Slides>30</Slides>
  <Notes>30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Custom Design</vt:lpstr>
      <vt:lpstr>1_eros2</vt:lpstr>
      <vt:lpstr>Environmental Response to Oil Spills (EROS) –   NOAA &amp; OSPR’s Pollution Response Roles</vt:lpstr>
      <vt:lpstr>Overview</vt:lpstr>
      <vt:lpstr>Background &amp; Historic Perspective</vt:lpstr>
      <vt:lpstr>Background &amp; Historic Perspective</vt:lpstr>
      <vt:lpstr>NOAA’s Office of Response &amp; Restoration</vt:lpstr>
      <vt:lpstr>PowerPoint Presentation</vt:lpstr>
      <vt:lpstr>NOAA ERD Support</vt:lpstr>
      <vt:lpstr>PowerPoint Presentation</vt:lpstr>
      <vt:lpstr>PowerPoint Presentation</vt:lpstr>
      <vt:lpstr>Domestic incidents</vt:lpstr>
      <vt:lpstr>International incidents</vt:lpstr>
      <vt:lpstr>Non-traditional support</vt:lpstr>
      <vt:lpstr>NOAA support between incidents</vt:lpstr>
      <vt:lpstr>Factsheets, manuals &amp; job aids</vt:lpstr>
      <vt:lpstr>Background &amp; Historic Perspective: OSPR</vt:lpstr>
      <vt:lpstr>Department of Fish &amp; Wildlife Office of Spill Prevention &amp; Response</vt:lpstr>
      <vt:lpstr>OSPR – Scientific Branch</vt:lpstr>
      <vt:lpstr>Background &amp; Historic Perspective</vt:lpstr>
      <vt:lpstr>As an emergency unfolds...</vt:lpstr>
      <vt:lpstr>Evolution of EROS</vt:lpstr>
      <vt:lpstr>Environmental Response to Oil Spills (EROS) –  an Oil Spill Exercise</vt:lpstr>
      <vt:lpstr>Table Top Exercise </vt:lpstr>
      <vt:lpstr>Exercise and Spill Scenario</vt:lpstr>
      <vt:lpstr>PowerPoint Presentation</vt:lpstr>
      <vt:lpstr>PowerPoint Presentation</vt:lpstr>
      <vt:lpstr>Materials for Environmental Unit</vt:lpstr>
      <vt:lpstr>PowerPoint Presentation</vt:lpstr>
      <vt:lpstr>Oil Group</vt:lpstr>
      <vt:lpstr>Oceanography &amp; Trajectory Group</vt:lpstr>
      <vt:lpstr>Resources at Risk Group</vt:lpstr>
    </vt:vector>
  </TitlesOfParts>
  <Company>NOAA Emergency Response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EROS intro &amp; exercise</dc:title>
  <dc:creator>JStout</dc:creator>
  <cp:lastModifiedBy>Curtis, Joshua@Wildlife</cp:lastModifiedBy>
  <cp:revision>114</cp:revision>
  <cp:lastPrinted>2014-02-26T22:42:57Z</cp:lastPrinted>
  <dcterms:created xsi:type="dcterms:W3CDTF">2004-12-13T19:18:11Z</dcterms:created>
  <dcterms:modified xsi:type="dcterms:W3CDTF">2014-02-26T23:47:29Z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