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7"/>
  </p:notesMasterIdLst>
  <p:handoutMasterIdLst>
    <p:handoutMasterId r:id="rId18"/>
  </p:handoutMasterIdLst>
  <p:sldIdLst>
    <p:sldId id="273" r:id="rId2"/>
    <p:sldId id="263" r:id="rId3"/>
    <p:sldId id="290" r:id="rId4"/>
    <p:sldId id="295" r:id="rId5"/>
    <p:sldId id="301" r:id="rId6"/>
    <p:sldId id="297" r:id="rId7"/>
    <p:sldId id="300" r:id="rId8"/>
    <p:sldId id="291" r:id="rId9"/>
    <p:sldId id="258" r:id="rId10"/>
    <p:sldId id="269" r:id="rId11"/>
    <p:sldId id="299" r:id="rId12"/>
    <p:sldId id="298" r:id="rId13"/>
    <p:sldId id="289" r:id="rId14"/>
    <p:sldId id="257" r:id="rId15"/>
    <p:sldId id="270"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379" autoAdjust="0"/>
  </p:normalViewPr>
  <p:slideViewPr>
    <p:cSldViewPr>
      <p:cViewPr varScale="1">
        <p:scale>
          <a:sx n="58" d="100"/>
          <a:sy n="58" d="100"/>
        </p:scale>
        <p:origin x="-8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533"/>
    </p:cViewPr>
  </p:notesTextViewPr>
  <p:sorterViewPr>
    <p:cViewPr>
      <p:scale>
        <a:sx n="100" d="100"/>
        <a:sy n="100" d="100"/>
      </p:scale>
      <p:origin x="0" y="0"/>
    </p:cViewPr>
  </p:sorterViewPr>
  <p:notesViewPr>
    <p:cSldViewPr>
      <p:cViewPr varScale="1">
        <p:scale>
          <a:sx n="51" d="100"/>
          <a:sy n="51" d="100"/>
        </p:scale>
        <p:origin x="-2285"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1126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1126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1126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9ECA72-144D-4BE6-8E45-28885F6834C6}" type="slidenum">
              <a:rPr lang="en-US"/>
              <a:pPr>
                <a:defRPr/>
              </a:pPr>
              <a:t>‹#›</a:t>
            </a:fld>
            <a:endParaRPr lang="en-US" dirty="0"/>
          </a:p>
        </p:txBody>
      </p:sp>
    </p:spTree>
    <p:extLst>
      <p:ext uri="{BB962C8B-B14F-4D97-AF65-F5344CB8AC3E}">
        <p14:creationId xmlns:p14="http://schemas.microsoft.com/office/powerpoint/2010/main" val="411333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8" name="Slide Number Placeholder 7"/>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67357EB-745E-4149-8041-84EB0CA954D2}" type="slidenum">
              <a:rPr lang="en-US" smtClean="0"/>
              <a:t>‹#›</a:t>
            </a:fld>
            <a:endParaRPr lang="en-US"/>
          </a:p>
        </p:txBody>
      </p:sp>
      <p:sp>
        <p:nvSpPr>
          <p:cNvPr id="9" name="Notes Placeholder 8"/>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D16DAB5-EDB7-4261-8C96-806AB2906101}" type="datetimeFigureOut">
              <a:rPr lang="en-US" smtClean="0"/>
              <a:t>4/25/2016</a:t>
            </a:fld>
            <a:endParaRPr lang="en-US"/>
          </a:p>
        </p:txBody>
      </p:sp>
      <p:sp>
        <p:nvSpPr>
          <p:cNvPr id="11" name="Slide Image Placeholder 10"/>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12" name="Header Placeholder 1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774173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Introduction…..Logistics and Finance Section work closely together during an incident. Logistics orders and procures resources needed then passes along the information to Finance for itemization and documentation of costs.</a:t>
            </a:r>
            <a:endParaRPr lang="en-US" dirty="0" smtClean="0"/>
          </a:p>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a:t>
            </a:fld>
            <a:endParaRPr lang="en-US" dirty="0"/>
          </a:p>
        </p:txBody>
      </p:sp>
    </p:spTree>
    <p:extLst>
      <p:ext uri="{BB962C8B-B14F-4D97-AF65-F5344CB8AC3E}">
        <p14:creationId xmlns:p14="http://schemas.microsoft.com/office/powerpoint/2010/main" val="260859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An example of what our billing</a:t>
            </a:r>
            <a:r>
              <a:rPr lang="en-US" baseline="0" dirty="0" smtClean="0"/>
              <a:t> document looks like. We have a face sheet with all the costs broken out by category….</a:t>
            </a:r>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10</a:t>
            </a:fld>
            <a:endParaRPr lang="en-US" dirty="0"/>
          </a:p>
        </p:txBody>
      </p:sp>
    </p:spTree>
    <p:extLst>
      <p:ext uri="{BB962C8B-B14F-4D97-AF65-F5344CB8AC3E}">
        <p14:creationId xmlns:p14="http://schemas.microsoft.com/office/powerpoint/2010/main" val="183953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Page 2 of the billing document has the detail of each expense.</a:t>
            </a:r>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11</a:t>
            </a:fld>
            <a:endParaRPr lang="en-US" dirty="0"/>
          </a:p>
        </p:txBody>
      </p:sp>
    </p:spTree>
    <p:extLst>
      <p:ext uri="{BB962C8B-B14F-4D97-AF65-F5344CB8AC3E}">
        <p14:creationId xmlns:p14="http://schemas.microsoft.com/office/powerpoint/2010/main" val="406304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12</a:t>
            </a:fld>
            <a:endParaRPr lang="en-US" dirty="0"/>
          </a:p>
        </p:txBody>
      </p:sp>
    </p:spTree>
    <p:extLst>
      <p:ext uri="{BB962C8B-B14F-4D97-AF65-F5344CB8AC3E}">
        <p14:creationId xmlns:p14="http://schemas.microsoft.com/office/powerpoint/2010/main" val="400476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To back up the billing document it’s necessary to provide supporting documentation of each expense. We’ll need…..</a:t>
            </a:r>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13</a:t>
            </a:fld>
            <a:endParaRPr lang="en-US" dirty="0"/>
          </a:p>
        </p:txBody>
      </p:sp>
    </p:spTree>
    <p:extLst>
      <p:ext uri="{BB962C8B-B14F-4D97-AF65-F5344CB8AC3E}">
        <p14:creationId xmlns:p14="http://schemas.microsoft.com/office/powerpoint/2010/main" val="373993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Lastly, the</a:t>
            </a:r>
            <a:r>
              <a:rPr lang="en-US" baseline="0" dirty="0" smtClean="0"/>
              <a:t> FS is responsible for establishing a claims no. for parties or entities that have been damaged as a result of the incident. Usually the RP will post the no. and handle the claims. If not, claims  may be sent to NPFC, or to the OSPR administrator if the claim is less than $50K.</a:t>
            </a:r>
          </a:p>
          <a:p>
            <a:endParaRPr lang="en-US" baseline="0" dirty="0" smtClean="0"/>
          </a:p>
        </p:txBody>
      </p:sp>
      <p:sp>
        <p:nvSpPr>
          <p:cNvPr id="18436"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36E78A-9928-47C8-B58E-307EE10B9F83}"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15</a:t>
            </a:fld>
            <a:endParaRPr lang="en-US" dirty="0"/>
          </a:p>
        </p:txBody>
      </p:sp>
    </p:spTree>
    <p:extLst>
      <p:ext uri="{BB962C8B-B14F-4D97-AF65-F5344CB8AC3E}">
        <p14:creationId xmlns:p14="http://schemas.microsoft.com/office/powerpoint/2010/main" val="246115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LS is responsible for providing necessary facilities, services</a:t>
            </a:r>
            <a:r>
              <a:rPr lang="en-US" baseline="0" dirty="0" smtClean="0"/>
              <a:t>, and</a:t>
            </a:r>
            <a:r>
              <a:rPr lang="en-US" dirty="0" smtClean="0"/>
              <a:t> support to an incident.</a:t>
            </a:r>
          </a:p>
          <a:p>
            <a:pPr eaLnBrk="1" hangingPunct="1">
              <a:spcBef>
                <a:spcPct val="0"/>
              </a:spcBef>
            </a:pPr>
            <a:r>
              <a:rPr lang="en-US" dirty="0" smtClean="0"/>
              <a:t> It is divided into 2 branches- service and support</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p>
        </p:txBody>
      </p:sp>
      <p:sp>
        <p:nvSpPr>
          <p:cNvPr id="16388"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BB0207-D8EA-48A7-8AE8-0A98CD68FAEF}"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This is</a:t>
            </a:r>
            <a:r>
              <a:rPr lang="en-US" baseline="0" dirty="0" smtClean="0"/>
              <a:t> a simplified example of the LS org chart. </a:t>
            </a:r>
          </a:p>
          <a:p>
            <a:r>
              <a:rPr lang="en-US" baseline="0" dirty="0" smtClean="0"/>
              <a:t>As I mentioned before the LS is divided into 2 branches-service and support.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Service Branch (food, medical &amp; communication units)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Support Branch (supply, facility, ground support units and technical support Specialist such as IT support</a:t>
            </a:r>
            <a:endParaRPr lang="en-US" dirty="0" smtClean="0"/>
          </a:p>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3</a:t>
            </a:fld>
            <a:endParaRPr lang="en-US" dirty="0"/>
          </a:p>
        </p:txBody>
      </p:sp>
    </p:spTree>
    <p:extLst>
      <p:ext uri="{BB962C8B-B14F-4D97-AF65-F5344CB8AC3E}">
        <p14:creationId xmlns:p14="http://schemas.microsoft.com/office/powerpoint/2010/main" val="403676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Communications</a:t>
            </a:r>
            <a:r>
              <a:rPr lang="en-US" baseline="0" dirty="0" smtClean="0"/>
              <a:t> Unit: responsible for maintaining all types of communication. This unit develops the ICS 205 commonly known as the </a:t>
            </a:r>
            <a:r>
              <a:rPr lang="en-US" baseline="0" dirty="0" err="1" smtClean="0"/>
              <a:t>Comms</a:t>
            </a:r>
            <a:r>
              <a:rPr lang="en-US" baseline="0" dirty="0" smtClean="0"/>
              <a:t> Plan. The plan lists all types of communications used for the incident- radio frequencies, cell phones nos. land lines….</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Food Unit: responsible for supplying the food/water needs for the entire incident, including remote locations and personnel that are unable to leave the field.</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Medical Unit: responsible for providing on site medical services, and medical aid and transportation for injured and ill responders. The Medical Plan (ICS 206) is created and maintained by the Medical Unit.</a:t>
            </a:r>
          </a:p>
          <a:p>
            <a:pPr eaLnBrk="1" hangingPunct="1">
              <a:spcBef>
                <a:spcPct val="0"/>
              </a:spcBef>
            </a:pPr>
            <a:endParaRPr lang="en-US" dirty="0" smtClean="0"/>
          </a:p>
        </p:txBody>
      </p:sp>
      <p:sp>
        <p:nvSpPr>
          <p:cNvPr id="16388"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BB0207-D8EA-48A7-8AE8-0A98CD68FAEF}"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I’ve attached an ICS 206 Medical Plan. Even</a:t>
            </a:r>
            <a:r>
              <a:rPr lang="en-US" baseline="0" dirty="0" smtClean="0"/>
              <a:t> though the ACP may contain this information, we look to locals for guidance on completing these documents with current updated information available. </a:t>
            </a:r>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5</a:t>
            </a:fld>
            <a:endParaRPr lang="en-US" dirty="0"/>
          </a:p>
        </p:txBody>
      </p:sp>
    </p:spTree>
    <p:extLst>
      <p:ext uri="{BB962C8B-B14F-4D97-AF65-F5344CB8AC3E}">
        <p14:creationId xmlns:p14="http://schemas.microsoft.com/office/powerpoint/2010/main" val="190147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Supply Unit: receives requests for all necessary resources, personnel &amp; equipment using the requisition process. This unit orders, receives, distributes, and stores supplies and equipment as well as maintaining an inventory of everything.</a:t>
            </a:r>
          </a:p>
          <a:p>
            <a:pPr eaLnBrk="1" hangingPunct="1">
              <a:spcBef>
                <a:spcPct val="0"/>
              </a:spcBef>
            </a:pPr>
            <a:endParaRPr lang="en-US" baseline="0" dirty="0" smtClean="0"/>
          </a:p>
          <a:p>
            <a:pPr eaLnBrk="1" hangingPunct="1">
              <a:spcBef>
                <a:spcPct val="0"/>
              </a:spcBef>
            </a:pPr>
            <a:r>
              <a:rPr lang="en-US" baseline="0" dirty="0" smtClean="0"/>
              <a:t>Facilities Unit: responsible for the set up &amp; maintenance of the entire incident. ICP, staging areas, lodging for responders, sanitation services, and most importantly security for the various locations.</a:t>
            </a:r>
          </a:p>
          <a:p>
            <a:pPr eaLnBrk="1" hangingPunct="1">
              <a:spcBef>
                <a:spcPct val="0"/>
              </a:spcBef>
            </a:pPr>
            <a:endParaRPr lang="en-US" baseline="0" dirty="0" smtClean="0"/>
          </a:p>
          <a:p>
            <a:pPr eaLnBrk="1" hangingPunct="1">
              <a:spcBef>
                <a:spcPct val="0"/>
              </a:spcBef>
            </a:pPr>
            <a:r>
              <a:rPr lang="en-US" baseline="0" dirty="0" smtClean="0"/>
              <a:t>Ground/Vessel Support Unit: responsible for transportation of personnel, tactical equipment, fueling of vehicles &amp; will also develop and implement a traffic or vessel routing plan.  </a:t>
            </a:r>
            <a:endParaRPr lang="en-US" dirty="0" smtClean="0"/>
          </a:p>
        </p:txBody>
      </p:sp>
      <p:sp>
        <p:nvSpPr>
          <p:cNvPr id="16388"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BB0207-D8EA-48A7-8AE8-0A98CD68FAEF}"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The requisition</a:t>
            </a:r>
            <a:r>
              <a:rPr lang="en-US" baseline="0" dirty="0" smtClean="0"/>
              <a:t> form (213RR) is a means of tracking resources and supplies that have been ordered and delivered to the incident. This form is used to order aircraft, boats, ATV’s, wildlife trailers, personnel, wildlife contractors, printers, GIS plotters, lodging, transportation, copier paper, &amp; pens and pencils. EVERYTHING needs to be on a requisition….so  when Logistics completes the order, the requisition goes to Finance for cost tracking</a:t>
            </a:r>
            <a:r>
              <a:rPr lang="en-US" baseline="0" dirty="0" smtClean="0"/>
              <a:t>……</a:t>
            </a:r>
          </a:p>
          <a:p>
            <a:endParaRPr lang="en-US" baseline="0" dirty="0" smtClean="0"/>
          </a:p>
          <a:p>
            <a:r>
              <a:rPr lang="en-US" b="1" baseline="0" dirty="0" smtClean="0"/>
              <a:t>Requisitions provide a “snap shot” (from Logistics perspective) of what happened at an event.</a:t>
            </a:r>
            <a:endParaRPr lang="en-US" b="1" baseline="0" dirty="0" smtClean="0"/>
          </a:p>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7</a:t>
            </a:fld>
            <a:endParaRPr lang="en-US" dirty="0"/>
          </a:p>
        </p:txBody>
      </p:sp>
    </p:spTree>
    <p:extLst>
      <p:ext uri="{BB962C8B-B14F-4D97-AF65-F5344CB8AC3E}">
        <p14:creationId xmlns:p14="http://schemas.microsoft.com/office/powerpoint/2010/main" val="20030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Finance</a:t>
            </a:r>
            <a:r>
              <a:rPr lang="en-US" baseline="0" dirty="0" smtClean="0"/>
              <a:t> section org chart looks like this…Time Unit is responsible for tracking personnel hours, procurement unit might prepare contracts for specialized response needs, claims unit establishes a mechanism for affected parties to identify and report their loss to the RP. The cost unit tracks every cost of every resource for the incident. </a:t>
            </a:r>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7C85756B-A44C-46C2-86C4-85097F4D5917}" type="slidenum">
              <a:rPr lang="en-US" smtClean="0"/>
              <a:pPr>
                <a:defRPr/>
              </a:pPr>
              <a:t>8</a:t>
            </a:fld>
            <a:endParaRPr lang="en-US" dirty="0"/>
          </a:p>
        </p:txBody>
      </p:sp>
    </p:spTree>
    <p:extLst>
      <p:ext uri="{BB962C8B-B14F-4D97-AF65-F5344CB8AC3E}">
        <p14:creationId xmlns:p14="http://schemas.microsoft.com/office/powerpoint/2010/main" val="398513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685800" y="4419600"/>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The FS is responsible for tracking the states costs as well as assisting other state and local agencies track their costs.  It’s imperative that the agency or entity is identified in the IAP and working within the UC. If there is no documented coordination there may be no reimbursement. The RP will usually have a Finance Officer on site to coordinate with. If there is no RP  or they refuse to accept responsibility, any local agency can submit their costs to the NPFC which is managed by the USCG &amp; EPA. The NPFC website is very user friendly with sample claims and guidelines.  For optimal cost recovery it is necessary to back up all costs with supporting documentation….time sheets, hotel receipts, mileage logs, contractor invoices, etc.</a:t>
            </a:r>
            <a:endParaRPr lang="en-US" dirty="0" smtClean="0"/>
          </a:p>
        </p:txBody>
      </p:sp>
      <p:sp>
        <p:nvSpPr>
          <p:cNvPr id="17412"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0CB635-7602-4B7A-92A1-0C25ECCE5AFA}"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98CE5E9-5127-4112-A1DE-AE9FFCBF2520}" type="slidenum">
              <a:rPr lang="en-US"/>
              <a:pPr>
                <a:defRPr/>
              </a:pPr>
              <a:t>‹#›</a:t>
            </a:fld>
            <a:endParaRPr lang="en-US" dirty="0"/>
          </a:p>
        </p:txBody>
      </p:sp>
    </p:spTree>
    <p:extLst>
      <p:ext uri="{BB962C8B-B14F-4D97-AF65-F5344CB8AC3E}">
        <p14:creationId xmlns:p14="http://schemas.microsoft.com/office/powerpoint/2010/main" val="176612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0BD76A1-0BC7-46F9-9C29-C97A549C39C1}" type="slidenum">
              <a:rPr lang="en-US"/>
              <a:pPr>
                <a:defRPr/>
              </a:pPr>
              <a:t>‹#›</a:t>
            </a:fld>
            <a:endParaRPr lang="en-US" dirty="0"/>
          </a:p>
        </p:txBody>
      </p:sp>
    </p:spTree>
    <p:extLst>
      <p:ext uri="{BB962C8B-B14F-4D97-AF65-F5344CB8AC3E}">
        <p14:creationId xmlns:p14="http://schemas.microsoft.com/office/powerpoint/2010/main" val="308095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633B5419-3AA8-40BE-8AD6-734E8458A1E5}" type="slidenum">
              <a:rPr lang="en-US"/>
              <a:pPr>
                <a:defRPr/>
              </a:pPr>
              <a:t>‹#›</a:t>
            </a:fld>
            <a:endParaRPr lang="en-US" dirty="0"/>
          </a:p>
        </p:txBody>
      </p:sp>
    </p:spTree>
    <p:extLst>
      <p:ext uri="{BB962C8B-B14F-4D97-AF65-F5344CB8AC3E}">
        <p14:creationId xmlns:p14="http://schemas.microsoft.com/office/powerpoint/2010/main" val="109497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66E0A7D-F9C1-4004-9118-279345D0E6A2}" type="slidenum">
              <a:rPr lang="en-US"/>
              <a:pPr>
                <a:defRPr/>
              </a:pPr>
              <a:t>‹#›</a:t>
            </a:fld>
            <a:endParaRPr lang="en-US" dirty="0"/>
          </a:p>
        </p:txBody>
      </p:sp>
    </p:spTree>
    <p:extLst>
      <p:ext uri="{BB962C8B-B14F-4D97-AF65-F5344CB8AC3E}">
        <p14:creationId xmlns:p14="http://schemas.microsoft.com/office/powerpoint/2010/main" val="58660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2D81AB8A-1DD0-46CC-871F-8E2AB3E4D0A7}" type="slidenum">
              <a:rPr lang="en-US"/>
              <a:pPr>
                <a:defRPr/>
              </a:pPr>
              <a:t>‹#›</a:t>
            </a:fld>
            <a:endParaRPr lang="en-US" dirty="0"/>
          </a:p>
        </p:txBody>
      </p:sp>
    </p:spTree>
    <p:extLst>
      <p:ext uri="{BB962C8B-B14F-4D97-AF65-F5344CB8AC3E}">
        <p14:creationId xmlns:p14="http://schemas.microsoft.com/office/powerpoint/2010/main" val="208810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50F36616-4106-4F47-9986-5C41619E687E}" type="slidenum">
              <a:rPr lang="en-US"/>
              <a:pPr>
                <a:defRPr/>
              </a:pPr>
              <a:t>‹#›</a:t>
            </a:fld>
            <a:endParaRPr lang="en-US" dirty="0"/>
          </a:p>
        </p:txBody>
      </p:sp>
    </p:spTree>
    <p:extLst>
      <p:ext uri="{BB962C8B-B14F-4D97-AF65-F5344CB8AC3E}">
        <p14:creationId xmlns:p14="http://schemas.microsoft.com/office/powerpoint/2010/main" val="177532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1382E4B2-FB8D-4119-8001-830D29D6ADAD}" type="slidenum">
              <a:rPr lang="en-US"/>
              <a:pPr>
                <a:defRPr/>
              </a:pPr>
              <a:t>‹#›</a:t>
            </a:fld>
            <a:endParaRPr lang="en-US" dirty="0"/>
          </a:p>
        </p:txBody>
      </p:sp>
    </p:spTree>
    <p:extLst>
      <p:ext uri="{BB962C8B-B14F-4D97-AF65-F5344CB8AC3E}">
        <p14:creationId xmlns:p14="http://schemas.microsoft.com/office/powerpoint/2010/main" val="246235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A2DEAE04-7004-4774-9FDF-E46F9A7DA3B2}" type="slidenum">
              <a:rPr lang="en-US"/>
              <a:pPr>
                <a:defRPr/>
              </a:pPr>
              <a:t>‹#›</a:t>
            </a:fld>
            <a:endParaRPr lang="en-US" dirty="0"/>
          </a:p>
        </p:txBody>
      </p:sp>
    </p:spTree>
    <p:extLst>
      <p:ext uri="{BB962C8B-B14F-4D97-AF65-F5344CB8AC3E}">
        <p14:creationId xmlns:p14="http://schemas.microsoft.com/office/powerpoint/2010/main" val="82319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8BFF1FD-F009-44EC-A885-55EF53C3885C}" type="slidenum">
              <a:rPr lang="en-US"/>
              <a:pPr>
                <a:defRPr/>
              </a:pPr>
              <a:t>‹#›</a:t>
            </a:fld>
            <a:endParaRPr lang="en-US" dirty="0"/>
          </a:p>
        </p:txBody>
      </p:sp>
    </p:spTree>
    <p:extLst>
      <p:ext uri="{BB962C8B-B14F-4D97-AF65-F5344CB8AC3E}">
        <p14:creationId xmlns:p14="http://schemas.microsoft.com/office/powerpoint/2010/main" val="288329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174440C-8824-47B9-AC24-41C009DE8E72}" type="slidenum">
              <a:rPr lang="en-US"/>
              <a:pPr>
                <a:defRPr/>
              </a:pPr>
              <a:t>‹#›</a:t>
            </a:fld>
            <a:endParaRPr lang="en-US" dirty="0"/>
          </a:p>
        </p:txBody>
      </p:sp>
    </p:spTree>
    <p:extLst>
      <p:ext uri="{BB962C8B-B14F-4D97-AF65-F5344CB8AC3E}">
        <p14:creationId xmlns:p14="http://schemas.microsoft.com/office/powerpoint/2010/main" val="210890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9C39FB0-78D9-46BB-92CF-6F3E8E0A85F3}" type="slidenum">
              <a:rPr lang="en-US"/>
              <a:pPr>
                <a:defRPr/>
              </a:pPr>
              <a:t>‹#›</a:t>
            </a:fld>
            <a:endParaRPr lang="en-US" dirty="0"/>
          </a:p>
        </p:txBody>
      </p:sp>
    </p:spTree>
    <p:extLst>
      <p:ext uri="{BB962C8B-B14F-4D97-AF65-F5344CB8AC3E}">
        <p14:creationId xmlns:p14="http://schemas.microsoft.com/office/powerpoint/2010/main" val="416895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48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19AEE70-F58B-4A93-B342-F82C12CF00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8" r:id="rId1"/>
    <p:sldLayoutId id="2147483890" r:id="rId2"/>
    <p:sldLayoutId id="2147483899" r:id="rId3"/>
    <p:sldLayoutId id="2147483891" r:id="rId4"/>
    <p:sldLayoutId id="2147483892" r:id="rId5"/>
    <p:sldLayoutId id="2147483893" r:id="rId6"/>
    <p:sldLayoutId id="2147483894" r:id="rId7"/>
    <p:sldLayoutId id="2147483895" r:id="rId8"/>
    <p:sldLayoutId id="2147483900" r:id="rId9"/>
    <p:sldLayoutId id="2147483896" r:id="rId10"/>
    <p:sldLayoutId id="214748389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pPr algn="ctr"/>
            <a:r>
              <a:rPr lang="en-US" dirty="0" smtClean="0"/>
              <a:t>Logistics and Finance/Administration Overview</a:t>
            </a:r>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200" y="1905000"/>
            <a:ext cx="2201883" cy="290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18" y="95250"/>
            <a:ext cx="7954218" cy="10337711"/>
          </a:xfrm>
          <a:prstGeom prst="rect">
            <a:avLst/>
          </a:prstGeom>
        </p:spPr>
      </p:pic>
    </p:spTree>
    <p:extLst>
      <p:ext uri="{BB962C8B-B14F-4D97-AF65-F5344CB8AC3E}">
        <p14:creationId xmlns:p14="http://schemas.microsoft.com/office/powerpoint/2010/main" val="5091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20" y="152400"/>
            <a:ext cx="8458200" cy="10807700"/>
          </a:xfrm>
          <a:prstGeom prst="rect">
            <a:avLst/>
          </a:prstGeom>
        </p:spPr>
      </p:pic>
    </p:spTree>
    <p:extLst>
      <p:ext uri="{BB962C8B-B14F-4D97-AF65-F5344CB8AC3E}">
        <p14:creationId xmlns:p14="http://schemas.microsoft.com/office/powerpoint/2010/main" val="1200437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800600"/>
            <a:ext cx="8458200" cy="10807700"/>
          </a:xfrm>
          <a:prstGeom prst="rect">
            <a:avLst/>
          </a:prstGeom>
        </p:spPr>
      </p:pic>
    </p:spTree>
    <p:extLst>
      <p:ext uri="{BB962C8B-B14F-4D97-AF65-F5344CB8AC3E}">
        <p14:creationId xmlns:p14="http://schemas.microsoft.com/office/powerpoint/2010/main" val="94662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0"/>
            <a:ext cx="4038600" cy="4525963"/>
          </a:xfrm>
        </p:spPr>
        <p:txBody>
          <a:bodyPr/>
          <a:lstStyle/>
          <a:p>
            <a:r>
              <a:rPr lang="en-US" b="1" dirty="0" smtClean="0">
                <a:latin typeface="Arial" panose="020B0604020202020204" pitchFamily="34" charset="0"/>
                <a:cs typeface="Arial" panose="020B0604020202020204" pitchFamily="34" charset="0"/>
              </a:rPr>
              <a:t>Air Travel Receipt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Lodging Receipt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Mileage Log</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Rental Car Receipt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4648200" y="1371600"/>
            <a:ext cx="4267200" cy="4525963"/>
          </a:xfrm>
        </p:spPr>
        <p:txBody>
          <a:bodyPr/>
          <a:lstStyle/>
          <a:p>
            <a:r>
              <a:rPr lang="en-US" b="1" dirty="0" smtClean="0">
                <a:latin typeface="Arial" panose="020B0604020202020204" pitchFamily="34" charset="0"/>
                <a:cs typeface="Arial" panose="020B0604020202020204" pitchFamily="34" charset="0"/>
              </a:rPr>
              <a:t>Employee Salary</a:t>
            </a:r>
          </a:p>
          <a:p>
            <a:pPr marL="109537" indent="0">
              <a:buNone/>
            </a:pPr>
            <a:r>
              <a:rPr lang="en-US" b="1" dirty="0" smtClean="0">
                <a:latin typeface="Arial" panose="020B0604020202020204" pitchFamily="34" charset="0"/>
                <a:cs typeface="Arial" panose="020B0604020202020204" pitchFamily="34" charset="0"/>
              </a:rPr>
              <a:t>  Rate Sheet</a:t>
            </a:r>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Equipment Rate Sheet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Copy of Incident Sign in Sheet</a:t>
            </a:r>
          </a:p>
          <a:p>
            <a:endParaRPr lang="en-US" dirty="0"/>
          </a:p>
          <a:p>
            <a:endParaRPr lang="en-US" dirty="0"/>
          </a:p>
        </p:txBody>
      </p:sp>
      <p:sp>
        <p:nvSpPr>
          <p:cNvPr id="4" name="Title 3"/>
          <p:cNvSpPr>
            <a:spLocks noGrp="1"/>
          </p:cNvSpPr>
          <p:nvPr>
            <p:ph type="title"/>
          </p:nvPr>
        </p:nvSpPr>
        <p:spPr/>
        <p:txBody>
          <a:bodyPr>
            <a:normAutofit fontScale="90000"/>
          </a:bodyPr>
          <a:lstStyle/>
          <a:p>
            <a:r>
              <a:rPr lang="en-US" dirty="0" smtClean="0">
                <a:effectLst/>
              </a:rPr>
              <a:t>    </a:t>
            </a:r>
            <a:r>
              <a:rPr lang="en-US" dirty="0" smtClean="0">
                <a:effectLst/>
                <a:latin typeface="Arial Black" panose="020B0A04020102020204" pitchFamily="34" charset="0"/>
              </a:rPr>
              <a:t>Supporting Documentation</a:t>
            </a:r>
            <a:endParaRPr lang="en-US" dirty="0">
              <a:effectLst/>
              <a:latin typeface="Arial Black" panose="020B0A04020102020204" pitchFamily="34" charset="0"/>
            </a:endParaRPr>
          </a:p>
        </p:txBody>
      </p:sp>
    </p:spTree>
    <p:extLst>
      <p:ext uri="{BB962C8B-B14F-4D97-AF65-F5344CB8AC3E}">
        <p14:creationId xmlns:p14="http://schemas.microsoft.com/office/powerpoint/2010/main" val="3576138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buClrTx/>
              <a:buSzPct val="80000"/>
              <a:buFont typeface="Wingdings" pitchFamily="2" charset="2"/>
              <a:buChar char="S"/>
            </a:pPr>
            <a:r>
              <a:rPr lang="en-US" sz="2800" dirty="0" smtClean="0">
                <a:latin typeface="Arial" panose="020B0604020202020204" pitchFamily="34" charset="0"/>
                <a:cs typeface="Arial" panose="020B0604020202020204" pitchFamily="34" charset="0"/>
              </a:rPr>
              <a:t>Claims for economic losses associated with an oil spill are referred directly to Responsible Party (RP)</a:t>
            </a:r>
          </a:p>
          <a:p>
            <a:pPr eaLnBrk="1" hangingPunct="1">
              <a:buClrTx/>
              <a:buSzPct val="80000"/>
              <a:buFont typeface="Wingdings" pitchFamily="2" charset="2"/>
              <a:buChar char="S"/>
            </a:pPr>
            <a:endParaRPr lang="en-US" sz="2800" dirty="0">
              <a:latin typeface="Arial" panose="020B0604020202020204" pitchFamily="34" charset="0"/>
              <a:cs typeface="Arial" panose="020B0604020202020204" pitchFamily="34" charset="0"/>
            </a:endParaRPr>
          </a:p>
          <a:p>
            <a:pPr eaLnBrk="1" hangingPunct="1">
              <a:buClrTx/>
              <a:buSzPct val="80000"/>
              <a:buFont typeface="Wingdings" pitchFamily="2" charset="2"/>
              <a:buChar char="S"/>
            </a:pPr>
            <a:r>
              <a:rPr lang="en-US" sz="2800" dirty="0" smtClean="0">
                <a:latin typeface="Arial" panose="020B0604020202020204" pitchFamily="34" charset="0"/>
                <a:cs typeface="Arial" panose="020B0604020202020204" pitchFamily="34" charset="0"/>
              </a:rPr>
              <a:t>If no RP is identified claims may be submitted</a:t>
            </a:r>
          </a:p>
          <a:p>
            <a:pPr lvl="1" eaLnBrk="1" hangingPunct="1">
              <a:buClrTx/>
              <a:buSzPct val="80000"/>
            </a:pPr>
            <a:r>
              <a:rPr lang="en-US" sz="2800" dirty="0" smtClean="0">
                <a:latin typeface="Arial" panose="020B0604020202020204" pitchFamily="34" charset="0"/>
                <a:cs typeface="Arial" panose="020B0604020202020204" pitchFamily="34" charset="0"/>
              </a:rPr>
              <a:t>OSPR Administrator if &lt; $</a:t>
            </a:r>
            <a:r>
              <a:rPr lang="en-US" sz="2800" dirty="0" smtClean="0">
                <a:latin typeface="Arial" panose="020B0604020202020204" pitchFamily="34" charset="0"/>
                <a:cs typeface="Arial" panose="020B0604020202020204" pitchFamily="34" charset="0"/>
              </a:rPr>
              <a:t>50K</a:t>
            </a:r>
            <a:endParaRPr lang="en-US" sz="2800" dirty="0" smtClean="0">
              <a:latin typeface="Arial" panose="020B0604020202020204" pitchFamily="34" charset="0"/>
              <a:cs typeface="Arial" panose="020B0604020202020204" pitchFamily="34" charset="0"/>
            </a:endParaRPr>
          </a:p>
          <a:p>
            <a:pPr lvl="1" eaLnBrk="1" hangingPunct="1">
              <a:buClrTx/>
              <a:buSzPct val="80000"/>
            </a:pPr>
            <a:r>
              <a:rPr lang="en-US" sz="2800" dirty="0" smtClean="0">
                <a:latin typeface="Arial" panose="020B0604020202020204" pitchFamily="34" charset="0"/>
                <a:cs typeface="Arial" panose="020B0604020202020204" pitchFamily="34" charset="0"/>
              </a:rPr>
              <a:t>National </a:t>
            </a:r>
            <a:r>
              <a:rPr lang="en-US" sz="2800" dirty="0">
                <a:latin typeface="Arial" panose="020B0604020202020204" pitchFamily="34" charset="0"/>
                <a:cs typeface="Arial" panose="020B0604020202020204" pitchFamily="34" charset="0"/>
              </a:rPr>
              <a:t>Pollution Fund </a:t>
            </a:r>
            <a:r>
              <a:rPr lang="en-US" sz="2800" dirty="0" smtClean="0">
                <a:latin typeface="Arial" panose="020B0604020202020204" pitchFamily="34" charset="0"/>
                <a:cs typeface="Arial" panose="020B0604020202020204" pitchFamily="34" charset="0"/>
              </a:rPr>
              <a:t>Center</a:t>
            </a:r>
          </a:p>
          <a:p>
            <a:pPr marL="392113" lvl="1" indent="0" eaLnBrk="1" hangingPunct="1">
              <a:buClrTx/>
              <a:buSzPct val="80000"/>
              <a:buNone/>
            </a:pPr>
            <a:endParaRPr lang="en-US" sz="28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lgn="ctr" eaLnBrk="1" fontAlgn="auto" hangingPunct="1">
              <a:spcAft>
                <a:spcPts val="0"/>
              </a:spcAft>
              <a:defRPr/>
            </a:pPr>
            <a:r>
              <a:rPr lang="en-US" sz="4000" dirty="0" smtClean="0">
                <a:effectLst/>
                <a:latin typeface="Arial" pitchFamily="34" charset="0"/>
                <a:cs typeface="Arial" pitchFamily="34" charset="0"/>
              </a:rPr>
              <a:t>Claims Process</a:t>
            </a:r>
            <a:endParaRPr lang="en-US" sz="4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en-US" dirty="0" smtClean="0">
                <a:latin typeface="Arial Black" panose="020B0A04020102020204" pitchFamily="34" charset="0"/>
              </a:rPr>
              <a:t>Questions</a:t>
            </a:r>
            <a:endParaRPr lang="en-US" dirty="0">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828800"/>
            <a:ext cx="3543300" cy="3810000"/>
          </a:xfrm>
          <a:prstGeom prst="rect">
            <a:avLst/>
          </a:prstGeom>
        </p:spPr>
      </p:pic>
    </p:spTree>
    <p:extLst>
      <p:ext uri="{BB962C8B-B14F-4D97-AF65-F5344CB8AC3E}">
        <p14:creationId xmlns:p14="http://schemas.microsoft.com/office/powerpoint/2010/main" val="298091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800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609600" y="381000"/>
            <a:ext cx="8153400" cy="708025"/>
          </a:xfrm>
          <a:prstGeom prst="rect">
            <a:avLst/>
          </a:prstGeom>
          <a:noFill/>
        </p:spPr>
        <p:txBody>
          <a:bodyPr>
            <a:spAutoFit/>
          </a:bodyPr>
          <a:lstStyle/>
          <a:p>
            <a:pPr algn="ctr">
              <a:defRPr/>
            </a:pPr>
            <a:r>
              <a:rPr lang="en-US" sz="4000" b="1" u="sng" dirty="0">
                <a:effectLst>
                  <a:outerShdw blurRad="38100" dist="38100" dir="2700000" algn="tl">
                    <a:srgbClr val="000000">
                      <a:alpha val="43137"/>
                    </a:srgbClr>
                  </a:outerShdw>
                </a:effectLst>
              </a:rPr>
              <a:t>Incident Command System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457200" y="2286000"/>
            <a:ext cx="8382000" cy="4038600"/>
          </a:xfrm>
          <a:prstGeom prst="rect">
            <a:avLst/>
          </a:prstGeom>
        </p:spPr>
        <p:txBody>
          <a:bodyPr>
            <a:norm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Font typeface="Wingdings 3" pitchFamily="18" charset="2"/>
              <a:buNone/>
              <a:defRPr/>
            </a:pPr>
            <a:endParaRPr lang="en-US" sz="2400" b="1" dirty="0" smtClean="0">
              <a:latin typeface="Arial" panose="020B0604020202020204" pitchFamily="34" charset="0"/>
              <a:cs typeface="Arial" panose="020B0604020202020204" pitchFamily="34" charset="0"/>
            </a:endParaRPr>
          </a:p>
          <a:p>
            <a:pPr marL="109537" indent="0">
              <a:lnSpc>
                <a:spcPct val="80000"/>
              </a:lnSpc>
              <a:buFont typeface="Wingdings 3" pitchFamily="18" charset="2"/>
              <a:buNone/>
              <a:defRPr/>
            </a:pPr>
            <a:r>
              <a:rPr lang="en-US" sz="2400" b="1" dirty="0" smtClean="0">
                <a:latin typeface="Arial" panose="020B0604020202020204" pitchFamily="34" charset="0"/>
                <a:cs typeface="Arial" panose="020B0604020202020204" pitchFamily="34" charset="0"/>
              </a:rPr>
              <a:t>Logistics Section (LS) is responsible for: </a:t>
            </a:r>
          </a:p>
          <a:p>
            <a:pPr marL="109537" indent="0">
              <a:lnSpc>
                <a:spcPct val="80000"/>
              </a:lnSpc>
              <a:buFont typeface="Wingdings 3" pitchFamily="18" charset="2"/>
              <a:buNone/>
              <a:defRPr/>
            </a:pPr>
            <a:endParaRPr lang="en-US" sz="2000" b="1"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Providing facilities, equipment, resources and ALL other services needed to meet the operational objectives of the incident.</a:t>
            </a:r>
          </a:p>
          <a:p>
            <a:pPr marL="0" indent="0">
              <a:lnSpc>
                <a:spcPct val="80000"/>
              </a:lnSpc>
              <a:buClrTx/>
              <a:buSzPct val="80000"/>
              <a:buNone/>
              <a:defRPr/>
            </a:pPr>
            <a:endParaRPr lang="en-US" sz="2000" b="1" dirty="0" smtClean="0">
              <a:latin typeface="Arial" panose="020B0604020202020204" pitchFamily="34" charset="0"/>
              <a:cs typeface="Arial" panose="020B0604020202020204" pitchFamily="34" charset="0"/>
            </a:endParaRPr>
          </a:p>
          <a:p>
            <a:pPr marL="109537" indent="0">
              <a:lnSpc>
                <a:spcPct val="80000"/>
              </a:lnSpc>
              <a:buFont typeface="Wingdings 3" pitchFamily="18" charset="2"/>
              <a:buNone/>
              <a:defRPr/>
            </a:pPr>
            <a:r>
              <a:rPr lang="en-US" sz="2400" b="1" dirty="0" smtClean="0">
                <a:latin typeface="Arial" panose="020B0604020202020204" pitchFamily="34" charset="0"/>
                <a:cs typeface="Arial" panose="020B0604020202020204" pitchFamily="34" charset="0"/>
              </a:rPr>
              <a:t>The LS is divided into two branches:</a:t>
            </a:r>
          </a:p>
          <a:p>
            <a:pPr marL="109537" indent="0">
              <a:lnSpc>
                <a:spcPct val="80000"/>
              </a:lnSpc>
              <a:buFont typeface="Wingdings 3" pitchFamily="18" charset="2"/>
              <a:buNone/>
              <a:defRPr/>
            </a:pPr>
            <a:endParaRPr lang="en-US" sz="2400" b="1"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Service Branch</a:t>
            </a:r>
          </a:p>
          <a:p>
            <a:pPr marL="0" indent="0">
              <a:lnSpc>
                <a:spcPct val="80000"/>
              </a:lnSpc>
              <a:buClrTx/>
              <a:buSzPct val="80000"/>
              <a:buNone/>
              <a:defRPr/>
            </a:pPr>
            <a:endParaRPr lang="en-US" sz="2000"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Support Branch</a:t>
            </a:r>
            <a:endParaRPr lang="en-US" sz="2000" dirty="0">
              <a:latin typeface="Arial" panose="020B0604020202020204" pitchFamily="34" charset="0"/>
              <a:cs typeface="Arial" panose="020B0604020202020204" pitchFamily="34" charset="0"/>
            </a:endParaRPr>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endParaRPr lang="en-US" sz="2000" b="1" dirty="0"/>
          </a:p>
          <a:p>
            <a:pPr marL="342900" indent="-342900">
              <a:lnSpc>
                <a:spcPct val="80000"/>
              </a:lnSpc>
              <a:buClrTx/>
              <a:buSzPct val="80000"/>
              <a:buFont typeface="Wingdings" pitchFamily="2" charset="2"/>
              <a:buChar char="S"/>
              <a:defRPr/>
            </a:pPr>
            <a:endParaRPr lang="en-US" sz="2000" b="1" dirty="0" smtClean="0"/>
          </a:p>
          <a:p>
            <a:pPr>
              <a:lnSpc>
                <a:spcPct val="80000"/>
              </a:lnSpc>
              <a:defRPr/>
            </a:pPr>
            <a:endParaRPr lang="en-US" sz="2000" b="1" dirty="0" smtClean="0"/>
          </a:p>
        </p:txBody>
      </p:sp>
      <p:sp>
        <p:nvSpPr>
          <p:cNvPr id="5125" name="Rectangle 2"/>
          <p:cNvSpPr txBox="1">
            <a:spLocks noChangeArrowheads="1"/>
          </p:cNvSpPr>
          <p:nvPr/>
        </p:nvSpPr>
        <p:spPr bwMode="auto">
          <a:xfrm>
            <a:off x="2209800" y="6096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solidFill>
                  <a:schemeClr val="bg1"/>
                </a:solidFill>
                <a:effectLst>
                  <a:outerShdw blurRad="38100" dist="38100" dir="2700000" algn="tl">
                    <a:srgbClr val="000000">
                      <a:alpha val="43137"/>
                    </a:srgbClr>
                  </a:outerShdw>
                </a:effectLst>
                <a:cs typeface="Arial" charset="0"/>
              </a:rPr>
              <a:t>LOGISTICS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495800" y="2057400"/>
            <a:ext cx="0" cy="9144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2971800"/>
            <a:ext cx="342900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96540" y="1488440"/>
            <a:ext cx="332232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LOGISTICS</a:t>
            </a:r>
            <a:endParaRPr lang="en-US" sz="36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2" name="Straight Connector 11"/>
          <p:cNvCxnSpPr/>
          <p:nvPr/>
        </p:nvCxnSpPr>
        <p:spPr>
          <a:xfrm>
            <a:off x="2849880" y="2931160"/>
            <a:ext cx="0" cy="9144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09360" y="2931160"/>
            <a:ext cx="0" cy="9144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14400" y="3581400"/>
            <a:ext cx="269494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Services</a:t>
            </a:r>
            <a:endParaRPr lang="en-US" sz="36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1" name="Rectangle 10"/>
          <p:cNvSpPr/>
          <p:nvPr/>
        </p:nvSpPr>
        <p:spPr>
          <a:xfrm>
            <a:off x="5410200" y="3581400"/>
            <a:ext cx="269494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Support</a:t>
            </a:r>
            <a:endParaRPr lang="en-US" sz="36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328346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708025"/>
          </a:xfrm>
          <a:prstGeom prst="rect">
            <a:avLst/>
          </a:prstGeom>
          <a:noFill/>
        </p:spPr>
        <p:txBody>
          <a:bodyPr>
            <a:spAutoFit/>
          </a:bodyPr>
          <a:lstStyle/>
          <a:p>
            <a:pPr algn="ctr">
              <a:defRPr/>
            </a:pPr>
            <a:r>
              <a:rPr lang="en-US" sz="4000" b="1" u="sng" dirty="0">
                <a:effectLst>
                  <a:outerShdw blurRad="38100" dist="38100" dir="2700000" algn="tl">
                    <a:srgbClr val="000000">
                      <a:alpha val="43137"/>
                    </a:srgbClr>
                  </a:outerShdw>
                </a:effectLst>
              </a:rPr>
              <a:t>Incident Command System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457200" y="2514600"/>
            <a:ext cx="8382000" cy="4038600"/>
          </a:xfrm>
          <a:prstGeom prst="rect">
            <a:avLst/>
          </a:prstGeom>
        </p:spPr>
        <p:txBody>
          <a:bodyPr>
            <a:norm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defRPr/>
            </a:pPr>
            <a:endParaRPr lang="en-US" sz="2400" b="1" dirty="0">
              <a:latin typeface="Arial" panose="020B0604020202020204" pitchFamily="34" charset="0"/>
              <a:cs typeface="Arial" panose="020B0604020202020204" pitchFamily="34" charset="0"/>
            </a:endParaRPr>
          </a:p>
          <a:p>
            <a:pPr marL="109537" indent="0">
              <a:lnSpc>
                <a:spcPct val="80000"/>
              </a:lnSpc>
              <a:buNone/>
              <a:defRPr/>
            </a:pPr>
            <a:r>
              <a:rPr lang="en-US" sz="2400" b="1" dirty="0" smtClean="0">
                <a:latin typeface="Arial" panose="020B0604020202020204" pitchFamily="34" charset="0"/>
                <a:cs typeface="Arial" panose="020B0604020202020204" pitchFamily="34" charset="0"/>
              </a:rPr>
              <a:t>Service Branch is responsible for: </a:t>
            </a:r>
          </a:p>
          <a:p>
            <a:pPr marL="109537" indent="0">
              <a:lnSpc>
                <a:spcPct val="80000"/>
              </a:lnSpc>
              <a:buFont typeface="Wingdings 3" pitchFamily="18" charset="2"/>
              <a:buNone/>
              <a:defRPr/>
            </a:pPr>
            <a:endParaRPr lang="en-US" sz="2000" b="1"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Management of all service activities at the incident.</a:t>
            </a:r>
          </a:p>
          <a:p>
            <a:pPr marL="0" indent="0">
              <a:lnSpc>
                <a:spcPct val="80000"/>
              </a:lnSpc>
              <a:buClrTx/>
              <a:buSzPct val="80000"/>
              <a:buNone/>
              <a:defRPr/>
            </a:pPr>
            <a:endParaRPr lang="en-US" sz="2000" b="1" dirty="0" smtClean="0">
              <a:latin typeface="Arial" panose="020B0604020202020204" pitchFamily="34" charset="0"/>
              <a:cs typeface="Arial" panose="020B0604020202020204" pitchFamily="34" charset="0"/>
            </a:endParaRPr>
          </a:p>
          <a:p>
            <a:pPr marL="109537" indent="0">
              <a:lnSpc>
                <a:spcPct val="80000"/>
              </a:lnSpc>
              <a:buFont typeface="Wingdings 3" pitchFamily="18" charset="2"/>
              <a:buNone/>
              <a:defRPr/>
            </a:pPr>
            <a:r>
              <a:rPr lang="en-US" sz="2400" b="1" dirty="0" smtClean="0">
                <a:latin typeface="Arial" panose="020B0604020202020204" pitchFamily="34" charset="0"/>
                <a:cs typeface="Arial" panose="020B0604020202020204" pitchFamily="34" charset="0"/>
              </a:rPr>
              <a:t>Service </a:t>
            </a:r>
            <a:r>
              <a:rPr lang="en-US" sz="2400" b="1" dirty="0">
                <a:latin typeface="Arial" panose="020B0604020202020204" pitchFamily="34" charset="0"/>
                <a:cs typeface="Arial" panose="020B0604020202020204" pitchFamily="34" charset="0"/>
              </a:rPr>
              <a:t>B</a:t>
            </a:r>
            <a:r>
              <a:rPr lang="en-US" sz="2400" b="1" dirty="0" smtClean="0">
                <a:latin typeface="Arial" panose="020B0604020202020204" pitchFamily="34" charset="0"/>
                <a:cs typeface="Arial" panose="020B0604020202020204" pitchFamily="34" charset="0"/>
              </a:rPr>
              <a:t>ranch is divided into 3 units:</a:t>
            </a:r>
            <a:endParaRPr lang="en-US" sz="2000" dirty="0" smtClean="0">
              <a:latin typeface="Arial" panose="020B0604020202020204" pitchFamily="34" charset="0"/>
              <a:cs typeface="Arial" panose="020B0604020202020204" pitchFamily="34" charset="0"/>
            </a:endParaRPr>
          </a:p>
          <a:p>
            <a:pPr marL="0" indent="0">
              <a:lnSpc>
                <a:spcPct val="80000"/>
              </a:lnSpc>
              <a:buClrTx/>
              <a:buSzPct val="80000"/>
              <a:buNone/>
              <a:defRPr/>
            </a:pPr>
            <a:endParaRPr lang="en-US" sz="2000"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Communications Unit</a:t>
            </a:r>
          </a:p>
          <a:p>
            <a:pPr marL="0" indent="0">
              <a:lnSpc>
                <a:spcPct val="80000"/>
              </a:lnSpc>
              <a:buClrTx/>
              <a:buSzPct val="80000"/>
              <a:buNone/>
              <a:defRPr/>
            </a:pPr>
            <a:endParaRPr lang="en-US" sz="2000"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Food Unit</a:t>
            </a:r>
          </a:p>
          <a:p>
            <a:pPr marL="0" indent="0">
              <a:lnSpc>
                <a:spcPct val="80000"/>
              </a:lnSpc>
              <a:buClrTx/>
              <a:buSzPct val="80000"/>
              <a:buNone/>
              <a:defRPr/>
            </a:pPr>
            <a:endParaRPr lang="en-US" sz="2000" dirty="0" smtClean="0">
              <a:latin typeface="Arial" panose="020B0604020202020204" pitchFamily="34" charset="0"/>
              <a:cs typeface="Arial" panose="020B0604020202020204" pitchFamily="34" charset="0"/>
            </a:endParaRPr>
          </a:p>
          <a:p>
            <a:pPr marL="342900" indent="-342900">
              <a:lnSpc>
                <a:spcPct val="80000"/>
              </a:lnSpc>
              <a:buClrTx/>
              <a:buSzPct val="80000"/>
              <a:buFont typeface="Wingdings" pitchFamily="2" charset="2"/>
              <a:buChar char="S"/>
              <a:defRPr/>
            </a:pPr>
            <a:r>
              <a:rPr lang="en-US" sz="2000" dirty="0" smtClean="0">
                <a:latin typeface="Arial" panose="020B0604020202020204" pitchFamily="34" charset="0"/>
                <a:cs typeface="Arial" panose="020B0604020202020204" pitchFamily="34" charset="0"/>
              </a:rPr>
              <a:t>Medical Unit</a:t>
            </a:r>
            <a:endParaRPr lang="en-US" sz="2000" dirty="0">
              <a:latin typeface="Arial" panose="020B0604020202020204" pitchFamily="34" charset="0"/>
              <a:cs typeface="Arial" panose="020B0604020202020204" pitchFamily="34" charset="0"/>
            </a:endParaRPr>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endParaRPr lang="en-US" sz="2000" b="1" dirty="0"/>
          </a:p>
          <a:p>
            <a:pPr marL="342900" indent="-342900">
              <a:lnSpc>
                <a:spcPct val="80000"/>
              </a:lnSpc>
              <a:buClrTx/>
              <a:buSzPct val="80000"/>
              <a:buFont typeface="Wingdings" pitchFamily="2" charset="2"/>
              <a:buChar char="S"/>
              <a:defRPr/>
            </a:pPr>
            <a:endParaRPr lang="en-US" sz="2000" b="1" dirty="0" smtClean="0"/>
          </a:p>
          <a:p>
            <a:pPr>
              <a:lnSpc>
                <a:spcPct val="80000"/>
              </a:lnSpc>
              <a:defRPr/>
            </a:pPr>
            <a:endParaRPr lang="en-US" sz="2000" b="1" dirty="0" smtClean="0"/>
          </a:p>
        </p:txBody>
      </p:sp>
      <p:sp>
        <p:nvSpPr>
          <p:cNvPr id="5125" name="Rectangle 2"/>
          <p:cNvSpPr txBox="1">
            <a:spLocks noChangeArrowheads="1"/>
          </p:cNvSpPr>
          <p:nvPr/>
        </p:nvSpPr>
        <p:spPr bwMode="auto">
          <a:xfrm>
            <a:off x="2209800" y="6096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smtClean="0">
                <a:solidFill>
                  <a:schemeClr val="bg1"/>
                </a:solidFill>
                <a:cs typeface="Arial" charset="0"/>
              </a:rPr>
              <a:t>Service Branch</a:t>
            </a:r>
            <a:endParaRPr lang="en-US" sz="4000" b="1" dirty="0">
              <a:solidFill>
                <a:schemeClr val="bg1"/>
              </a:solidFill>
              <a:cs typeface="Arial" charset="0"/>
            </a:endParaRPr>
          </a:p>
        </p:txBody>
      </p:sp>
    </p:spTree>
    <p:extLst>
      <p:ext uri="{BB962C8B-B14F-4D97-AF65-F5344CB8AC3E}">
        <p14:creationId xmlns:p14="http://schemas.microsoft.com/office/powerpoint/2010/main" val="223929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152400"/>
            <a:ext cx="8745682" cy="11317941"/>
          </a:xfrm>
          <a:prstGeom prst="rect">
            <a:avLst/>
          </a:prstGeom>
        </p:spPr>
      </p:pic>
    </p:spTree>
    <p:extLst>
      <p:ext uri="{BB962C8B-B14F-4D97-AF65-F5344CB8AC3E}">
        <p14:creationId xmlns:p14="http://schemas.microsoft.com/office/powerpoint/2010/main" val="411751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708025"/>
          </a:xfrm>
          <a:prstGeom prst="rect">
            <a:avLst/>
          </a:prstGeom>
          <a:noFill/>
        </p:spPr>
        <p:txBody>
          <a:bodyPr>
            <a:spAutoFit/>
          </a:bodyPr>
          <a:lstStyle/>
          <a:p>
            <a:pPr algn="ctr">
              <a:defRPr/>
            </a:pPr>
            <a:r>
              <a:rPr lang="en-US" sz="4000" b="1" u="sng" dirty="0">
                <a:effectLst>
                  <a:outerShdw blurRad="38100" dist="38100" dir="2700000" algn="tl">
                    <a:srgbClr val="000000">
                      <a:alpha val="43137"/>
                    </a:srgbClr>
                  </a:outerShdw>
                </a:effectLst>
              </a:rPr>
              <a:t>Incident Command System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457200" y="2514600"/>
            <a:ext cx="8382000" cy="4038600"/>
          </a:xfrm>
          <a:prstGeom prst="rect">
            <a:avLst/>
          </a:prstGeom>
        </p:spPr>
        <p:txBody>
          <a:bodyPr>
            <a:norm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defRPr/>
            </a:pPr>
            <a:endParaRPr lang="en-US" sz="2400" b="1" dirty="0"/>
          </a:p>
          <a:p>
            <a:pPr marL="109537" indent="0">
              <a:lnSpc>
                <a:spcPct val="80000"/>
              </a:lnSpc>
              <a:buNone/>
              <a:defRPr/>
            </a:pPr>
            <a:r>
              <a:rPr lang="en-US" sz="2400" b="1" dirty="0" smtClean="0"/>
              <a:t>Support Branch is responsible for: </a:t>
            </a:r>
          </a:p>
          <a:p>
            <a:pPr marL="109537" indent="0">
              <a:lnSpc>
                <a:spcPct val="80000"/>
              </a:lnSpc>
              <a:buFont typeface="Wingdings 3" pitchFamily="18" charset="2"/>
              <a:buNone/>
              <a:defRPr/>
            </a:pPr>
            <a:endParaRPr lang="en-US" sz="2000" b="1" dirty="0" smtClean="0"/>
          </a:p>
          <a:p>
            <a:pPr marL="342900" indent="-342900">
              <a:lnSpc>
                <a:spcPct val="80000"/>
              </a:lnSpc>
              <a:buClrTx/>
              <a:buSzPct val="80000"/>
              <a:buFont typeface="Wingdings" pitchFamily="2" charset="2"/>
              <a:buChar char="S"/>
              <a:defRPr/>
            </a:pPr>
            <a:r>
              <a:rPr lang="en-US" sz="2000" dirty="0" smtClean="0"/>
              <a:t>Development and implementation of logistics plans in support of the Incident Action Plan (IAP).</a:t>
            </a:r>
          </a:p>
          <a:p>
            <a:pPr marL="0" indent="0">
              <a:lnSpc>
                <a:spcPct val="80000"/>
              </a:lnSpc>
              <a:buClrTx/>
              <a:buSzPct val="80000"/>
              <a:buNone/>
              <a:defRPr/>
            </a:pPr>
            <a:endParaRPr lang="en-US" sz="2000" b="1" dirty="0" smtClean="0"/>
          </a:p>
          <a:p>
            <a:pPr marL="109537" indent="0">
              <a:lnSpc>
                <a:spcPct val="80000"/>
              </a:lnSpc>
              <a:buFont typeface="Wingdings 3" pitchFamily="18" charset="2"/>
              <a:buNone/>
              <a:defRPr/>
            </a:pPr>
            <a:r>
              <a:rPr lang="en-US" sz="2400" b="1" dirty="0" smtClean="0"/>
              <a:t>Support </a:t>
            </a:r>
            <a:r>
              <a:rPr lang="en-US" sz="2400" b="1" dirty="0"/>
              <a:t>B</a:t>
            </a:r>
            <a:r>
              <a:rPr lang="en-US" sz="2400" b="1" dirty="0" smtClean="0"/>
              <a:t>ranch is divided into 3 units:</a:t>
            </a:r>
            <a:endParaRPr lang="en-US" sz="2000" dirty="0" smtClean="0"/>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r>
              <a:rPr lang="en-US" sz="2000" dirty="0" smtClean="0"/>
              <a:t>Supply Unit</a:t>
            </a:r>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r>
              <a:rPr lang="en-US" sz="2000" dirty="0" smtClean="0"/>
              <a:t>Facilities Unit</a:t>
            </a:r>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r>
              <a:rPr lang="en-US" sz="2000" dirty="0" smtClean="0"/>
              <a:t>Ground/Vessel Support Unit</a:t>
            </a:r>
            <a:endParaRPr lang="en-US" sz="2000" dirty="0"/>
          </a:p>
          <a:p>
            <a:pPr marL="0" indent="0">
              <a:lnSpc>
                <a:spcPct val="80000"/>
              </a:lnSpc>
              <a:buClrTx/>
              <a:buSzPct val="80000"/>
              <a:buNone/>
              <a:defRPr/>
            </a:pPr>
            <a:endParaRPr lang="en-US" sz="2000" dirty="0" smtClean="0"/>
          </a:p>
          <a:p>
            <a:pPr marL="342900" indent="-342900">
              <a:lnSpc>
                <a:spcPct val="80000"/>
              </a:lnSpc>
              <a:buClrTx/>
              <a:buSzPct val="80000"/>
              <a:buFont typeface="Wingdings" pitchFamily="2" charset="2"/>
              <a:buChar char="S"/>
              <a:defRPr/>
            </a:pPr>
            <a:endParaRPr lang="en-US" sz="2000" b="1" dirty="0"/>
          </a:p>
          <a:p>
            <a:pPr marL="342900" indent="-342900">
              <a:lnSpc>
                <a:spcPct val="80000"/>
              </a:lnSpc>
              <a:buClrTx/>
              <a:buSzPct val="80000"/>
              <a:buFont typeface="Wingdings" pitchFamily="2" charset="2"/>
              <a:buChar char="S"/>
              <a:defRPr/>
            </a:pPr>
            <a:endParaRPr lang="en-US" sz="2000" b="1" dirty="0" smtClean="0"/>
          </a:p>
          <a:p>
            <a:pPr>
              <a:lnSpc>
                <a:spcPct val="80000"/>
              </a:lnSpc>
              <a:defRPr/>
            </a:pPr>
            <a:endParaRPr lang="en-US" sz="2000" b="1" dirty="0" smtClean="0"/>
          </a:p>
        </p:txBody>
      </p:sp>
      <p:sp>
        <p:nvSpPr>
          <p:cNvPr id="5125" name="Rectangle 2"/>
          <p:cNvSpPr txBox="1">
            <a:spLocks noChangeArrowheads="1"/>
          </p:cNvSpPr>
          <p:nvPr/>
        </p:nvSpPr>
        <p:spPr bwMode="auto">
          <a:xfrm>
            <a:off x="2209800" y="6096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smtClean="0">
                <a:solidFill>
                  <a:schemeClr val="bg1"/>
                </a:solidFill>
                <a:cs typeface="Arial" charset="0"/>
              </a:rPr>
              <a:t>Support Branch</a:t>
            </a:r>
            <a:endParaRPr lang="en-US" sz="4000" b="1" dirty="0">
              <a:solidFill>
                <a:schemeClr val="bg1"/>
              </a:solidFill>
              <a:cs typeface="Arial" charset="0"/>
            </a:endParaRPr>
          </a:p>
        </p:txBody>
      </p:sp>
    </p:spTree>
    <p:extLst>
      <p:ext uri="{BB962C8B-B14F-4D97-AF65-F5344CB8AC3E}">
        <p14:creationId xmlns:p14="http://schemas.microsoft.com/office/powerpoint/2010/main" val="42911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31" y="0"/>
            <a:ext cx="8875058" cy="6858000"/>
          </a:xfrm>
          <a:prstGeom prst="rect">
            <a:avLst/>
          </a:prstGeom>
        </p:spPr>
      </p:pic>
      <p:sp>
        <p:nvSpPr>
          <p:cNvPr id="3" name="Up Arrow 2"/>
          <p:cNvSpPr/>
          <p:nvPr/>
        </p:nvSpPr>
        <p:spPr>
          <a:xfrm>
            <a:off x="7543800" y="914400"/>
            <a:ext cx="685800" cy="2057400"/>
          </a:xfrm>
          <a:prstGeom prst="up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95800" y="1483360"/>
            <a:ext cx="0" cy="9144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43000" y="2397760"/>
            <a:ext cx="670560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96540" y="914400"/>
            <a:ext cx="332232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Finance</a:t>
            </a:r>
            <a:endParaRPr lang="en-US" sz="36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8" name="Straight Connector 7"/>
          <p:cNvCxnSpPr/>
          <p:nvPr/>
        </p:nvCxnSpPr>
        <p:spPr>
          <a:xfrm>
            <a:off x="1163320" y="2357120"/>
            <a:ext cx="0" cy="226822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46060" y="2357120"/>
            <a:ext cx="2540" cy="226822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63320" y="3190240"/>
            <a:ext cx="51308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63320" y="4625340"/>
            <a:ext cx="51308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5520" y="3124200"/>
            <a:ext cx="51308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32980" y="4625340"/>
            <a:ext cx="513080" cy="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0" y="2895600"/>
            <a:ext cx="2133600" cy="574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Time Unit</a:t>
            </a:r>
            <a:endParaRPr lang="en-US" sz="2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2" name="Rectangle 11"/>
          <p:cNvSpPr/>
          <p:nvPr/>
        </p:nvSpPr>
        <p:spPr>
          <a:xfrm>
            <a:off x="1524000" y="4338320"/>
            <a:ext cx="2133600" cy="574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Procurement</a:t>
            </a:r>
            <a:endParaRPr lang="en-US" sz="20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3" name="Rectangle 12"/>
          <p:cNvSpPr/>
          <p:nvPr/>
        </p:nvSpPr>
        <p:spPr>
          <a:xfrm>
            <a:off x="5334000" y="2895600"/>
            <a:ext cx="2133600" cy="574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Claims Unit</a:t>
            </a:r>
            <a:endParaRPr lang="en-US" sz="2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4" name="Rectangle 13"/>
          <p:cNvSpPr/>
          <p:nvPr/>
        </p:nvSpPr>
        <p:spPr>
          <a:xfrm>
            <a:off x="5334000" y="4338320"/>
            <a:ext cx="2133600" cy="574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rPr>
              <a:t>Cost</a:t>
            </a:r>
            <a:endParaRPr lang="en-US" sz="28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387842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7000"/>
          </a:schemeClr>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305800" cy="5029200"/>
          </a:xfrm>
        </p:spPr>
        <p:txBody>
          <a:bodyPr/>
          <a:lstStyle/>
          <a:p>
            <a:pPr eaLnBrk="1" hangingPunct="1">
              <a:lnSpc>
                <a:spcPct val="90000"/>
              </a:lnSpc>
              <a:buClrTx/>
              <a:buSzPct val="80000"/>
              <a:buFont typeface="Wingdings" pitchFamily="2" charset="2"/>
              <a:buChar char="S"/>
            </a:pPr>
            <a:r>
              <a:rPr lang="en-US" sz="2800" b="1" dirty="0" smtClean="0">
                <a:latin typeface="Arial" panose="020B0604020202020204" pitchFamily="34" charset="0"/>
                <a:cs typeface="Arial" panose="020B0604020202020204" pitchFamily="34" charset="0"/>
              </a:rPr>
              <a:t>Participating state and local agencies submit costs directly to the Responsible Party</a:t>
            </a:r>
            <a:r>
              <a:rPr lang="en-US" sz="2800" b="1" dirty="0">
                <a:latin typeface="Arial" panose="020B0604020202020204" pitchFamily="34" charset="0"/>
                <a:cs typeface="Arial" panose="020B0604020202020204" pitchFamily="34" charset="0"/>
              </a:rPr>
              <a:t> </a:t>
            </a:r>
            <a:endParaRPr lang="en-US" sz="2800" b="1" dirty="0" smtClean="0">
              <a:latin typeface="Arial" panose="020B0604020202020204" pitchFamily="34" charset="0"/>
              <a:cs typeface="Arial" panose="020B0604020202020204" pitchFamily="34" charset="0"/>
            </a:endParaRPr>
          </a:p>
          <a:p>
            <a:pPr marL="109537" indent="0" eaLnBrk="1" hangingPunct="1">
              <a:lnSpc>
                <a:spcPct val="90000"/>
              </a:lnSpc>
              <a:buNone/>
            </a:pPr>
            <a:endParaRPr lang="en-US" sz="2800" b="1" dirty="0" smtClean="0">
              <a:latin typeface="Arial" panose="020B0604020202020204" pitchFamily="34" charset="0"/>
              <a:cs typeface="Arial" panose="020B0604020202020204" pitchFamily="34" charset="0"/>
            </a:endParaRPr>
          </a:p>
          <a:p>
            <a:pPr eaLnBrk="1" hangingPunct="1">
              <a:lnSpc>
                <a:spcPct val="90000"/>
              </a:lnSpc>
              <a:buClrTx/>
              <a:buSzPct val="80000"/>
              <a:buFont typeface="Wingdings" pitchFamily="2" charset="2"/>
              <a:buChar char="S"/>
            </a:pPr>
            <a:r>
              <a:rPr lang="en-US" sz="2800" b="1" dirty="0" smtClean="0">
                <a:latin typeface="Arial" panose="020B0604020202020204" pitchFamily="34" charset="0"/>
                <a:cs typeface="Arial" panose="020B0604020202020204" pitchFamily="34" charset="0"/>
              </a:rPr>
              <a:t>If the Responsible Party refuses to pay agencies submit costs through CDFW-OSPR Cost Recovery Unit </a:t>
            </a:r>
          </a:p>
          <a:p>
            <a:pPr marL="109537" indent="0" eaLnBrk="1" hangingPunct="1">
              <a:lnSpc>
                <a:spcPct val="90000"/>
              </a:lnSpc>
              <a:buClrTx/>
              <a:buSzPct val="80000"/>
              <a:buNone/>
            </a:pPr>
            <a:endParaRPr lang="en-US" sz="2800" b="1" dirty="0" smtClean="0">
              <a:latin typeface="Arial" panose="020B0604020202020204" pitchFamily="34" charset="0"/>
              <a:cs typeface="Arial" panose="020B0604020202020204" pitchFamily="34" charset="0"/>
            </a:endParaRPr>
          </a:p>
          <a:p>
            <a:pPr eaLnBrk="1" hangingPunct="1">
              <a:lnSpc>
                <a:spcPct val="90000"/>
              </a:lnSpc>
              <a:buClrTx/>
              <a:buSzPct val="80000"/>
              <a:buFont typeface="Wingdings" pitchFamily="2" charset="2"/>
              <a:buChar char="S"/>
            </a:pPr>
            <a:r>
              <a:rPr lang="en-US" sz="2800" b="1" dirty="0" smtClean="0">
                <a:latin typeface="Arial" panose="020B0604020202020204" pitchFamily="34" charset="0"/>
                <a:cs typeface="Arial" panose="020B0604020202020204" pitchFamily="34" charset="0"/>
              </a:rPr>
              <a:t>National Pollution Fund Center has forms, sample claims, and guidelines	</a:t>
            </a:r>
          </a:p>
          <a:p>
            <a:pPr eaLnBrk="1" hangingPunct="1">
              <a:lnSpc>
                <a:spcPct val="90000"/>
              </a:lnSpc>
              <a:buFont typeface="Wingdings" pitchFamily="2" charset="2"/>
              <a:buNone/>
            </a:pPr>
            <a:endParaRPr lang="en-US" sz="2800" b="1" dirty="0" smtClean="0">
              <a:latin typeface="Arial" panose="020B0604020202020204" pitchFamily="34" charset="0"/>
              <a:cs typeface="Arial" panose="020B0604020202020204" pitchFamily="34" charset="0"/>
            </a:endParaRPr>
          </a:p>
          <a:p>
            <a:pPr marL="392113" lvl="1" indent="0" algn="ctr" eaLnBrk="1" hangingPunct="1">
              <a:lnSpc>
                <a:spcPct val="90000"/>
              </a:lnSpc>
              <a:buFont typeface="Verdana" pitchFamily="34" charset="0"/>
              <a:buNone/>
            </a:pPr>
            <a:r>
              <a:rPr lang="en-US" sz="2800" b="1" dirty="0" smtClean="0">
                <a:latin typeface="Arial" panose="020B0604020202020204" pitchFamily="34" charset="0"/>
                <a:cs typeface="Arial" panose="020B0604020202020204" pitchFamily="34" charset="0"/>
              </a:rPr>
              <a:t>http://www.uscg.mil/npfc/claims</a:t>
            </a:r>
          </a:p>
        </p:txBody>
      </p:sp>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4000" dirty="0" smtClean="0">
                <a:effectLst/>
                <a:latin typeface="Arial" pitchFamily="34" charset="0"/>
                <a:cs typeface="Arial" pitchFamily="34" charset="0"/>
              </a:rPr>
              <a:t>FINANCE / ADMINISTRATION</a:t>
            </a:r>
            <a:r>
              <a:rPr lang="en-US" sz="4000" u="sng" dirty="0" smtClean="0">
                <a:effectLst/>
                <a:latin typeface="Arial" pitchFamily="34" charset="0"/>
                <a:cs typeface="Arial" pitchFamily="34" charset="0"/>
              </a:rPr>
              <a:t/>
            </a:r>
            <a:br>
              <a:rPr lang="en-US" sz="4000" u="sng" dirty="0" smtClean="0">
                <a:effectLst/>
                <a:latin typeface="Arial" pitchFamily="34" charset="0"/>
                <a:cs typeface="Arial" pitchFamily="34" charset="0"/>
              </a:rPr>
            </a:br>
            <a:endParaRPr lang="en-US" sz="4000" u="sng"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2853</TotalTime>
  <Words>1043</Words>
  <Application>Microsoft Office PowerPoint</Application>
  <PresentationFormat>On-screen Show (4:3)</PresentationFormat>
  <Paragraphs>126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Logistics and Finance/Administration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 / ADMINISTRATION </vt:lpstr>
      <vt:lpstr>PowerPoint Presentation</vt:lpstr>
      <vt:lpstr>PowerPoint Presentation</vt:lpstr>
      <vt:lpstr>PowerPoint Presentation</vt:lpstr>
      <vt:lpstr>    Supporting Documentation</vt:lpstr>
      <vt:lpstr>Claims Process</vt:lpstr>
      <vt:lpstr>  Questions</vt:lpstr>
    </vt:vector>
  </TitlesOfParts>
  <Company>DFG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dc:title>
  <dc:creator>itsu</dc:creator>
  <cp:lastModifiedBy>Administrator</cp:lastModifiedBy>
  <cp:revision>183</cp:revision>
  <cp:lastPrinted>2016-01-16T01:54:31Z</cp:lastPrinted>
  <dcterms:created xsi:type="dcterms:W3CDTF">2009-12-30T23:02:29Z</dcterms:created>
  <dcterms:modified xsi:type="dcterms:W3CDTF">2016-04-25T18:24:02Z</dcterms:modified>
</cp:coreProperties>
</file>