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5" r:id="rId8"/>
    <p:sldId id="263" r:id="rId9"/>
    <p:sldId id="266" r:id="rId10"/>
    <p:sldId id="260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9B996-4FAE-48E2-8F1B-7EC07AA5F40C}" type="datetimeFigureOut">
              <a:rPr lang="en-US" smtClean="0"/>
              <a:pPr/>
              <a:t>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D R E W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971800"/>
            <a:ext cx="7924800" cy="9144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D</a:t>
            </a:r>
            <a:r>
              <a:rPr lang="en-US" sz="3600" dirty="0" smtClean="0">
                <a:solidFill>
                  <a:schemeClr val="bg1"/>
                </a:solidFill>
              </a:rPr>
              <a:t>ocument </a:t>
            </a:r>
            <a:r>
              <a:rPr lang="en-US" sz="3600" b="1" dirty="0" smtClean="0">
                <a:solidFill>
                  <a:srgbClr val="FFFF00"/>
                </a:solidFill>
              </a:rPr>
              <a:t>R</a:t>
            </a:r>
            <a:r>
              <a:rPr lang="en-US" sz="3600" dirty="0" smtClean="0">
                <a:solidFill>
                  <a:schemeClr val="bg1"/>
                </a:solidFill>
              </a:rPr>
              <a:t>eview to </a:t>
            </a:r>
            <a:r>
              <a:rPr lang="en-US" sz="3600" b="1" dirty="0" smtClean="0">
                <a:solidFill>
                  <a:srgbClr val="FFFF00"/>
                </a:solidFill>
              </a:rPr>
              <a:t>E</a:t>
            </a:r>
            <a:r>
              <a:rPr lang="en-US" sz="3600" dirty="0" smtClean="0">
                <a:solidFill>
                  <a:schemeClr val="bg1"/>
                </a:solidFill>
              </a:rPr>
              <a:t>xcel </a:t>
            </a:r>
            <a:r>
              <a:rPr lang="en-US" sz="3600" b="1" dirty="0" smtClean="0">
                <a:solidFill>
                  <a:srgbClr val="FFFF00"/>
                </a:solidFill>
              </a:rPr>
              <a:t>W</a:t>
            </a:r>
            <a:r>
              <a:rPr lang="en-US" sz="3600" dirty="0" smtClean="0">
                <a:solidFill>
                  <a:schemeClr val="bg1"/>
                </a:solidFill>
              </a:rPr>
              <a:t>orkbook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62000" y="4724400"/>
            <a:ext cx="7924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July 12, 2012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Jim Cornwell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JCornwell@usbr.gov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2819400"/>
            <a:ext cx="31322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smtClean="0">
                <a:solidFill>
                  <a:schemeClr val="bg1"/>
                </a:solidFill>
              </a:rPr>
              <a:t>Live Demo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38200" y="21336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Please provide enhancement suggestions to: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JCornwell@usbr.gov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0600" y="41910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b="1" dirty="0" smtClean="0"/>
              <a:t>D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R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E W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971800"/>
            <a:ext cx="7924800" cy="6858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ocument</a:t>
            </a:r>
            <a:r>
              <a:rPr lang="en-US" sz="3600" dirty="0" smtClean="0">
                <a:solidFill>
                  <a:schemeClr val="bg1"/>
                </a:solidFill>
              </a:rPr>
              <a:t>   </a:t>
            </a:r>
            <a:r>
              <a:rPr lang="en-US" sz="3600" b="1" dirty="0" smtClean="0">
                <a:solidFill>
                  <a:srgbClr val="FFFF00"/>
                </a:solidFill>
              </a:rPr>
              <a:t>R</a:t>
            </a:r>
            <a:r>
              <a:rPr lang="en-US" sz="3600" dirty="0" smtClean="0">
                <a:solidFill>
                  <a:srgbClr val="FFFF00"/>
                </a:solidFill>
              </a:rPr>
              <a:t>eview</a:t>
            </a:r>
            <a:r>
              <a:rPr lang="en-US" sz="3600" dirty="0" smtClean="0">
                <a:solidFill>
                  <a:schemeClr val="bg1"/>
                </a:solidFill>
              </a:rPr>
              <a:t>   to   </a:t>
            </a:r>
            <a:r>
              <a:rPr lang="en-US" sz="3600" b="1" dirty="0" smtClean="0">
                <a:solidFill>
                  <a:srgbClr val="FF0000"/>
                </a:solidFill>
              </a:rPr>
              <a:t>E</a:t>
            </a:r>
            <a:r>
              <a:rPr lang="en-US" sz="3600" dirty="0" smtClean="0">
                <a:solidFill>
                  <a:srgbClr val="FF0000"/>
                </a:solidFill>
              </a:rPr>
              <a:t>xcel </a:t>
            </a:r>
            <a:r>
              <a:rPr lang="en-US" sz="3600" b="1" dirty="0" smtClean="0">
                <a:solidFill>
                  <a:srgbClr val="FF0000"/>
                </a:solidFill>
              </a:rPr>
              <a:t>W</a:t>
            </a:r>
            <a:r>
              <a:rPr lang="en-US" sz="3600" dirty="0" smtClean="0">
                <a:solidFill>
                  <a:srgbClr val="FF0000"/>
                </a:solidFill>
              </a:rPr>
              <a:t>orkbook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85800" y="4495800"/>
            <a:ext cx="7924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en-US" sz="3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.docx          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Comments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.xlsx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baseline="0" dirty="0">
                <a:solidFill>
                  <a:schemeClr val="bg1"/>
                </a:solidFill>
              </a:rPr>
              <a:t> </a:t>
            </a:r>
            <a:r>
              <a:rPr lang="en-US" sz="2800" baseline="0" dirty="0" smtClean="0">
                <a:solidFill>
                  <a:schemeClr val="bg1"/>
                </a:solidFill>
              </a:rPr>
              <a:t>                                   </a:t>
            </a:r>
            <a:r>
              <a:rPr lang="en-US" sz="2800" dirty="0" smtClean="0">
                <a:solidFill>
                  <a:srgbClr val="FFFF00"/>
                </a:solidFill>
              </a:rPr>
              <a:t>and</a:t>
            </a:r>
            <a:endParaRPr lang="en-US" sz="2800" baseline="0" dirty="0" smtClean="0">
              <a:solidFill>
                <a:srgbClr val="FFFF00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Track Changes</a:t>
            </a: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1524000" y="3505200"/>
            <a:ext cx="990600" cy="83820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3352800" y="3581400"/>
            <a:ext cx="990600" cy="8382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Up Arrow 6"/>
          <p:cNvSpPr/>
          <p:nvPr/>
        </p:nvSpPr>
        <p:spPr>
          <a:xfrm>
            <a:off x="5715000" y="3581400"/>
            <a:ext cx="990600" cy="8382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COMMENTS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 l="7941" t="26684"/>
          <a:stretch>
            <a:fillRect/>
          </a:stretch>
        </p:blipFill>
        <p:spPr bwMode="auto">
          <a:xfrm>
            <a:off x="152400" y="1219200"/>
            <a:ext cx="8839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TRACK CHANGES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29793"/>
          <a:stretch>
            <a:fillRect/>
          </a:stretch>
        </p:blipFill>
        <p:spPr bwMode="auto">
          <a:xfrm>
            <a:off x="508000" y="1143000"/>
            <a:ext cx="8128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143000"/>
          </a:xfrm>
        </p:spPr>
        <p:txBody>
          <a:bodyPr>
            <a:norm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Document </a:t>
            </a:r>
            <a:r>
              <a:rPr lang="en-US" b="1" dirty="0" smtClean="0">
                <a:solidFill>
                  <a:schemeClr val="bg1"/>
                </a:solidFill>
              </a:rPr>
              <a:t>Reviewer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21336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Often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required to </a:t>
            </a: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provide reviews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 an Excel Workbook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1142998"/>
          <a:ext cx="8686801" cy="4888872"/>
        </p:xfrm>
        <a:graphic>
          <a:graphicData uri="http://schemas.openxmlformats.org/drawingml/2006/table">
            <a:tbl>
              <a:tblPr/>
              <a:tblGrid>
                <a:gridCol w="554274"/>
                <a:gridCol w="449153"/>
                <a:gridCol w="678507"/>
                <a:gridCol w="1863506"/>
                <a:gridCol w="1863506"/>
                <a:gridCol w="936530"/>
                <a:gridCol w="649837"/>
                <a:gridCol w="936530"/>
                <a:gridCol w="754958"/>
              </a:tblGrid>
              <a:tr h="15531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Page #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Section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Section or Subsection Heading Reference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Excerpt from Document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Comment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Name of Commenter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Organization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Response to Comments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Final Disposition of Comment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9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Arial"/>
                        </a:rPr>
                        <a:t>0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Arial"/>
                        </a:rPr>
                        <a:t>0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General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Delete references to "directorate/s" and use agency, offices/divisions, or regions.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Mona Jefferies-Soniea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MP-700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36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latin typeface="Arial"/>
                        </a:rPr>
                        <a:t>iii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latin typeface="Arial"/>
                        </a:rPr>
                        <a:t>Executive Summary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General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Executive Summary is poorly written and doesn’t make a strong case for why our PMs should be PMP certified until later in ES. 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Michael Mitchener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MP-170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Excel Comment Workbook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143000"/>
          </a:xfrm>
        </p:spPr>
        <p:txBody>
          <a:bodyPr>
            <a:norm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Document </a:t>
            </a:r>
            <a:r>
              <a:rPr lang="en-US" b="1" dirty="0" smtClean="0">
                <a:solidFill>
                  <a:schemeClr val="bg1"/>
                </a:solidFill>
              </a:rPr>
              <a:t>Reviewer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90600" y="2438400"/>
            <a:ext cx="7772400" cy="312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Must read and review the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document </a:t>
            </a: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 Word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Then type comments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 Excel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What can DREW do </a:t>
            </a:r>
            <a:r>
              <a:rPr lang="en-US" b="1" smtClean="0">
                <a:solidFill>
                  <a:schemeClr val="bg1"/>
                </a:solidFill>
              </a:rPr>
              <a:t>for </a:t>
            </a:r>
            <a:r>
              <a:rPr lang="en-US" b="1" u="sng" smtClean="0">
                <a:solidFill>
                  <a:schemeClr val="bg1"/>
                </a:solidFill>
              </a:rPr>
              <a:t>Reviewers</a:t>
            </a:r>
            <a:r>
              <a:rPr lang="en-US" b="1" smtClean="0">
                <a:solidFill>
                  <a:schemeClr val="bg1"/>
                </a:solidFill>
              </a:rPr>
              <a:t>?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21336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DREW </a:t>
            </a: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allows the reviewer to perform</a:t>
            </a:r>
            <a:r>
              <a:rPr kumimoji="0" lang="en-US" sz="3600" b="1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review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entirely in Word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with Comments and Track Changes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0600" y="41910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DREW will automatically create the Excel Workbook 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What can DREW do </a:t>
            </a:r>
            <a:r>
              <a:rPr lang="en-US" b="1" smtClean="0">
                <a:solidFill>
                  <a:schemeClr val="bg1"/>
                </a:solidFill>
              </a:rPr>
              <a:t>for </a:t>
            </a:r>
            <a:r>
              <a:rPr lang="en-US" b="1" u="sng" smtClean="0">
                <a:solidFill>
                  <a:schemeClr val="bg1"/>
                </a:solidFill>
              </a:rPr>
              <a:t>Authors</a:t>
            </a:r>
            <a:r>
              <a:rPr lang="en-US" b="1" smtClean="0">
                <a:solidFill>
                  <a:schemeClr val="bg1"/>
                </a:solidFill>
              </a:rPr>
              <a:t>?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21336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Provide DREW to your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reviewers in the Word file being reviewed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0600" y="3276600"/>
            <a:ext cx="7772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Reviewers will provide you with consistent DREW Excel Workbooks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14400" y="5029200"/>
            <a:ext cx="7772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Run DREW Merge to merge all reviews into one workbook.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220</Words>
  <Application>Microsoft Office PowerPoint</Application>
  <PresentationFormat>On-screen Show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D R E W</vt:lpstr>
      <vt:lpstr>D R E W</vt:lpstr>
      <vt:lpstr>COMMENTS</vt:lpstr>
      <vt:lpstr>TRACK CHANGES</vt:lpstr>
      <vt:lpstr>Document Reviewer</vt:lpstr>
      <vt:lpstr>Excel Comment Workbook</vt:lpstr>
      <vt:lpstr>Document Reviewer</vt:lpstr>
      <vt:lpstr>What can DREW do for Reviewers?</vt:lpstr>
      <vt:lpstr>What can DREW do for Authors?</vt:lpstr>
      <vt:lpstr>Slide 10</vt:lpstr>
      <vt:lpstr>Slide 11</vt:lpstr>
    </vt:vector>
  </TitlesOfParts>
  <Company>Department of the Interior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R E W</dc:title>
  <dc:creator>JCornwell</dc:creator>
  <cp:lastModifiedBy>BOR</cp:lastModifiedBy>
  <cp:revision>10</cp:revision>
  <dcterms:created xsi:type="dcterms:W3CDTF">2012-07-12T15:31:34Z</dcterms:created>
  <dcterms:modified xsi:type="dcterms:W3CDTF">2013-02-10T03:29:58Z</dcterms:modified>
</cp:coreProperties>
</file>