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2" r:id="rId7"/>
    <p:sldId id="261" r:id="rId8"/>
    <p:sldId id="265" r:id="rId9"/>
    <p:sldId id="263" r:id="rId10"/>
    <p:sldId id="266" r:id="rId11"/>
    <p:sldId id="267" r:id="rId12"/>
    <p:sldId id="268" r:id="rId13"/>
    <p:sldId id="260" r:id="rId14"/>
    <p:sldId id="264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1066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9B996-4FAE-48E2-8F1B-7EC07AA5F40C}" type="datetimeFigureOut">
              <a:rPr lang="en-US" smtClean="0"/>
              <a:pPr/>
              <a:t>8/12/2013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AA67-732F-4F1C-B3C7-CB4C67905A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9B996-4FAE-48E2-8F1B-7EC07AA5F40C}" type="datetimeFigureOut">
              <a:rPr lang="en-US" smtClean="0"/>
              <a:pPr/>
              <a:t>8/12/2013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AA67-732F-4F1C-B3C7-CB4C67905A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9B996-4FAE-48E2-8F1B-7EC07AA5F40C}" type="datetimeFigureOut">
              <a:rPr lang="en-US" smtClean="0"/>
              <a:pPr/>
              <a:t>8/12/2013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AA67-732F-4F1C-B3C7-CB4C67905A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597A-CC7E-4526-9320-F226CBEE3D2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C7AB5-7DB7-4EF9-9846-404114536B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817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597A-CC7E-4526-9320-F226CBEE3D2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C7AB5-7DB7-4EF9-9846-404114536B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0434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597A-CC7E-4526-9320-F226CBEE3D2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C7AB5-7DB7-4EF9-9846-404114536B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8900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3627438"/>
            <a:ext cx="4449762" cy="10258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1" y="3627438"/>
            <a:ext cx="4449763" cy="10258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597A-CC7E-4526-9320-F226CBEE3D2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C7AB5-7DB7-4EF9-9846-404114536B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4040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6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6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597A-CC7E-4526-9320-F226CBEE3D2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C7AB5-7DB7-4EF9-9846-404114536B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4247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597A-CC7E-4526-9320-F226CBEE3D2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C7AB5-7DB7-4EF9-9846-404114536B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2404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597A-CC7E-4526-9320-F226CBEE3D2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C7AB5-7DB7-4EF9-9846-404114536B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9278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597A-CC7E-4526-9320-F226CBEE3D2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C7AB5-7DB7-4EF9-9846-404114536B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397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9B996-4FAE-48E2-8F1B-7EC07AA5F40C}" type="datetimeFigureOut">
              <a:rPr lang="en-US" smtClean="0"/>
              <a:pPr/>
              <a:t>8/12/2013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AA67-732F-4F1C-B3C7-CB4C67905A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597A-CC7E-4526-9320-F226CBEE3D2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C7AB5-7DB7-4EF9-9846-404114536B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3028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597A-CC7E-4526-9320-F226CBEE3D2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C7AB5-7DB7-4EF9-9846-404114536B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7067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2975" y="622300"/>
            <a:ext cx="2262188" cy="13263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9" y="622300"/>
            <a:ext cx="6637337" cy="13263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597A-CC7E-4526-9320-F226CBEE3D2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C7AB5-7DB7-4EF9-9846-404114536B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825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9B996-4FAE-48E2-8F1B-7EC07AA5F40C}" type="datetimeFigureOut">
              <a:rPr lang="en-US" smtClean="0"/>
              <a:pPr/>
              <a:t>8/12/2013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AA67-732F-4F1C-B3C7-CB4C67905A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9B996-4FAE-48E2-8F1B-7EC07AA5F40C}" type="datetimeFigureOut">
              <a:rPr lang="en-US" smtClean="0"/>
              <a:pPr/>
              <a:t>8/12/2013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AA67-732F-4F1C-B3C7-CB4C67905A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9B996-4FAE-48E2-8F1B-7EC07AA5F40C}" type="datetimeFigureOut">
              <a:rPr lang="en-US" smtClean="0"/>
              <a:pPr/>
              <a:t>8/12/2013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AA67-732F-4F1C-B3C7-CB4C67905A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9B996-4FAE-48E2-8F1B-7EC07AA5F40C}" type="datetimeFigureOut">
              <a:rPr lang="en-US" smtClean="0"/>
              <a:pPr/>
              <a:t>8/12/2013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AA67-732F-4F1C-B3C7-CB4C67905A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9B996-4FAE-48E2-8F1B-7EC07AA5F40C}" type="datetimeFigureOut">
              <a:rPr lang="en-US" smtClean="0"/>
              <a:pPr/>
              <a:t>8/12/2013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AA67-732F-4F1C-B3C7-CB4C67905A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9B996-4FAE-48E2-8F1B-7EC07AA5F40C}" type="datetimeFigureOut">
              <a:rPr lang="en-US" smtClean="0"/>
              <a:pPr/>
              <a:t>8/12/2013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AA67-732F-4F1C-B3C7-CB4C67905A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9B996-4FAE-48E2-8F1B-7EC07AA5F40C}" type="datetimeFigureOut">
              <a:rPr lang="en-US" smtClean="0"/>
              <a:pPr/>
              <a:t>8/12/2013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AA67-732F-4F1C-B3C7-CB4C67905A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9B996-4FAE-48E2-8F1B-7EC07AA5F40C}" type="datetimeFigureOut">
              <a:rPr lang="en-US" smtClean="0"/>
              <a:pPr/>
              <a:t>8/12/2013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7AA67-732F-4F1C-B3C7-CB4C67905A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5C597A-CC7E-4526-9320-F226CBEE3D2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BC7AB5-7DB7-4EF9-9846-404114536B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5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1"/>
            <a:ext cx="7772400" cy="1470025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D R E W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2971800"/>
            <a:ext cx="7924800" cy="9144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FFFF00"/>
                </a:solidFill>
              </a:rPr>
              <a:t>D</a:t>
            </a:r>
            <a:r>
              <a:rPr lang="en-US" sz="3600" dirty="0">
                <a:solidFill>
                  <a:schemeClr val="bg1"/>
                </a:solidFill>
              </a:rPr>
              <a:t>ocument </a:t>
            </a:r>
            <a:r>
              <a:rPr lang="en-US" sz="3600" b="1" dirty="0">
                <a:solidFill>
                  <a:srgbClr val="FFFF00"/>
                </a:solidFill>
              </a:rPr>
              <a:t>R</a:t>
            </a:r>
            <a:r>
              <a:rPr lang="en-US" sz="3600" dirty="0">
                <a:solidFill>
                  <a:schemeClr val="bg1"/>
                </a:solidFill>
              </a:rPr>
              <a:t>eview to </a:t>
            </a:r>
            <a:r>
              <a:rPr lang="en-US" sz="3600" b="1" dirty="0">
                <a:solidFill>
                  <a:srgbClr val="FFFF00"/>
                </a:solidFill>
              </a:rPr>
              <a:t>E</a:t>
            </a:r>
            <a:r>
              <a:rPr lang="en-US" sz="3600" dirty="0">
                <a:solidFill>
                  <a:schemeClr val="bg1"/>
                </a:solidFill>
              </a:rPr>
              <a:t>xcel </a:t>
            </a:r>
            <a:r>
              <a:rPr lang="en-US" sz="3600" b="1" dirty="0">
                <a:solidFill>
                  <a:srgbClr val="FFFF00"/>
                </a:solidFill>
              </a:rPr>
              <a:t>W</a:t>
            </a:r>
            <a:r>
              <a:rPr lang="en-US" sz="3600" dirty="0">
                <a:solidFill>
                  <a:schemeClr val="bg1"/>
                </a:solidFill>
              </a:rPr>
              <a:t>orkbook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762000" y="4724400"/>
            <a:ext cx="7924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3600" dirty="0">
                <a:solidFill>
                  <a:schemeClr val="bg1"/>
                </a:solidFill>
              </a:rPr>
              <a:t>August 13, 2013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3600" dirty="0">
                <a:solidFill>
                  <a:schemeClr val="bg1"/>
                </a:solidFill>
              </a:rPr>
              <a:t>Jim Cornwell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3600" dirty="0">
                <a:solidFill>
                  <a:schemeClr val="bg1"/>
                </a:solidFill>
              </a:rPr>
              <a:t>JCornwell@usbr.gov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/>
          <a:srcRect l="16119" t="22831" r="10642" b="25750"/>
          <a:stretch/>
        </p:blipFill>
        <p:spPr bwMode="auto">
          <a:xfrm>
            <a:off x="4849091" y="1212693"/>
            <a:ext cx="4052455" cy="1229171"/>
          </a:xfrm>
          <a:prstGeom prst="rect">
            <a:avLst/>
          </a:prstGeom>
          <a:ln w="1270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/>
          <p:nvPr/>
        </p:nvPicPr>
        <p:blipFill rotWithShape="1">
          <a:blip r:embed="rId3"/>
          <a:srcRect l="15582" t="22090" r="10689" b="37292"/>
          <a:stretch/>
        </p:blipFill>
        <p:spPr bwMode="auto">
          <a:xfrm>
            <a:off x="224119" y="1226321"/>
            <a:ext cx="4318883" cy="1215543"/>
          </a:xfrm>
          <a:prstGeom prst="rect">
            <a:avLst/>
          </a:prstGeom>
          <a:ln w="1270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39943" y="69251"/>
            <a:ext cx="8606117" cy="719428"/>
          </a:xfrm>
          <a:prstGeom prst="rect">
            <a:avLst/>
          </a:prstGeom>
          <a:noFill/>
        </p:spPr>
        <p:txBody>
          <a:bodyPr wrap="square" lIns="57150" tIns="28575" rIns="57150" bIns="28575" rtlCol="0">
            <a:spAutoFit/>
          </a:bodyPr>
          <a:lstStyle/>
          <a:p>
            <a:pPr algn="ctr"/>
            <a:r>
              <a:rPr lang="en-US" sz="2500" dirty="0">
                <a:solidFill>
                  <a:srgbClr val="FF0000"/>
                </a:solidFill>
              </a:rPr>
              <a:t>DREW</a:t>
            </a:r>
            <a:r>
              <a:rPr lang="en-US" dirty="0">
                <a:solidFill>
                  <a:prstClr val="black"/>
                </a:solidFill>
              </a:rPr>
              <a:t/>
            </a:r>
            <a:br>
              <a:rPr lang="en-US" dirty="0">
                <a:solidFill>
                  <a:prstClr val="black"/>
                </a:solidFill>
              </a:rPr>
            </a:br>
            <a:r>
              <a:rPr lang="en-US" dirty="0">
                <a:solidFill>
                  <a:srgbClr val="FF0000"/>
                </a:solidFill>
              </a:rPr>
              <a:t>D</a:t>
            </a:r>
            <a:r>
              <a:rPr lang="en-US" dirty="0">
                <a:solidFill>
                  <a:prstClr val="black"/>
                </a:solidFill>
              </a:rPr>
              <a:t>ocument </a:t>
            </a:r>
            <a:r>
              <a:rPr lang="en-US" dirty="0">
                <a:solidFill>
                  <a:srgbClr val="FF0000"/>
                </a:solidFill>
              </a:rPr>
              <a:t>R</a:t>
            </a:r>
            <a:r>
              <a:rPr lang="en-US" dirty="0">
                <a:solidFill>
                  <a:prstClr val="black"/>
                </a:solidFill>
              </a:rPr>
              <a:t>eview to </a:t>
            </a:r>
            <a:r>
              <a:rPr lang="en-US" dirty="0">
                <a:solidFill>
                  <a:srgbClr val="FF0000"/>
                </a:solidFill>
              </a:rPr>
              <a:t>E</a:t>
            </a:r>
            <a:r>
              <a:rPr lang="en-US" dirty="0">
                <a:solidFill>
                  <a:prstClr val="black"/>
                </a:solidFill>
              </a:rPr>
              <a:t>xcel </a:t>
            </a:r>
            <a:r>
              <a:rPr lang="en-US" dirty="0">
                <a:solidFill>
                  <a:srgbClr val="FF0000"/>
                </a:solidFill>
              </a:rPr>
              <a:t>W</a:t>
            </a:r>
            <a:r>
              <a:rPr lang="en-US" dirty="0">
                <a:solidFill>
                  <a:prstClr val="black"/>
                </a:solidFill>
              </a:rPr>
              <a:t>orkbook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37765" y="859088"/>
            <a:ext cx="1150571" cy="334707"/>
          </a:xfrm>
          <a:prstGeom prst="rect">
            <a:avLst/>
          </a:prstGeom>
          <a:noFill/>
        </p:spPr>
        <p:txBody>
          <a:bodyPr wrap="none" lIns="57150" tIns="28575" rIns="57150" bIns="28575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Reviewer 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06354" y="779320"/>
            <a:ext cx="1150571" cy="334707"/>
          </a:xfrm>
          <a:prstGeom prst="rect">
            <a:avLst/>
          </a:prstGeom>
          <a:noFill/>
        </p:spPr>
        <p:txBody>
          <a:bodyPr wrap="none" lIns="57150" tIns="28575" rIns="57150" bIns="28575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Reviewer 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3766" y="4208319"/>
            <a:ext cx="8516470" cy="334707"/>
          </a:xfrm>
          <a:prstGeom prst="rect">
            <a:avLst/>
          </a:prstGeom>
          <a:noFill/>
        </p:spPr>
        <p:txBody>
          <a:bodyPr wrap="square" lIns="57150" tIns="28575" rIns="57150" bIns="28575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</a:rPr>
              <a:t>DREW MERGE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147827" y="2545774"/>
            <a:ext cx="4558645" cy="1496105"/>
            <a:chOff x="1289152" y="4114800"/>
            <a:chExt cx="6433796" cy="1740967"/>
          </a:xfrm>
        </p:grpSpPr>
        <p:grpSp>
          <p:nvGrpSpPr>
            <p:cNvPr id="17" name="Group 16"/>
            <p:cNvGrpSpPr/>
            <p:nvPr/>
          </p:nvGrpSpPr>
          <p:grpSpPr>
            <a:xfrm>
              <a:off x="1289152" y="4114800"/>
              <a:ext cx="6433796" cy="1740966"/>
              <a:chOff x="1289152" y="4017365"/>
              <a:chExt cx="6433796" cy="1279670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1392" t="23463" r="5553" b="59449"/>
              <a:stretch/>
            </p:blipFill>
            <p:spPr bwMode="auto">
              <a:xfrm>
                <a:off x="1289152" y="4017365"/>
                <a:ext cx="6235909" cy="10784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1392" t="72219" r="3869" b="22330"/>
              <a:stretch/>
            </p:blipFill>
            <p:spPr bwMode="auto">
              <a:xfrm>
                <a:off x="1289153" y="4953000"/>
                <a:ext cx="6433795" cy="34403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9" name="Rectangle 18"/>
            <p:cNvSpPr/>
            <p:nvPr/>
          </p:nvSpPr>
          <p:spPr>
            <a:xfrm>
              <a:off x="1289152" y="4364635"/>
              <a:ext cx="6235909" cy="149113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706471" y="2739113"/>
            <a:ext cx="4258235" cy="1302765"/>
            <a:chOff x="8229600" y="4017365"/>
            <a:chExt cx="6583679" cy="1234228"/>
          </a:xfrm>
        </p:grpSpPr>
        <p:grpSp>
          <p:nvGrpSpPr>
            <p:cNvPr id="18" name="Group 17"/>
            <p:cNvGrpSpPr/>
            <p:nvPr/>
          </p:nvGrpSpPr>
          <p:grpSpPr>
            <a:xfrm>
              <a:off x="8229600" y="4017365"/>
              <a:ext cx="6583679" cy="1234228"/>
              <a:chOff x="8229600" y="4017365"/>
              <a:chExt cx="6583679" cy="1234228"/>
            </a:xfrm>
          </p:grpSpPr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9697" t="25899" r="6415" b="64351"/>
              <a:stretch/>
            </p:blipFill>
            <p:spPr bwMode="auto">
              <a:xfrm>
                <a:off x="8243452" y="4017365"/>
                <a:ext cx="6569827" cy="9508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" name="Picture 3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592" t="73343" r="4386" b="22815"/>
              <a:stretch/>
            </p:blipFill>
            <p:spPr bwMode="auto">
              <a:xfrm>
                <a:off x="8229600" y="4876800"/>
                <a:ext cx="6583679" cy="3747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24" name="Rectangle 23"/>
            <p:cNvSpPr/>
            <p:nvPr/>
          </p:nvSpPr>
          <p:spPr>
            <a:xfrm>
              <a:off x="8382000" y="4017365"/>
              <a:ext cx="6423993" cy="1234228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3" name="Striped Right Arrow 22"/>
          <p:cNvSpPr/>
          <p:nvPr/>
        </p:nvSpPr>
        <p:spPr>
          <a:xfrm rot="5400000">
            <a:off x="6371053" y="2341011"/>
            <a:ext cx="498764" cy="430306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150" tIns="28575" rIns="57150" bIns="28575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8" name="Striped Right Arrow 27"/>
          <p:cNvSpPr/>
          <p:nvPr/>
        </p:nvSpPr>
        <p:spPr>
          <a:xfrm rot="5400000">
            <a:off x="1892507" y="2435554"/>
            <a:ext cx="498764" cy="430306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150" tIns="28575" rIns="57150" bIns="28575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150952" y="1714502"/>
            <a:ext cx="738087" cy="33470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txBody>
          <a:bodyPr wrap="none" lIns="57150" tIns="28575" rIns="57150" bIns="28575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WORD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292409" y="3386404"/>
            <a:ext cx="674865" cy="33470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txBody>
          <a:bodyPr wrap="none" lIns="57150" tIns="28575" rIns="57150" bIns="28575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EXCEL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47827" y="4508752"/>
            <a:ext cx="8906527" cy="2037521"/>
            <a:chOff x="3609322" y="6612836"/>
            <a:chExt cx="8783356" cy="217932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16" t="20312" r="14842" b="59375"/>
            <a:stretch/>
          </p:blipFill>
          <p:spPr bwMode="auto">
            <a:xfrm>
              <a:off x="3609322" y="6612836"/>
              <a:ext cx="8783356" cy="1981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16" t="88749" r="14842" b="9063"/>
            <a:stretch/>
          </p:blipFill>
          <p:spPr bwMode="auto">
            <a:xfrm>
              <a:off x="3609322" y="8578796"/>
              <a:ext cx="8783356" cy="2133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0" name="Striped Right Arrow 29"/>
          <p:cNvSpPr/>
          <p:nvPr/>
        </p:nvSpPr>
        <p:spPr>
          <a:xfrm rot="2737614">
            <a:off x="1672813" y="3892862"/>
            <a:ext cx="1361642" cy="430306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150" tIns="28575" rIns="57150" bIns="28575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Striped Right Arrow 28"/>
          <p:cNvSpPr/>
          <p:nvPr/>
        </p:nvSpPr>
        <p:spPr>
          <a:xfrm rot="8002081">
            <a:off x="6173802" y="3863160"/>
            <a:ext cx="1323990" cy="430306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150" tIns="28575" rIns="57150" bIns="28575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7826" y="6416417"/>
            <a:ext cx="8812166" cy="334707"/>
          </a:xfrm>
          <a:prstGeom prst="rect">
            <a:avLst/>
          </a:prstGeom>
          <a:noFill/>
        </p:spPr>
        <p:txBody>
          <a:bodyPr wrap="square" lIns="57150" tIns="28575" rIns="57150" bIns="28575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</a:rPr>
              <a:t>Comments</a:t>
            </a:r>
          </a:p>
        </p:txBody>
      </p:sp>
    </p:spTree>
    <p:extLst>
      <p:ext uri="{BB962C8B-B14F-4D97-AF65-F5344CB8AC3E}">
        <p14:creationId xmlns:p14="http://schemas.microsoft.com/office/powerpoint/2010/main" val="168802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/>
          <a:srcRect l="16119" t="22831" r="10642" b="25750"/>
          <a:stretch/>
        </p:blipFill>
        <p:spPr bwMode="auto">
          <a:xfrm>
            <a:off x="4849091" y="1212693"/>
            <a:ext cx="4052455" cy="1229171"/>
          </a:xfrm>
          <a:prstGeom prst="rect">
            <a:avLst/>
          </a:prstGeom>
          <a:ln w="1270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4919883" y="2777740"/>
            <a:ext cx="4040111" cy="1593983"/>
            <a:chOff x="8571533" y="3053209"/>
            <a:chExt cx="7390013" cy="2337841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770" t="19898" r="16039" b="52112"/>
            <a:stretch/>
          </p:blipFill>
          <p:spPr bwMode="auto">
            <a:xfrm>
              <a:off x="8599194" y="3053209"/>
              <a:ext cx="7362352" cy="21532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6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16" t="87533" r="13250" b="8437"/>
            <a:stretch/>
          </p:blipFill>
          <p:spPr bwMode="auto">
            <a:xfrm>
              <a:off x="8571533" y="5081006"/>
              <a:ext cx="6974546" cy="3100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6" t="20312" r="13125" b="59375"/>
          <a:stretch/>
        </p:blipFill>
        <p:spPr bwMode="auto">
          <a:xfrm>
            <a:off x="209179" y="2781251"/>
            <a:ext cx="4562779" cy="1350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/>
          <p:nvPr/>
        </p:nvPicPr>
        <p:blipFill rotWithShape="1">
          <a:blip r:embed="rId5"/>
          <a:srcRect l="15582" t="22090" r="10689" b="37292"/>
          <a:stretch/>
        </p:blipFill>
        <p:spPr bwMode="auto">
          <a:xfrm>
            <a:off x="224119" y="1226321"/>
            <a:ext cx="4318883" cy="1215543"/>
          </a:xfrm>
          <a:prstGeom prst="rect">
            <a:avLst/>
          </a:prstGeom>
          <a:ln w="1270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837765" y="859088"/>
            <a:ext cx="1150571" cy="334707"/>
          </a:xfrm>
          <a:prstGeom prst="rect">
            <a:avLst/>
          </a:prstGeom>
          <a:noFill/>
        </p:spPr>
        <p:txBody>
          <a:bodyPr wrap="none" lIns="57150" tIns="28575" rIns="57150" bIns="28575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Reviewer 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06354" y="779320"/>
            <a:ext cx="1150571" cy="334707"/>
          </a:xfrm>
          <a:prstGeom prst="rect">
            <a:avLst/>
          </a:prstGeom>
          <a:noFill/>
        </p:spPr>
        <p:txBody>
          <a:bodyPr wrap="none" lIns="57150" tIns="28575" rIns="57150" bIns="28575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Reviewer 2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47827" y="2760470"/>
            <a:ext cx="4558645" cy="161125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150" tIns="28575" rIns="57150" bIns="28575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805041" y="2739114"/>
            <a:ext cx="4154952" cy="163261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150" tIns="28575" rIns="57150" bIns="28575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193302" y="1714502"/>
            <a:ext cx="738087" cy="3347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txBody>
          <a:bodyPr wrap="none" lIns="57150" tIns="28575" rIns="57150" bIns="28575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WORD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30978" y="82549"/>
            <a:ext cx="8606117" cy="719428"/>
          </a:xfrm>
          <a:prstGeom prst="rect">
            <a:avLst/>
          </a:prstGeom>
          <a:noFill/>
        </p:spPr>
        <p:txBody>
          <a:bodyPr wrap="square" lIns="57150" tIns="28575" rIns="57150" bIns="28575" rtlCol="0">
            <a:spAutoFit/>
          </a:bodyPr>
          <a:lstStyle/>
          <a:p>
            <a:pPr algn="ctr"/>
            <a:r>
              <a:rPr lang="en-US" sz="2500" dirty="0">
                <a:solidFill>
                  <a:srgbClr val="FF0000"/>
                </a:solidFill>
              </a:rPr>
              <a:t>DREW</a:t>
            </a:r>
            <a:r>
              <a:rPr lang="en-US" dirty="0">
                <a:solidFill>
                  <a:prstClr val="black"/>
                </a:solidFill>
              </a:rPr>
              <a:t/>
            </a:r>
            <a:br>
              <a:rPr lang="en-US" dirty="0">
                <a:solidFill>
                  <a:prstClr val="black"/>
                </a:solidFill>
              </a:rPr>
            </a:br>
            <a:r>
              <a:rPr lang="en-US" dirty="0">
                <a:solidFill>
                  <a:srgbClr val="FF0000"/>
                </a:solidFill>
              </a:rPr>
              <a:t>D</a:t>
            </a:r>
            <a:r>
              <a:rPr lang="en-US" dirty="0">
                <a:solidFill>
                  <a:prstClr val="black"/>
                </a:solidFill>
              </a:rPr>
              <a:t>ocument </a:t>
            </a:r>
            <a:r>
              <a:rPr lang="en-US" dirty="0">
                <a:solidFill>
                  <a:srgbClr val="FF0000"/>
                </a:solidFill>
              </a:rPr>
              <a:t>R</a:t>
            </a:r>
            <a:r>
              <a:rPr lang="en-US" dirty="0">
                <a:solidFill>
                  <a:prstClr val="black"/>
                </a:solidFill>
              </a:rPr>
              <a:t>eview to </a:t>
            </a:r>
            <a:r>
              <a:rPr lang="en-US" dirty="0">
                <a:solidFill>
                  <a:srgbClr val="FF0000"/>
                </a:solidFill>
              </a:rPr>
              <a:t>E</a:t>
            </a:r>
            <a:r>
              <a:rPr lang="en-US" dirty="0">
                <a:solidFill>
                  <a:prstClr val="black"/>
                </a:solidFill>
              </a:rPr>
              <a:t>xcel </a:t>
            </a:r>
            <a:r>
              <a:rPr lang="en-US" dirty="0">
                <a:solidFill>
                  <a:srgbClr val="FF0000"/>
                </a:solidFill>
              </a:rPr>
              <a:t>W</a:t>
            </a:r>
            <a:r>
              <a:rPr lang="en-US" dirty="0">
                <a:solidFill>
                  <a:prstClr val="black"/>
                </a:solidFill>
              </a:rPr>
              <a:t>orkbook</a:t>
            </a:r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6" t="87188" r="13125" b="8593"/>
          <a:stretch/>
        </p:blipFill>
        <p:spPr bwMode="auto">
          <a:xfrm>
            <a:off x="367774" y="4012574"/>
            <a:ext cx="4198484" cy="280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4292409" y="3386404"/>
            <a:ext cx="674865" cy="3347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txBody>
          <a:bodyPr wrap="none" lIns="57150" tIns="28575" rIns="57150" bIns="28575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EXCEL</a:t>
            </a:r>
          </a:p>
        </p:txBody>
      </p:sp>
      <p:sp>
        <p:nvSpPr>
          <p:cNvPr id="28" name="Striped Right Arrow 27"/>
          <p:cNvSpPr/>
          <p:nvPr/>
        </p:nvSpPr>
        <p:spPr>
          <a:xfrm rot="5400000">
            <a:off x="1892507" y="2435554"/>
            <a:ext cx="498764" cy="430306"/>
          </a:xfrm>
          <a:prstGeom prst="striped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150" tIns="28575" rIns="57150" bIns="28575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2794" y="4371724"/>
            <a:ext cx="8516470" cy="334707"/>
          </a:xfrm>
          <a:prstGeom prst="rect">
            <a:avLst/>
          </a:prstGeom>
          <a:noFill/>
        </p:spPr>
        <p:txBody>
          <a:bodyPr wrap="square" lIns="57150" tIns="28575" rIns="57150" bIns="28575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</a:rPr>
              <a:t>DREW MERGE</a:t>
            </a:r>
          </a:p>
        </p:txBody>
      </p:sp>
      <p:sp>
        <p:nvSpPr>
          <p:cNvPr id="23" name="Striped Right Arrow 22"/>
          <p:cNvSpPr/>
          <p:nvPr/>
        </p:nvSpPr>
        <p:spPr>
          <a:xfrm rot="5400000">
            <a:off x="6371053" y="2341011"/>
            <a:ext cx="498764" cy="430306"/>
          </a:xfrm>
          <a:prstGeom prst="striped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150" tIns="28575" rIns="57150" bIns="28575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47826" y="4659094"/>
            <a:ext cx="8906526" cy="2124556"/>
            <a:chOff x="3641211" y="6833336"/>
            <a:chExt cx="8799744" cy="2682240"/>
          </a:xfrm>
        </p:grpSpPr>
        <p:pic>
          <p:nvPicPr>
            <p:cNvPr id="3076" name="Picture 4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8" t="20962" r="14590" b="55601"/>
            <a:stretch/>
          </p:blipFill>
          <p:spPr bwMode="auto">
            <a:xfrm>
              <a:off x="3641211" y="6833336"/>
              <a:ext cx="8783355" cy="2286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9" name="Picture 4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8" t="87778" r="14590" b="8413"/>
            <a:stretch/>
          </p:blipFill>
          <p:spPr bwMode="auto">
            <a:xfrm>
              <a:off x="3657600" y="9144000"/>
              <a:ext cx="8783355" cy="371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9" name="Striped Right Arrow 28"/>
          <p:cNvSpPr/>
          <p:nvPr/>
        </p:nvSpPr>
        <p:spPr>
          <a:xfrm rot="8002081">
            <a:off x="6253574" y="4140503"/>
            <a:ext cx="978453" cy="430306"/>
          </a:xfrm>
          <a:prstGeom prst="striped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150" tIns="28575" rIns="57150" bIns="28575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Striped Right Arrow 29"/>
          <p:cNvSpPr/>
          <p:nvPr/>
        </p:nvSpPr>
        <p:spPr>
          <a:xfrm rot="2737614">
            <a:off x="2341209" y="4157342"/>
            <a:ext cx="988973" cy="430306"/>
          </a:xfrm>
          <a:prstGeom prst="striped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150" tIns="28575" rIns="57150" bIns="28575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47826" y="6416417"/>
            <a:ext cx="8812166" cy="334707"/>
          </a:xfrm>
          <a:prstGeom prst="rect">
            <a:avLst/>
          </a:prstGeom>
          <a:noFill/>
        </p:spPr>
        <p:txBody>
          <a:bodyPr wrap="square" lIns="57150" tIns="28575" rIns="57150" bIns="28575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</a:rPr>
              <a:t>Track Changes</a:t>
            </a:r>
          </a:p>
        </p:txBody>
      </p:sp>
    </p:spTree>
    <p:extLst>
      <p:ext uri="{BB962C8B-B14F-4D97-AF65-F5344CB8AC3E}">
        <p14:creationId xmlns:p14="http://schemas.microsoft.com/office/powerpoint/2010/main" val="282020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0" y="2819400"/>
            <a:ext cx="1874231" cy="92333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en-US" sz="5400" dirty="0" smtClean="0">
                <a:solidFill>
                  <a:schemeClr val="bg1"/>
                </a:solidFill>
              </a:rPr>
              <a:t>Demo</a:t>
            </a:r>
            <a:endParaRPr lang="en-US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838200" y="2133600"/>
            <a:ext cx="7772400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36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Please provide enhancement suggestions to:</a:t>
            </a:r>
          </a:p>
          <a:p>
            <a:pPr algn="ctr">
              <a:spcBef>
                <a:spcPct val="0"/>
              </a:spcBef>
              <a:defRPr/>
            </a:pPr>
            <a:r>
              <a:rPr lang="en-US" sz="3600" b="1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JCornwell@usbr.gov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990600" y="4191000"/>
            <a:ext cx="7772400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endParaRPr lang="en-US" sz="36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1"/>
            <a:ext cx="7772400" cy="1470025"/>
          </a:xfrm>
        </p:spPr>
        <p:txBody>
          <a:bodyPr/>
          <a:lstStyle/>
          <a:p>
            <a:r>
              <a:rPr lang="en-US" b="1" dirty="0" smtClean="0"/>
              <a:t>D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rgbClr val="FFFF00"/>
                </a:solidFill>
              </a:rPr>
              <a:t>R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E W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2971800"/>
            <a:ext cx="7924800" cy="6858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D</a:t>
            </a:r>
            <a:r>
              <a:rPr lang="en-US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ocument</a:t>
            </a:r>
            <a:r>
              <a:rPr lang="en-US" sz="3600" dirty="0">
                <a:solidFill>
                  <a:schemeClr val="bg1"/>
                </a:solidFill>
              </a:rPr>
              <a:t>   </a:t>
            </a:r>
            <a:r>
              <a:rPr lang="en-US" sz="3600" b="1" dirty="0">
                <a:solidFill>
                  <a:srgbClr val="FFFF00"/>
                </a:solidFill>
              </a:rPr>
              <a:t>R</a:t>
            </a:r>
            <a:r>
              <a:rPr lang="en-US" sz="3600" dirty="0">
                <a:solidFill>
                  <a:srgbClr val="FFFF00"/>
                </a:solidFill>
              </a:rPr>
              <a:t>eview</a:t>
            </a:r>
            <a:r>
              <a:rPr lang="en-US" sz="3600" dirty="0">
                <a:solidFill>
                  <a:schemeClr val="bg1"/>
                </a:solidFill>
              </a:rPr>
              <a:t>   to   </a:t>
            </a:r>
            <a:r>
              <a:rPr lang="en-US" sz="3600" b="1" dirty="0">
                <a:solidFill>
                  <a:srgbClr val="FF0000"/>
                </a:solidFill>
              </a:rPr>
              <a:t>E</a:t>
            </a:r>
            <a:r>
              <a:rPr lang="en-US" sz="3600" dirty="0">
                <a:solidFill>
                  <a:srgbClr val="FF0000"/>
                </a:solidFill>
              </a:rPr>
              <a:t>xcel </a:t>
            </a:r>
            <a:r>
              <a:rPr lang="en-US" sz="3600" b="1" dirty="0">
                <a:solidFill>
                  <a:srgbClr val="FF0000"/>
                </a:solidFill>
              </a:rPr>
              <a:t>W</a:t>
            </a:r>
            <a:r>
              <a:rPr lang="en-US" sz="3600" dirty="0">
                <a:solidFill>
                  <a:srgbClr val="FF0000"/>
                </a:solidFill>
              </a:rPr>
              <a:t>orkbook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85800" y="4495800"/>
            <a:ext cx="7924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3600" dirty="0">
                <a:solidFill>
                  <a:schemeClr val="bg1"/>
                </a:solidFill>
              </a:rPr>
              <a:t>       </a:t>
            </a:r>
            <a:r>
              <a:rPr lang="en-US" sz="3600" dirty="0"/>
              <a:t> </a:t>
            </a:r>
            <a:r>
              <a:rPr lang="en-US" sz="2800" dirty="0"/>
              <a:t>.docx          </a:t>
            </a:r>
            <a:r>
              <a:rPr lang="en-US" sz="2800" dirty="0">
                <a:solidFill>
                  <a:srgbClr val="FFFF00"/>
                </a:solidFill>
              </a:rPr>
              <a:t>Comments</a:t>
            </a:r>
            <a:r>
              <a:rPr lang="en-US" sz="2800" dirty="0">
                <a:solidFill>
                  <a:schemeClr val="bg1"/>
                </a:solidFill>
              </a:rPr>
              <a:t>              </a:t>
            </a:r>
            <a:r>
              <a:rPr lang="en-US" sz="2800" dirty="0">
                <a:solidFill>
                  <a:srgbClr val="FF0000"/>
                </a:solidFill>
              </a:rPr>
              <a:t>.xlsx</a:t>
            </a:r>
          </a:p>
          <a:p>
            <a:pPr>
              <a:spcBef>
                <a:spcPct val="20000"/>
              </a:spcBef>
              <a:defRPr/>
            </a:pP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                                   </a:t>
            </a:r>
            <a:r>
              <a:rPr lang="en-US" sz="2800" dirty="0">
                <a:solidFill>
                  <a:srgbClr val="FFFF00"/>
                </a:solidFill>
              </a:rPr>
              <a:t>and</a:t>
            </a:r>
          </a:p>
          <a:p>
            <a:pPr>
              <a:spcBef>
                <a:spcPct val="20000"/>
              </a:spcBef>
              <a:defRPr/>
            </a:pP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                           </a:t>
            </a:r>
            <a:r>
              <a:rPr lang="en-US" sz="2800" dirty="0">
                <a:solidFill>
                  <a:srgbClr val="FFFF00"/>
                </a:solidFill>
              </a:rPr>
              <a:t>Track Changes</a:t>
            </a:r>
          </a:p>
        </p:txBody>
      </p:sp>
      <p:sp>
        <p:nvSpPr>
          <p:cNvPr id="5" name="Up Arrow 4"/>
          <p:cNvSpPr/>
          <p:nvPr/>
        </p:nvSpPr>
        <p:spPr>
          <a:xfrm>
            <a:off x="1524000" y="3505200"/>
            <a:ext cx="990600" cy="838200"/>
          </a:xfrm>
          <a:prstGeom prst="up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dirty="0"/>
          </a:p>
        </p:txBody>
      </p:sp>
      <p:sp>
        <p:nvSpPr>
          <p:cNvPr id="6" name="Up Arrow 5"/>
          <p:cNvSpPr/>
          <p:nvPr/>
        </p:nvSpPr>
        <p:spPr>
          <a:xfrm>
            <a:off x="3352800" y="3581400"/>
            <a:ext cx="990600" cy="83820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dirty="0"/>
          </a:p>
        </p:txBody>
      </p:sp>
      <p:sp>
        <p:nvSpPr>
          <p:cNvPr id="7" name="Up Arrow 6"/>
          <p:cNvSpPr/>
          <p:nvPr/>
        </p:nvSpPr>
        <p:spPr>
          <a:xfrm>
            <a:off x="5715000" y="3581400"/>
            <a:ext cx="990600" cy="83820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609600" y="152401"/>
            <a:ext cx="77724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COMMENTS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 cstate="print"/>
          <a:srcRect l="7941" t="26684"/>
          <a:stretch>
            <a:fillRect/>
          </a:stretch>
        </p:blipFill>
        <p:spPr bwMode="auto">
          <a:xfrm>
            <a:off x="152400" y="1219200"/>
            <a:ext cx="8839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609600" y="152401"/>
            <a:ext cx="77724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TRACK CHANGES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29793"/>
          <a:stretch>
            <a:fillRect/>
          </a:stretch>
        </p:blipFill>
        <p:spPr bwMode="auto">
          <a:xfrm>
            <a:off x="508000" y="1143000"/>
            <a:ext cx="8128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09600" y="381000"/>
            <a:ext cx="7772400" cy="1143000"/>
          </a:xfrm>
        </p:spPr>
        <p:txBody>
          <a:bodyPr>
            <a:normAutofit/>
          </a:bodyPr>
          <a:lstStyle/>
          <a:p>
            <a:r>
              <a:rPr lang="en-US" b="1" smtClean="0">
                <a:solidFill>
                  <a:schemeClr val="bg1"/>
                </a:solidFill>
              </a:rPr>
              <a:t>Document </a:t>
            </a:r>
            <a:r>
              <a:rPr lang="en-US" b="1" dirty="0" smtClean="0">
                <a:solidFill>
                  <a:schemeClr val="bg1"/>
                </a:solidFill>
              </a:rPr>
              <a:t>Reviewer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838200" y="2133600"/>
            <a:ext cx="7772400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3600" b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Often </a:t>
            </a:r>
            <a:r>
              <a:rPr lang="en-US" sz="36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required to </a:t>
            </a:r>
            <a:r>
              <a:rPr lang="en-US" sz="3600" b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provide reviews </a:t>
            </a:r>
            <a:r>
              <a:rPr lang="en-US" sz="36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in an Excel Workbook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28601" y="1142998"/>
          <a:ext cx="8686801" cy="4888872"/>
        </p:xfrm>
        <a:graphic>
          <a:graphicData uri="http://schemas.openxmlformats.org/drawingml/2006/table">
            <a:tbl>
              <a:tblPr/>
              <a:tblGrid>
                <a:gridCol w="554274"/>
                <a:gridCol w="449153"/>
                <a:gridCol w="678507"/>
                <a:gridCol w="1863506"/>
                <a:gridCol w="1863506"/>
                <a:gridCol w="936530"/>
                <a:gridCol w="649837"/>
                <a:gridCol w="936530"/>
                <a:gridCol w="754958"/>
              </a:tblGrid>
              <a:tr h="195474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Page #</a:t>
                      </a:r>
                    </a:p>
                  </a:txBody>
                  <a:tcPr marL="4024" marR="4024" marT="4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Section</a:t>
                      </a:r>
                    </a:p>
                  </a:txBody>
                  <a:tcPr marL="4024" marR="4024" marT="4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Section or Subsection Heading Reference</a:t>
                      </a:r>
                    </a:p>
                  </a:txBody>
                  <a:tcPr marL="4024" marR="4024" marT="4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Excerpt from Document</a:t>
                      </a:r>
                    </a:p>
                  </a:txBody>
                  <a:tcPr marL="4024" marR="4024" marT="4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Comment</a:t>
                      </a:r>
                    </a:p>
                  </a:txBody>
                  <a:tcPr marL="4024" marR="4024" marT="4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Name of Commenter</a:t>
                      </a:r>
                    </a:p>
                  </a:txBody>
                  <a:tcPr marL="4024" marR="4024" marT="4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Organization</a:t>
                      </a:r>
                    </a:p>
                  </a:txBody>
                  <a:tcPr marL="4024" marR="4024" marT="4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Response to Comments</a:t>
                      </a:r>
                    </a:p>
                  </a:txBody>
                  <a:tcPr marL="4024" marR="4024" marT="4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Final Disposition of Comment</a:t>
                      </a:r>
                    </a:p>
                  </a:txBody>
                  <a:tcPr marL="4024" marR="4024" marT="4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322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latin typeface="Arial"/>
                        </a:rPr>
                        <a:t>0</a:t>
                      </a:r>
                    </a:p>
                  </a:txBody>
                  <a:tcPr marL="4024" marR="4024" marT="4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latin typeface="Arial"/>
                        </a:rPr>
                        <a:t>0</a:t>
                      </a:r>
                    </a:p>
                  </a:txBody>
                  <a:tcPr marL="4024" marR="4024" marT="4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latin typeface="Arial"/>
                        </a:rPr>
                        <a:t>General</a:t>
                      </a:r>
                    </a:p>
                  </a:txBody>
                  <a:tcPr marL="4024" marR="4024" marT="402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4024" marR="4024" marT="4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latin typeface="Arial"/>
                        </a:rPr>
                        <a:t>Delete references to "directorate/s" and use agency, offices/divisions, or regions.</a:t>
                      </a:r>
                    </a:p>
                  </a:txBody>
                  <a:tcPr marL="4024" marR="4024" marT="402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latin typeface="Arial"/>
                        </a:rPr>
                        <a:t>Mona Jefferies-Soniea</a:t>
                      </a:r>
                    </a:p>
                  </a:txBody>
                  <a:tcPr marL="4024" marR="4024" marT="402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latin typeface="Arial"/>
                        </a:rPr>
                        <a:t>MP-700</a:t>
                      </a:r>
                    </a:p>
                  </a:txBody>
                  <a:tcPr marL="4024" marR="4024" marT="402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4024" marR="4024" marT="4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4024" marR="4024" marT="4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0904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latin typeface="Arial"/>
                        </a:rPr>
                        <a:t>iii</a:t>
                      </a:r>
                    </a:p>
                  </a:txBody>
                  <a:tcPr marL="4024" marR="4024" marT="402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latin typeface="Arial"/>
                        </a:rPr>
                        <a:t>Executive Summary</a:t>
                      </a:r>
                    </a:p>
                  </a:txBody>
                  <a:tcPr marL="4024" marR="4024" marT="402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latin typeface="Arial"/>
                        </a:rPr>
                        <a:t>General</a:t>
                      </a:r>
                    </a:p>
                  </a:txBody>
                  <a:tcPr marL="4024" marR="4024" marT="402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4024" marR="4024" marT="402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latin typeface="Arial"/>
                        </a:rPr>
                        <a:t>Executive Summary is poorly written and doesn’t make a strong case for why our PMs should be PMP certified until later in ES. </a:t>
                      </a:r>
                    </a:p>
                  </a:txBody>
                  <a:tcPr marL="4024" marR="4024" marT="402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latin typeface="Arial"/>
                        </a:rPr>
                        <a:t>Michael Mitchener</a:t>
                      </a:r>
                    </a:p>
                  </a:txBody>
                  <a:tcPr marL="4024" marR="4024" marT="402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latin typeface="Arial"/>
                        </a:rPr>
                        <a:t>MP-170</a:t>
                      </a:r>
                    </a:p>
                  </a:txBody>
                  <a:tcPr marL="4024" marR="4024" marT="402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4024" marR="4024" marT="402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4024" marR="4024" marT="402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09600" y="152401"/>
            <a:ext cx="777240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Excel Comment Workbook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09600" y="381000"/>
            <a:ext cx="7772400" cy="1143000"/>
          </a:xfrm>
        </p:spPr>
        <p:txBody>
          <a:bodyPr>
            <a:normAutofit/>
          </a:bodyPr>
          <a:lstStyle/>
          <a:p>
            <a:r>
              <a:rPr lang="en-US" b="1" smtClean="0">
                <a:solidFill>
                  <a:schemeClr val="bg1"/>
                </a:solidFill>
              </a:rPr>
              <a:t>Document </a:t>
            </a:r>
            <a:r>
              <a:rPr lang="en-US" b="1" dirty="0" smtClean="0">
                <a:solidFill>
                  <a:schemeClr val="bg1"/>
                </a:solidFill>
              </a:rPr>
              <a:t>Reviewer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990600" y="2438400"/>
            <a:ext cx="7772400" cy="3124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3600" b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Must read and review the </a:t>
            </a:r>
            <a:r>
              <a:rPr lang="en-US" sz="36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document </a:t>
            </a:r>
            <a:r>
              <a:rPr lang="en-US" sz="3600" b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in Word</a:t>
            </a:r>
          </a:p>
          <a:p>
            <a:pPr algn="ctr">
              <a:spcBef>
                <a:spcPct val="0"/>
              </a:spcBef>
              <a:defRPr/>
            </a:pPr>
            <a:endParaRPr lang="en-US" sz="3600" b="1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  <a:defRPr/>
            </a:pPr>
            <a:r>
              <a:rPr lang="en-US" sz="3600" b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Then type comments </a:t>
            </a:r>
            <a:r>
              <a:rPr lang="en-US" sz="36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in Excel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09600" y="3810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What can DREW do </a:t>
            </a:r>
            <a:r>
              <a:rPr lang="en-US" b="1" smtClean="0">
                <a:solidFill>
                  <a:schemeClr val="bg1"/>
                </a:solidFill>
              </a:rPr>
              <a:t>for </a:t>
            </a:r>
            <a:r>
              <a:rPr lang="en-US" b="1" u="sng" smtClean="0">
                <a:solidFill>
                  <a:schemeClr val="bg1"/>
                </a:solidFill>
              </a:rPr>
              <a:t>Reviewers</a:t>
            </a:r>
            <a:r>
              <a:rPr lang="en-US" b="1" smtClean="0">
                <a:solidFill>
                  <a:schemeClr val="bg1"/>
                </a:solidFill>
              </a:rPr>
              <a:t>?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838200" y="2133600"/>
            <a:ext cx="7772400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36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DREW </a:t>
            </a:r>
            <a:r>
              <a:rPr lang="en-US" sz="3600" b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allows the reviewer to perform the review </a:t>
            </a:r>
            <a:r>
              <a:rPr lang="en-US" sz="36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entirely in Word with Comments and Track Changes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990600" y="4191000"/>
            <a:ext cx="7772400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36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DREW will automatically create the Excel Workbook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09600" y="381000"/>
            <a:ext cx="777240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What can DREW do </a:t>
            </a:r>
            <a:r>
              <a:rPr lang="en-US" b="1" smtClean="0">
                <a:solidFill>
                  <a:schemeClr val="bg1"/>
                </a:solidFill>
              </a:rPr>
              <a:t>for </a:t>
            </a:r>
            <a:r>
              <a:rPr lang="en-US" b="1" u="sng" smtClean="0">
                <a:solidFill>
                  <a:schemeClr val="bg1"/>
                </a:solidFill>
              </a:rPr>
              <a:t>Authors</a:t>
            </a:r>
            <a:r>
              <a:rPr lang="en-US" b="1" smtClean="0">
                <a:solidFill>
                  <a:schemeClr val="bg1"/>
                </a:solidFill>
              </a:rPr>
              <a:t>?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838200" y="2133600"/>
            <a:ext cx="77724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36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Provide DREW to your reviewers in the Word file being reviewed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990600" y="3276600"/>
            <a:ext cx="7772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36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Reviewers will provide you with consistent DREW Excel Workbooks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914400" y="5029200"/>
            <a:ext cx="7772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36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Run DREW Merge to merge all reviews into one workbook.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240</Words>
  <Application>Microsoft Office PowerPoint</Application>
  <PresentationFormat>On-screen Show (4:3)</PresentationFormat>
  <Paragraphs>70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Office Theme</vt:lpstr>
      <vt:lpstr>1_Office Theme</vt:lpstr>
      <vt:lpstr>D R E W</vt:lpstr>
      <vt:lpstr>D R E W</vt:lpstr>
      <vt:lpstr>COMMENTS</vt:lpstr>
      <vt:lpstr>TRACK CHANGES</vt:lpstr>
      <vt:lpstr>Document Reviewer</vt:lpstr>
      <vt:lpstr>Excel Comment Workbook</vt:lpstr>
      <vt:lpstr>Document Reviewer</vt:lpstr>
      <vt:lpstr>What can DREW do for Reviewers?</vt:lpstr>
      <vt:lpstr>What can DREW do for Authors?</vt:lpstr>
      <vt:lpstr>PowerPoint Presentation</vt:lpstr>
      <vt:lpstr>PowerPoint Presentation</vt:lpstr>
      <vt:lpstr>PowerPoint Presentation</vt:lpstr>
      <vt:lpstr>PowerPoint Presentation</vt:lpstr>
    </vt:vector>
  </TitlesOfParts>
  <Company>Department of the Interior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 R E W</dc:title>
  <dc:creator>JCornwell</dc:creator>
  <cp:lastModifiedBy>Cornwell, James</cp:lastModifiedBy>
  <cp:revision>12</cp:revision>
  <dcterms:created xsi:type="dcterms:W3CDTF">2012-07-12T15:31:34Z</dcterms:created>
  <dcterms:modified xsi:type="dcterms:W3CDTF">2013-08-12T21:42:22Z</dcterms:modified>
</cp:coreProperties>
</file>